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6"/>
  </p:notesMasterIdLst>
  <p:handoutMasterIdLst>
    <p:handoutMasterId r:id="rId29"/>
  </p:handoutMasterIdLst>
  <p:sldIdLst>
    <p:sldId id="314" r:id="rId4"/>
    <p:sldId id="339" r:id="rId5"/>
    <p:sldId id="307" r:id="rId6"/>
    <p:sldId id="316" r:id="rId7"/>
    <p:sldId id="338" r:id="rId8"/>
    <p:sldId id="331" r:id="rId9"/>
    <p:sldId id="332" r:id="rId10"/>
    <p:sldId id="317" r:id="rId11"/>
    <p:sldId id="318" r:id="rId12"/>
    <p:sldId id="327" r:id="rId13"/>
    <p:sldId id="319" r:id="rId14"/>
    <p:sldId id="323" r:id="rId15"/>
    <p:sldId id="322" r:id="rId17"/>
    <p:sldId id="321" r:id="rId18"/>
    <p:sldId id="333" r:id="rId19"/>
    <p:sldId id="336" r:id="rId20"/>
    <p:sldId id="320" r:id="rId21"/>
    <p:sldId id="324" r:id="rId22"/>
    <p:sldId id="325" r:id="rId23"/>
    <p:sldId id="329" r:id="rId24"/>
    <p:sldId id="310" r:id="rId25"/>
    <p:sldId id="311" r:id="rId26"/>
    <p:sldId id="330" r:id="rId27"/>
    <p:sldId id="313" r:id="rId28"/>
  </p:sldIdLst>
  <p:sldSz cx="9144000" cy="6858000" type="screen4x3"/>
  <p:notesSz cx="6858000" cy="9144000"/>
  <p:custDataLst>
    <p:tags r:id="rId33"/>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22" userDrawn="1">
          <p15:clr>
            <a:srgbClr val="A4A3A4"/>
          </p15:clr>
        </p15:guide>
        <p15:guide id="2" pos="29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CCCC00"/>
    <a:srgbClr val="C2C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222"/>
        <p:guide pos="294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6674" name="幻灯片图像占位符 156673"/>
          <p:cNvSpPr>
            <a:spLocks noRot="1" noTextEdit="1"/>
          </p:cNvSpPr>
          <p:nvPr>
            <p:ph type="sldImg"/>
          </p:nvPr>
        </p:nvSpPr>
        <p:spPr/>
      </p:sp>
      <p:sp>
        <p:nvSpPr>
          <p:cNvPr id="156675" name="文本占位符 156674"/>
          <p:cNvSpPr>
            <a:spLocks noGrp="1"/>
          </p:cNvSpPr>
          <p:nvPr>
            <p:ph type="body" idx="1"/>
          </p:nvPr>
        </p:nvSpPr>
        <p:spPr/>
        <p:txBody>
          <a:bodyPr/>
          <a:p>
            <a:pPr lvl="0"/>
            <a:r>
              <a:rPr lang="en-US" altLang="zh-CN" dirty="0"/>
              <a:t>[1]</a:t>
            </a:r>
            <a:r>
              <a:rPr lang="en-US" altLang="zh-CN" dirty="0"/>
              <a:t> the activity of reducing the risk of losing money on shares, bonds, etc. that you own, for example, by buying futures</a:t>
            </a:r>
            <a:r>
              <a:rPr lang="zh-CN" altLang="en-US" dirty="0"/>
              <a:t>（对冲，套期保值）</a:t>
            </a:r>
            <a:endParaRPr lang="zh-CN" altLang="en-US" dirty="0"/>
          </a:p>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68610" name="幻灯片图像占位符 68609"/>
          <p:cNvSpPr>
            <a:spLocks noRot="1" noTextEdit="1"/>
          </p:cNvSpPr>
          <p:nvPr>
            <p:ph type="sldImg"/>
          </p:nvPr>
        </p:nvSpPr>
        <p:spPr/>
      </p:sp>
      <p:sp>
        <p:nvSpPr>
          <p:cNvPr id="68611" name="文本占位符 68610"/>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6434" name="标题 146433"/>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6435" name="副标题 146434"/>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6436" name="日期占位符 146435"/>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6437" name="页脚占位符 146436"/>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7</a:t>
            </a:r>
            <a:endParaRPr lang="zh-CN" altLang="en-US" dirty="0"/>
          </a:p>
        </p:txBody>
      </p:sp>
      <p:sp>
        <p:nvSpPr>
          <p:cNvPr id="146438" name="灯片编号占位符 146437"/>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6439" name="任意多边形 146438"/>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6440" name="直接连接符 146439"/>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6434" name="标题 146433"/>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6435" name="副标题 146434"/>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6436" name="日期占位符 146435"/>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6437" name="页脚占位符 146436"/>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7</a:t>
            </a:r>
            <a:endParaRPr lang="zh-CN" altLang="en-US" dirty="0"/>
          </a:p>
        </p:txBody>
      </p:sp>
      <p:sp>
        <p:nvSpPr>
          <p:cNvPr id="146438" name="灯片编号占位符 146437"/>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6439" name="任意多边形 146438"/>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6440" name="直接连接符 146439"/>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7</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5410" name="标题 145409"/>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5411" name="文本占位符 145410"/>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5412" name="日期占位符 14541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5413" name="页脚占位符 145412"/>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7</a:t>
            </a:r>
            <a:endParaRPr lang="zh-CN" altLang="en-US" dirty="0"/>
          </a:p>
        </p:txBody>
      </p:sp>
      <p:sp>
        <p:nvSpPr>
          <p:cNvPr id="145414" name="灯片编号占位符 14541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5415" name="任意多边形 145414"/>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5416" name="直接连接符 145415"/>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5410" name="标题 145409"/>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5411" name="文本占位符 145410"/>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5412" name="日期占位符 14541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5413" name="页脚占位符 145412"/>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7</a:t>
            </a:r>
            <a:endParaRPr lang="zh-CN" altLang="en-US" dirty="0"/>
          </a:p>
        </p:txBody>
      </p:sp>
      <p:sp>
        <p:nvSpPr>
          <p:cNvPr id="145414" name="灯片编号占位符 14541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5415" name="任意多边形 145414"/>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5416" name="直接连接符 145415"/>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8.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hyperlink" Target="https://www.dachser.hk/en/mediaroom/Incoterms-2020-updates-285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9266" name="标题 139265"/>
          <p:cNvSpPr>
            <a:spLocks noGrp="1"/>
          </p:cNvSpPr>
          <p:nvPr>
            <p:ph type="ctrTitle"/>
          </p:nvPr>
        </p:nvSpPr>
        <p:spPr>
          <a:xfrm>
            <a:off x="611188" y="1196975"/>
            <a:ext cx="7921625" cy="2808288"/>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7 – Inquiries and Offers</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9267" name="副标题 139266"/>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0770" name="标题 160769"/>
          <p:cNvSpPr>
            <a:spLocks noGrp="1"/>
          </p:cNvSpPr>
          <p:nvPr>
            <p:ph type="title"/>
          </p:nvPr>
        </p:nvSpPr>
        <p:spPr/>
        <p:txBody>
          <a:bodyPr/>
          <a:p>
            <a:r>
              <a:rPr lang="en-US" altLang="zh-CN" b="1" u="sng"/>
              <a:t>7.1 Before You Begin</a:t>
            </a:r>
            <a:endParaRPr lang="en-US" altLang="zh-CN" b="1" u="sng"/>
          </a:p>
        </p:txBody>
      </p:sp>
      <p:sp>
        <p:nvSpPr>
          <p:cNvPr id="160771" name="文本占位符 160770"/>
          <p:cNvSpPr>
            <a:spLocks noGrp="1"/>
          </p:cNvSpPr>
          <p:nvPr>
            <p:ph type="body" idx="1"/>
          </p:nvPr>
        </p:nvSpPr>
        <p:spPr>
          <a:xfrm>
            <a:off x="611505" y="1268730"/>
            <a:ext cx="7404735" cy="4797425"/>
          </a:xfrm>
        </p:spPr>
        <p:txBody>
          <a:bodyPr/>
          <a:p>
            <a:pPr marL="0" indent="0">
              <a:lnSpc>
                <a:spcPct val="80000"/>
              </a:lnSpc>
              <a:buNone/>
            </a:pPr>
            <a:r>
              <a:rPr lang="en-US" altLang="zh-CN" sz="2800" b="1">
                <a:latin typeface="Arial" panose="020B0604020202020204" pitchFamily="34" charset="0"/>
              </a:rPr>
              <a:t>2.</a:t>
            </a:r>
            <a:endParaRPr lang="en-US" altLang="zh-CN" sz="2800" b="1">
              <a:latin typeface="Arial" panose="020B0604020202020204" pitchFamily="34" charset="0"/>
            </a:endParaRPr>
          </a:p>
          <a:p>
            <a:pPr marL="571500" indent="-571500">
              <a:lnSpc>
                <a:spcPct val="110000"/>
              </a:lnSpc>
            </a:pPr>
            <a:r>
              <a:rPr lang="en-US" altLang="zh-CN" sz="2800"/>
              <a:t>A purchase order which indentifies a given computer software and the price to be paid for it will satisfy the requirements, just as an order for dried ginger of “middle or better quality” at a price “between 1 and 1.2 US dollars per kg” has been held sufficiently definite under the same rule.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0771">
                                            <p:txEl>
                                              <p:charRg st="1" end="1"/>
                                            </p:txEl>
                                          </p:spTgt>
                                        </p:tgtEl>
                                        <p:attrNameLst>
                                          <p:attrName>style.visibility</p:attrName>
                                        </p:attrNameLst>
                                      </p:cBhvr>
                                      <p:to>
                                        <p:strVal val="visible"/>
                                      </p:to>
                                    </p:set>
                                    <p:anim to="" calcmode="lin" valueType="num">
                                      <p:cBhvr>
                                        <p:cTn id="7" dur="1" fill="hold"/>
                                        <p:tgtEl>
                                          <p:spTgt spid="160771">
                                            <p:txEl>
                                              <p:charRg st="1" end="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5" name="文本占位符 151554"/>
          <p:cNvSpPr>
            <a:spLocks noGrp="1"/>
          </p:cNvSpPr>
          <p:nvPr>
            <p:ph type="body" idx="1"/>
          </p:nvPr>
        </p:nvSpPr>
        <p:spPr>
          <a:xfrm>
            <a:off x="395288" y="1125538"/>
            <a:ext cx="8302625" cy="4967287"/>
          </a:xfrm>
        </p:spPr>
        <p:txBody>
          <a:bodyPr/>
          <a:p>
            <a:pPr marL="571500" indent="-571500">
              <a:lnSpc>
                <a:spcPct val="90000"/>
              </a:lnSpc>
              <a:buNone/>
            </a:pPr>
            <a:r>
              <a:rPr lang="en-US" altLang="zh-CN" sz="2300" b="1"/>
              <a:t>3.    Can an offer be revoked or withdrawn according to Article 14 CISG?</a:t>
            </a:r>
            <a:endParaRPr lang="en-US" altLang="zh-CN" sz="2300"/>
          </a:p>
          <a:p>
            <a:pPr marL="571500" indent="-571500">
              <a:lnSpc>
                <a:spcPct val="90000"/>
              </a:lnSpc>
            </a:pPr>
            <a:r>
              <a:rPr lang="en-US" altLang="zh-CN" sz="2300"/>
              <a:t>An offer becomes effective when it reaches the offeree. However, before it reaches the offeree the offer may be withdrawn, and it will not become effective. It cannot then be accepted by the offeree. However an offer may be revoked if the revocation reaches the offeree before it has dispatched its acceptance; the offer which is revoked has become effective, and might have been accepted, but if the acceptance has not been dispatched, and if the contract has not been concluded by an act of performance or other act by the offeree, the offer is revoked when the revocation reaches the offeree. A revocation of an offer is ineffective if the offer indicates that it is irrevocable, or it states a fixed time for its acceptance. </a:t>
            </a:r>
            <a:endParaRPr lang="en-US" altLang="zh-CN" sz="2300"/>
          </a:p>
        </p:txBody>
      </p:sp>
      <p:sp>
        <p:nvSpPr>
          <p:cNvPr id="151556" name="标题 151555"/>
          <p:cNvSpPr>
            <a:spLocks noGrp="1"/>
          </p:cNvSpPr>
          <p:nvPr>
            <p:ph type="title"/>
          </p:nvPr>
        </p:nvSpPr>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1555">
                                            <p:txEl>
                                              <p:charRg st="73" end="803"/>
                                            </p:txEl>
                                          </p:spTgt>
                                        </p:tgtEl>
                                        <p:attrNameLst>
                                          <p:attrName>style.visibility</p:attrName>
                                        </p:attrNameLst>
                                      </p:cBhvr>
                                      <p:to>
                                        <p:strVal val="visible"/>
                                      </p:to>
                                    </p:set>
                                    <p:anim to="" calcmode="lin" valueType="num">
                                      <p:cBhvr>
                                        <p:cTn id="7" dur="1" fill="hold"/>
                                        <p:tgtEl>
                                          <p:spTgt spid="151555">
                                            <p:txEl>
                                              <p:charRg st="73" end="80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文本占位符 155649"/>
          <p:cNvSpPr>
            <a:spLocks noGrp="1"/>
          </p:cNvSpPr>
          <p:nvPr>
            <p:ph type="body" idx="1"/>
          </p:nvPr>
        </p:nvSpPr>
        <p:spPr>
          <a:xfrm>
            <a:off x="457200" y="1079500"/>
            <a:ext cx="8229600" cy="5051425"/>
          </a:xfrm>
        </p:spPr>
        <p:txBody>
          <a:bodyPr/>
          <a:p>
            <a:pPr marL="571500" indent="-571500">
              <a:lnSpc>
                <a:spcPct val="90000"/>
              </a:lnSpc>
              <a:buNone/>
            </a:pPr>
            <a:r>
              <a:rPr lang="en-US" altLang="zh-CN" sz="2300" b="1"/>
              <a:t>4.    What might be the reason for exporters to quote prices for exports “in the buyer’s currency”?</a:t>
            </a:r>
            <a:endParaRPr lang="en-US" altLang="zh-CN" sz="2300"/>
          </a:p>
          <a:p>
            <a:pPr marL="571500" indent="-571500">
              <a:lnSpc>
                <a:spcPct val="110000"/>
              </a:lnSpc>
            </a:pPr>
            <a:r>
              <a:rPr lang="en-US" altLang="zh-CN" sz="2300"/>
              <a:t>Because of the intense competition that an exporter faces in international markets, it is very likely that a significant percentage of the companies competing for the importer’s business will offer quotes in the importer’s currency. Because it is easier for the importer to handle a purchase in its own currency, it would place an exporter at a strategic disadvantage not to quote in that currency.</a:t>
            </a:r>
            <a:endParaRPr lang="en-US" altLang="zh-CN" sz="2300"/>
          </a:p>
          <a:p>
            <a:pPr marL="571500" indent="-571500">
              <a:lnSpc>
                <a:spcPct val="110000"/>
              </a:lnSpc>
            </a:pPr>
            <a:r>
              <a:rPr lang="en-US" altLang="zh-CN" sz="2300"/>
              <a:t>An exporter intent on increasing its sales abroad should therefore offer quotes in the importer’s currency and discuss with its banker the most appropriate </a:t>
            </a:r>
            <a:r>
              <a:rPr lang="en-US" altLang="zh-CN" sz="2300">
                <a:solidFill>
                  <a:srgbClr val="333399"/>
                </a:solidFill>
              </a:rPr>
              <a:t>hedging </a:t>
            </a:r>
            <a:r>
              <a:rPr lang="en-US" altLang="zh-CN" sz="1000">
                <a:solidFill>
                  <a:srgbClr val="333399"/>
                </a:solidFill>
              </a:rPr>
              <a:t>[</a:t>
            </a:r>
            <a:r>
              <a:rPr lang="zh-CN" altLang="en-US" sz="1000">
                <a:solidFill>
                  <a:srgbClr val="333399"/>
                </a:solidFill>
              </a:rPr>
              <a:t>对冲</a:t>
            </a:r>
            <a:r>
              <a:rPr lang="en-US" altLang="zh-CN" sz="1000">
                <a:solidFill>
                  <a:srgbClr val="333399"/>
                </a:solidFill>
              </a:rPr>
              <a:t>]</a:t>
            </a:r>
            <a:r>
              <a:rPr lang="en-US" altLang="zh-CN" sz="2300"/>
              <a:t> strategy for that particular transaction.</a:t>
            </a:r>
            <a:endParaRPr lang="en-US" altLang="zh-CN" sz="2300"/>
          </a:p>
        </p:txBody>
      </p:sp>
      <p:sp>
        <p:nvSpPr>
          <p:cNvPr id="155651" name="标题 155650"/>
          <p:cNvSpPr>
            <a:spLocks noGrp="1"/>
          </p:cNvSpPr>
          <p:nvPr>
            <p:ph type="title"/>
          </p:nvPr>
        </p:nvSpPr>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5650">
                                            <p:txEl>
                                              <p:charRg st="100" end="499"/>
                                            </p:txEl>
                                          </p:spTgt>
                                        </p:tgtEl>
                                        <p:attrNameLst>
                                          <p:attrName>style.visibility</p:attrName>
                                        </p:attrNameLst>
                                      </p:cBhvr>
                                      <p:to>
                                        <p:strVal val="visible"/>
                                      </p:to>
                                    </p:set>
                                    <p:anim to="" calcmode="lin" valueType="num">
                                      <p:cBhvr>
                                        <p:cTn id="7" dur="1" fill="hold"/>
                                        <p:tgtEl>
                                          <p:spTgt spid="155650">
                                            <p:txEl>
                                              <p:charRg st="100" end="499"/>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5650">
                                            <p:txEl>
                                              <p:charRg st="499" end="708"/>
                                            </p:txEl>
                                          </p:spTgt>
                                        </p:tgtEl>
                                        <p:attrNameLst>
                                          <p:attrName>style.visibility</p:attrName>
                                        </p:attrNameLst>
                                      </p:cBhvr>
                                      <p:to>
                                        <p:strVal val="visible"/>
                                      </p:to>
                                    </p:set>
                                    <p:anim to="" calcmode="lin" valueType="num">
                                      <p:cBhvr>
                                        <p:cTn id="12" dur="1" fill="hold"/>
                                        <p:tgtEl>
                                          <p:spTgt spid="155650">
                                            <p:txEl>
                                              <p:charRg st="499" end="70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6" name="文本占位符 154625"/>
          <p:cNvSpPr>
            <a:spLocks noGrp="1"/>
          </p:cNvSpPr>
          <p:nvPr>
            <p:ph type="body" idx="1"/>
          </p:nvPr>
        </p:nvSpPr>
        <p:spPr>
          <a:xfrm>
            <a:off x="406400" y="1196340"/>
            <a:ext cx="8192770" cy="4714240"/>
          </a:xfrm>
        </p:spPr>
        <p:txBody>
          <a:bodyPr/>
          <a:p>
            <a:pPr marL="571500" indent="-571500">
              <a:lnSpc>
                <a:spcPct val="80000"/>
              </a:lnSpc>
              <a:buNone/>
            </a:pPr>
            <a:r>
              <a:rPr lang="en-US" altLang="zh-CN" sz="2200" b="1"/>
              <a:t>5.    Besides international business, what other sectors are ISO 4217 codes applied in?</a:t>
            </a:r>
            <a:endParaRPr lang="en-US" altLang="zh-CN" sz="2200"/>
          </a:p>
          <a:p>
            <a:pPr marL="571500" indent="-571500">
              <a:lnSpc>
                <a:spcPct val="100000"/>
              </a:lnSpc>
            </a:pPr>
            <a:r>
              <a:rPr lang="en-US" altLang="zh-CN" sz="2200"/>
              <a:t>ISO 4217 codes are also intended for use in banking, as well as in the public sector such as airline tickets and international train tickets to remove any ambiguity about the price. </a:t>
            </a:r>
            <a:endParaRPr lang="en-US" altLang="zh-CN" sz="2200"/>
          </a:p>
          <a:p>
            <a:pPr marL="571500" indent="-571500">
              <a:lnSpc>
                <a:spcPct val="80000"/>
              </a:lnSpc>
              <a:buNone/>
            </a:pPr>
            <a:endParaRPr lang="en-US" altLang="zh-CN" sz="2200" b="1"/>
          </a:p>
          <a:p>
            <a:pPr marL="571500" indent="-571500">
              <a:lnSpc>
                <a:spcPct val="80000"/>
              </a:lnSpc>
              <a:buNone/>
            </a:pPr>
            <a:r>
              <a:rPr lang="en-US" altLang="zh-CN" sz="2200" b="1"/>
              <a:t>6.    Would you give an example to show how “for Chinese exporters the appreciation of RMB in terms of USD will make income reduced”?</a:t>
            </a:r>
            <a:endParaRPr lang="en-US" altLang="zh-CN" sz="2200"/>
          </a:p>
          <a:p>
            <a:pPr marL="571500" indent="-571500">
              <a:lnSpc>
                <a:spcPct val="100000"/>
              </a:lnSpc>
            </a:pPr>
            <a:r>
              <a:rPr lang="en-US" altLang="zh-CN" sz="2200"/>
              <a:t>Suppose a Chinese exporter signed a contract in USD three months ago when the exchange rate was $1=</a:t>
            </a:r>
            <a:r>
              <a:rPr lang="zh-CN" altLang="en-US" sz="2200" dirty="0"/>
              <a:t>￥</a:t>
            </a:r>
            <a:r>
              <a:rPr lang="en-US" altLang="zh-CN" sz="2200"/>
              <a:t>6.50, but when he got paid today, it is $1=</a:t>
            </a:r>
            <a:r>
              <a:rPr lang="zh-CN" altLang="en-US" sz="2200" dirty="0"/>
              <a:t>￥</a:t>
            </a:r>
            <a:r>
              <a:rPr lang="en-US" altLang="zh-CN" sz="2200"/>
              <a:t>6.38, so the proceeds he actually received is reduced by</a:t>
            </a:r>
            <a:r>
              <a:rPr lang="zh-CN" altLang="en-US" sz="2200" dirty="0"/>
              <a:t>￥</a:t>
            </a:r>
            <a:r>
              <a:rPr lang="en-US" altLang="zh-CN" sz="2200"/>
              <a:t>0.12 per dollar.</a:t>
            </a:r>
            <a:endParaRPr lang="en-US" altLang="zh-CN" sz="2200"/>
          </a:p>
        </p:txBody>
      </p:sp>
      <p:sp>
        <p:nvSpPr>
          <p:cNvPr id="154627" name="标题 154626"/>
          <p:cNvSpPr>
            <a:spLocks noGrp="1"/>
          </p:cNvSpPr>
          <p:nvPr>
            <p:ph type="title"/>
          </p:nvPr>
        </p:nvSpPr>
        <p:spPr>
          <a:xfrm>
            <a:off x="457200" y="278130"/>
            <a:ext cx="8229600" cy="789305"/>
          </a:xfrm>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4626">
                                            <p:txEl>
                                              <p:charRg st="88" end="271"/>
                                            </p:txEl>
                                          </p:spTgt>
                                        </p:tgtEl>
                                        <p:attrNameLst>
                                          <p:attrName>style.visibility</p:attrName>
                                        </p:attrNameLst>
                                      </p:cBhvr>
                                      <p:to>
                                        <p:strVal val="visible"/>
                                      </p:to>
                                    </p:set>
                                    <p:anim to="" calcmode="lin" valueType="num">
                                      <p:cBhvr>
                                        <p:cTn id="7" dur="1" fill="hold"/>
                                        <p:tgtEl>
                                          <p:spTgt spid="154626">
                                            <p:txEl>
                                              <p:charRg st="88" end="271"/>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54626">
                                            <p:txEl>
                                              <p:pRg st="4" end="4"/>
                                            </p:txEl>
                                          </p:spTgt>
                                        </p:tgtEl>
                                        <p:attrNameLst>
                                          <p:attrName>style.visibility</p:attrName>
                                        </p:attrNameLst>
                                      </p:cBhvr>
                                      <p:to>
                                        <p:strVal val="visible"/>
                                      </p:to>
                                    </p:set>
                                    <p:anim to="" calcmode="lin" valueType="num">
                                      <p:cBhvr>
                                        <p:cTn id="12" dur="1" fill="hold"/>
                                        <p:tgtEl>
                                          <p:spTgt spid="154626">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395605" y="1124585"/>
            <a:ext cx="8097520" cy="4946015"/>
          </a:xfrm>
        </p:spPr>
        <p:txBody>
          <a:bodyPr/>
          <a:p>
            <a:pPr marL="571500" indent="-571500">
              <a:lnSpc>
                <a:spcPct val="90000"/>
              </a:lnSpc>
              <a:buNone/>
            </a:pPr>
            <a:r>
              <a:rPr lang="en-US" altLang="zh-CN" sz="2600" b="1"/>
              <a:t>7.   What is “Incoterms</a:t>
            </a:r>
            <a:r>
              <a:rPr lang="en-US" altLang="zh-CN" sz="2600" b="1" baseline="30000">
                <a:solidFill>
                  <a:schemeClr val="tx1"/>
                </a:solidFill>
                <a:uFillTx/>
              </a:rPr>
              <a:t>®  </a:t>
            </a:r>
            <a:r>
              <a:rPr lang="en-US" altLang="zh-CN" sz="2600" b="1"/>
              <a:t>2020”?</a:t>
            </a:r>
            <a:endParaRPr lang="en-US" altLang="zh-CN" sz="2600"/>
          </a:p>
          <a:p>
            <a:pPr marL="571500" indent="-571500">
              <a:lnSpc>
                <a:spcPct val="90000"/>
              </a:lnSpc>
            </a:pPr>
            <a:r>
              <a:rPr lang="en-US" altLang="zh-CN" sz="2600"/>
              <a:t>“</a:t>
            </a:r>
            <a:r>
              <a:rPr lang="en-US" altLang="zh-CN" sz="2600" err="1"/>
              <a:t>Incoterms</a:t>
            </a:r>
            <a:r>
              <a:rPr lang="en-US" altLang="zh-CN" sz="2600" baseline="30000">
                <a:solidFill>
                  <a:schemeClr val="tx1"/>
                </a:solidFill>
                <a:uFillTx/>
              </a:rPr>
              <a:t>®  </a:t>
            </a:r>
            <a:r>
              <a:rPr lang="en-US" altLang="zh-CN" sz="2600"/>
              <a:t>2020” are a set of uniform rules codifying the interpretation of trade terms, defining the rights and obligations of exporters and importers in the arrangement of shipments and the transfer of liability involved at various stages of international transactions, which were developed and issued by ICC with the current version being effective as of January 1, 2020. </a:t>
            </a:r>
            <a:endParaRPr lang="en-US" altLang="zh-CN" sz="2600"/>
          </a:p>
          <a:p>
            <a:pPr marL="571500" indent="-571500">
              <a:lnSpc>
                <a:spcPct val="90000"/>
              </a:lnSpc>
            </a:pPr>
            <a:r>
              <a:rPr lang="en-US" altLang="zh-CN" sz="2600"/>
              <a:t>When quoting a price, the exporter will say, for instance, “the price is $5 per kilogram FOB Shanghai, subject to Incoterms</a:t>
            </a:r>
            <a:r>
              <a:rPr lang="en-US" altLang="zh-CN" sz="2600" baseline="30000">
                <a:solidFill>
                  <a:schemeClr val="tx1"/>
                </a:solidFill>
                <a:uFillTx/>
              </a:rPr>
              <a:t>® </a:t>
            </a:r>
            <a:r>
              <a:rPr lang="en-US" altLang="zh-CN" sz="2600"/>
              <a:t>2020.”</a:t>
            </a:r>
            <a:endParaRPr lang="en-US" altLang="zh-CN" sz="2600"/>
          </a:p>
        </p:txBody>
      </p:sp>
      <p:sp>
        <p:nvSpPr>
          <p:cNvPr id="153603" name="标题 153602"/>
          <p:cNvSpPr>
            <a:spLocks noGrp="1"/>
          </p:cNvSpPr>
          <p:nvPr>
            <p:ph type="title"/>
          </p:nvPr>
        </p:nvSpPr>
        <p:spPr>
          <a:xfrm>
            <a:off x="457200" y="278130"/>
            <a:ext cx="8229600" cy="819785"/>
          </a:xfrm>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3602">
                                            <p:txEl>
                                              <p:charRg st="33" end="410"/>
                                            </p:txEl>
                                          </p:spTgt>
                                        </p:tgtEl>
                                        <p:attrNameLst>
                                          <p:attrName>style.visibility</p:attrName>
                                        </p:attrNameLst>
                                      </p:cBhvr>
                                      <p:to>
                                        <p:strVal val="visible"/>
                                      </p:to>
                                    </p:set>
                                    <p:anim to="" calcmode="lin" valueType="num">
                                      <p:cBhvr>
                                        <p:cTn id="7" dur="1" fill="hold"/>
                                        <p:tgtEl>
                                          <p:spTgt spid="153602">
                                            <p:txEl>
                                              <p:charRg st="33" end="410"/>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53602">
                                            <p:txEl>
                                              <p:charRg st="410" end="542"/>
                                            </p:txEl>
                                          </p:spTgt>
                                        </p:tgtEl>
                                        <p:attrNameLst>
                                          <p:attrName>style.visibility</p:attrName>
                                        </p:attrNameLst>
                                      </p:cBhvr>
                                      <p:to>
                                        <p:strVal val="visible"/>
                                      </p:to>
                                    </p:set>
                                    <p:anim to="" calcmode="lin" valueType="num">
                                      <p:cBhvr>
                                        <p:cTn id="12" dur="1" fill="hold"/>
                                        <p:tgtEl>
                                          <p:spTgt spid="153602">
                                            <p:txEl>
                                              <p:charRg st="410" end="54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374650" y="1052830"/>
            <a:ext cx="8284845" cy="5118735"/>
          </a:xfrm>
        </p:spPr>
        <p:txBody>
          <a:bodyPr/>
          <a:p>
            <a:pPr marL="571500" indent="-571500">
              <a:lnSpc>
                <a:spcPct val="90000"/>
              </a:lnSpc>
              <a:buNone/>
            </a:pPr>
            <a:r>
              <a:rPr lang="en-US" altLang="zh-CN" sz="2300" b="1"/>
              <a:t>8.    What are the differences between DAP and DPU, </a:t>
            </a:r>
            <a:endParaRPr lang="en-US" altLang="zh-CN" sz="2300" b="1"/>
          </a:p>
          <a:p>
            <a:pPr marL="571500" indent="0">
              <a:lnSpc>
                <a:spcPct val="90000"/>
              </a:lnSpc>
              <a:buNone/>
            </a:pPr>
            <a:r>
              <a:rPr lang="en-US" altLang="zh-CN" sz="2300" b="1"/>
              <a:t>DAP and DDP?</a:t>
            </a:r>
            <a:endParaRPr lang="en-US" altLang="zh-CN" sz="2300" b="1"/>
          </a:p>
          <a:p>
            <a:pPr marL="3771900" lvl="7" indent="457200">
              <a:lnSpc>
                <a:spcPct val="90000"/>
              </a:lnSpc>
              <a:buNone/>
            </a:pPr>
            <a:r>
              <a:rPr lang="en-US" altLang="zh-CN" sz="2300">
                <a:solidFill>
                  <a:schemeClr val="accent1"/>
                </a:solidFill>
              </a:rPr>
              <a:t>Definitions:</a:t>
            </a:r>
            <a:endParaRPr lang="en-US" altLang="zh-CN" sz="2300"/>
          </a:p>
          <a:p>
            <a:pPr marL="571500" indent="-571500">
              <a:lnSpc>
                <a:spcPct val="90000"/>
              </a:lnSpc>
            </a:pPr>
            <a:r>
              <a:rPr lang="en-US" altLang="zh-CN" sz="2300" b="1"/>
              <a:t>DAP: </a:t>
            </a:r>
            <a:r>
              <a:rPr lang="en-US" altLang="zh-CN" sz="2300"/>
              <a:t>Delivered at Place</a:t>
            </a:r>
            <a:endParaRPr lang="en-US" altLang="zh-CN" sz="2300"/>
          </a:p>
          <a:p>
            <a:pPr marL="1028700" lvl="1" indent="-571500">
              <a:lnSpc>
                <a:spcPct val="90000"/>
              </a:lnSpc>
            </a:pPr>
            <a:r>
              <a:rPr lang="en-US" altLang="zh-CN" sz="1885"/>
              <a:t>The seller delivers the goods when they are placed at the disposal of the buyer on the arriving means of transport ready for unloading at the named place of destination.</a:t>
            </a:r>
            <a:endParaRPr lang="en-US" altLang="zh-CN" sz="1885"/>
          </a:p>
          <a:p>
            <a:pPr marL="571500" indent="-571500">
              <a:lnSpc>
                <a:spcPct val="90000"/>
              </a:lnSpc>
            </a:pPr>
            <a:r>
              <a:rPr lang="en-US" altLang="zh-CN" sz="2300" b="1"/>
              <a:t>DPU: </a:t>
            </a:r>
            <a:r>
              <a:rPr lang="en-US" altLang="zh-CN" sz="2300"/>
              <a:t>Delivered at Place Unloaded</a:t>
            </a:r>
            <a:endParaRPr lang="en-US" altLang="zh-CN" sz="2300"/>
          </a:p>
          <a:p>
            <a:pPr marL="1028700" lvl="1" indent="-571500" algn="l">
              <a:lnSpc>
                <a:spcPct val="90000"/>
              </a:lnSpc>
            </a:pPr>
            <a:r>
              <a:rPr lang="en-US" altLang="zh-CN" sz="1885"/>
              <a:t>The seller delivers the goods when they are unloaded at the named place of destination.</a:t>
            </a:r>
            <a:endParaRPr lang="en-US" altLang="zh-CN" sz="1885"/>
          </a:p>
          <a:p>
            <a:pPr marL="571500" indent="-571500">
              <a:lnSpc>
                <a:spcPct val="90000"/>
              </a:lnSpc>
            </a:pPr>
            <a:r>
              <a:rPr lang="en-US" altLang="zh-CN" sz="2300" b="1">
                <a:sym typeface="+mn-ea"/>
              </a:rPr>
              <a:t>DDP: </a:t>
            </a:r>
            <a:r>
              <a:rPr lang="en-US" altLang="zh-CN" sz="2300"/>
              <a:t>Delivered Duty Paid</a:t>
            </a:r>
            <a:endParaRPr lang="en-US" altLang="zh-CN" sz="2300"/>
          </a:p>
          <a:p>
            <a:pPr marL="1028700" lvl="1" indent="-571500">
              <a:lnSpc>
                <a:spcPct val="90000"/>
              </a:lnSpc>
            </a:pPr>
            <a:r>
              <a:rPr lang="en-US" altLang="zh-CN" sz="1885"/>
              <a:t>The seller delivers the goods to the buyer, cleared for import, and ready for unloading at the named place of destination.</a:t>
            </a:r>
            <a:endParaRPr lang="en-US" altLang="zh-CN" sz="1885"/>
          </a:p>
        </p:txBody>
      </p:sp>
      <p:sp>
        <p:nvSpPr>
          <p:cNvPr id="152579" name="标题 152578"/>
          <p:cNvSpPr>
            <a:spLocks noGrp="1"/>
          </p:cNvSpPr>
          <p:nvPr>
            <p:ph type="title"/>
          </p:nvPr>
        </p:nvSpPr>
        <p:spPr>
          <a:xfrm>
            <a:off x="457200" y="278130"/>
            <a:ext cx="8229600" cy="841375"/>
          </a:xfrm>
        </p:spPr>
        <p:txBody>
          <a:bodyPr vert="horz" wrap="square" lIns="91440" tIns="45720" rIns="91440" bIns="45720" anchor="t" anchorCtr="0"/>
          <a:p>
            <a:r>
              <a:rPr lang="en-US" altLang="zh-CN" b="1" u="sng"/>
              <a:t>7.1 Before You Begin</a:t>
            </a:r>
            <a:endParaRPr lang="en-US" altLang="zh-CN" b="1" u="sng"/>
          </a:p>
        </p:txBody>
      </p:sp>
      <p:sp>
        <p:nvSpPr>
          <p:cNvPr id="5" name="下箭头 4"/>
          <p:cNvSpPr/>
          <p:nvPr/>
        </p:nvSpPr>
        <p:spPr>
          <a:xfrm>
            <a:off x="8460740" y="5805170"/>
            <a:ext cx="143510"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2578">
                                            <p:txEl>
                                              <p:pRg st="4" end="4"/>
                                            </p:txEl>
                                          </p:spTgt>
                                        </p:tgtEl>
                                        <p:attrNameLst>
                                          <p:attrName>style.visibility</p:attrName>
                                        </p:attrNameLst>
                                      </p:cBhvr>
                                      <p:to>
                                        <p:strVal val="visible"/>
                                      </p:to>
                                    </p:set>
                                    <p:anim to="" calcmode="lin" valueType="num">
                                      <p:cBhvr>
                                        <p:cTn id="7" dur="1" fill="hold"/>
                                        <p:tgtEl>
                                          <p:spTgt spid="152578">
                                            <p:txEl>
                                              <p:pRg st="4" end="4"/>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52578">
                                            <p:txEl>
                                              <p:pRg st="6" end="6"/>
                                            </p:txEl>
                                          </p:spTgt>
                                        </p:tgtEl>
                                        <p:attrNameLst>
                                          <p:attrName>style.visibility</p:attrName>
                                        </p:attrNameLst>
                                      </p:cBhvr>
                                      <p:to>
                                        <p:strVal val="visible"/>
                                      </p:to>
                                    </p:set>
                                    <p:anim to="" calcmode="lin" valueType="num">
                                      <p:cBhvr>
                                        <p:cTn id="12" dur="1" fill="hold"/>
                                        <p:tgtEl>
                                          <p:spTgt spid="152578">
                                            <p:txEl>
                                              <p:pRg st="6" end="6"/>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52578">
                                            <p:txEl>
                                              <p:pRg st="8" end="8"/>
                                            </p:txEl>
                                          </p:spTgt>
                                        </p:tgtEl>
                                        <p:attrNameLst>
                                          <p:attrName>style.visibility</p:attrName>
                                        </p:attrNameLst>
                                      </p:cBhvr>
                                      <p:to>
                                        <p:strVal val="visible"/>
                                      </p:to>
                                    </p:set>
                                    <p:anim to="" calcmode="lin" valueType="num">
                                      <p:cBhvr>
                                        <p:cTn id="17" dur="1" fill="hold"/>
                                        <p:tgtEl>
                                          <p:spTgt spid="152578">
                                            <p:txEl>
                                              <p:pRg st="8" end="8"/>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descr="7b0a202020202262756c6c6574223a20227b5c2263617465676f727949645c223a5c225c222c5c2274656d706c61746549645c223a32303233313539347d220a7d0a"/>
          <p:cNvSpPr>
            <a:spLocks noGrp="1"/>
          </p:cNvSpPr>
          <p:nvPr>
            <p:ph type="body" idx="1"/>
          </p:nvPr>
        </p:nvSpPr>
        <p:spPr>
          <a:xfrm>
            <a:off x="395605" y="965835"/>
            <a:ext cx="8229600" cy="5122545"/>
          </a:xfrm>
        </p:spPr>
        <p:txBody>
          <a:bodyPr/>
          <a:p>
            <a:pPr marL="571500" indent="-571500">
              <a:lnSpc>
                <a:spcPct val="90000"/>
              </a:lnSpc>
              <a:buNone/>
            </a:pPr>
            <a:r>
              <a:rPr lang="en-US" altLang="zh-CN" sz="2300" b="1"/>
              <a:t>8.    What are the differences between </a:t>
            </a:r>
            <a:r>
              <a:rPr lang="en-US" altLang="zh-CN" sz="2300" b="1">
                <a:highlight>
                  <a:srgbClr val="FFFF00"/>
                </a:highlight>
              </a:rPr>
              <a:t>DAP</a:t>
            </a:r>
            <a:r>
              <a:rPr lang="en-US" altLang="zh-CN" sz="2300" b="1"/>
              <a:t> and </a:t>
            </a:r>
            <a:r>
              <a:rPr lang="en-US" altLang="zh-CN" sz="2300" b="1">
                <a:highlight>
                  <a:srgbClr val="FFFF00"/>
                </a:highlight>
              </a:rPr>
              <a:t>DPU</a:t>
            </a:r>
            <a:r>
              <a:rPr lang="en-US" altLang="zh-CN" sz="2300" b="1"/>
              <a:t>?</a:t>
            </a:r>
            <a:endParaRPr lang="en-US" altLang="zh-CN" sz="2300"/>
          </a:p>
          <a:p>
            <a:pPr marL="0" indent="0">
              <a:lnSpc>
                <a:spcPct val="90000"/>
              </a:lnSpc>
              <a:buNone/>
            </a:pPr>
            <a:endParaRPr lang="en-US" altLang="zh-CN" sz="2000"/>
          </a:p>
        </p:txBody>
      </p:sp>
      <p:sp>
        <p:nvSpPr>
          <p:cNvPr id="152579" name="标题 152578"/>
          <p:cNvSpPr>
            <a:spLocks noGrp="1"/>
          </p:cNvSpPr>
          <p:nvPr>
            <p:ph type="title"/>
          </p:nvPr>
        </p:nvSpPr>
        <p:spPr>
          <a:xfrm>
            <a:off x="457200" y="278130"/>
            <a:ext cx="8229600" cy="841375"/>
          </a:xfrm>
        </p:spPr>
        <p:txBody>
          <a:bodyPr vert="horz" wrap="square" lIns="91440" tIns="45720" rIns="91440" bIns="45720" anchor="t" anchorCtr="0"/>
          <a:p>
            <a:r>
              <a:rPr lang="en-US" altLang="zh-CN" b="1" u="sng"/>
              <a:t>7.1 Before You Begin</a:t>
            </a:r>
            <a:endParaRPr lang="en-US" altLang="zh-CN" b="1" u="sng"/>
          </a:p>
        </p:txBody>
      </p:sp>
      <p:graphicFrame>
        <p:nvGraphicFramePr>
          <p:cNvPr id="5" name="表格 4"/>
          <p:cNvGraphicFramePr/>
          <p:nvPr>
            <p:custDataLst>
              <p:tags r:id="rId1"/>
            </p:custDataLst>
          </p:nvPr>
        </p:nvGraphicFramePr>
        <p:xfrm>
          <a:off x="553085" y="1364615"/>
          <a:ext cx="7814945" cy="4725035"/>
        </p:xfrm>
        <a:graphic>
          <a:graphicData uri="http://schemas.openxmlformats.org/drawingml/2006/table">
            <a:tbl>
              <a:tblPr/>
              <a:tblGrid>
                <a:gridCol w="1615440"/>
                <a:gridCol w="3160395"/>
                <a:gridCol w="3039110"/>
              </a:tblGrid>
              <a:tr h="495935">
                <a:tc>
                  <a:txBody>
                    <a:bodyPr/>
                    <a:p>
                      <a:pPr marL="0" indent="0" algn="ctr">
                        <a:spcBef>
                          <a:spcPct val="0"/>
                        </a:spcBef>
                        <a:spcAft>
                          <a:spcPct val="0"/>
                        </a:spcAft>
                      </a:pPr>
                      <a:r>
                        <a:rPr lang="en-US" altLang="zh-CN" sz="1600" b="1">
                          <a:latin typeface="Times New Roman" panose="02020603050405020304"/>
                          <a:ea typeface="宋体" panose="02010600030101010101" pitchFamily="2" charset="-122"/>
                        </a:rPr>
                        <a:t> </a:t>
                      </a:r>
                      <a:endParaRPr lang="en-US" altLang="zh-CN" sz="1600" b="1">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600" b="1">
                          <a:latin typeface="Times New Roman" panose="02020603050405020304"/>
                          <a:ea typeface="宋体" panose="02010600030101010101" pitchFamily="2" charset="-122"/>
                        </a:rPr>
                        <a:t>DAP</a:t>
                      </a:r>
                      <a:endParaRPr lang="en-US" altLang="zh-CN" sz="1600" b="1">
                        <a:latin typeface="Times New Roman" panose="02020603050405020304"/>
                        <a:ea typeface="宋体" panose="02010600030101010101" pitchFamily="2" charset="-122"/>
                      </a:endParaRPr>
                    </a:p>
                    <a:p>
                      <a:pPr marL="0" indent="0" algn="ctr">
                        <a:spcBef>
                          <a:spcPct val="0"/>
                        </a:spcBef>
                        <a:spcAft>
                          <a:spcPct val="0"/>
                        </a:spcAft>
                      </a:pPr>
                      <a:r>
                        <a:rPr lang="en-US" altLang="zh-CN" sz="1600" b="1">
                          <a:latin typeface="Times New Roman" panose="02020603050405020304"/>
                          <a:ea typeface="宋体" panose="02010600030101010101" pitchFamily="2" charset="-122"/>
                        </a:rPr>
                        <a:t>(Delivered at Place)</a:t>
                      </a:r>
                      <a:endParaRPr lang="en-US" altLang="zh-CN" sz="1600" b="1">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600" b="1">
                          <a:latin typeface="Times New Roman" panose="02020603050405020304"/>
                          <a:ea typeface="宋体" panose="02010600030101010101" pitchFamily="2" charset="-122"/>
                        </a:rPr>
                        <a:t>DPU</a:t>
                      </a:r>
                      <a:endParaRPr lang="en-US" altLang="zh-CN" sz="1600" b="1">
                        <a:latin typeface="Times New Roman" panose="02020603050405020304"/>
                        <a:ea typeface="宋体" panose="02010600030101010101" pitchFamily="2" charset="-122"/>
                      </a:endParaRPr>
                    </a:p>
                    <a:p>
                      <a:pPr marL="0" indent="0" algn="ctr">
                        <a:spcBef>
                          <a:spcPct val="0"/>
                        </a:spcBef>
                        <a:spcAft>
                          <a:spcPct val="0"/>
                        </a:spcAft>
                      </a:pPr>
                      <a:r>
                        <a:rPr lang="en-US" altLang="zh-CN" sz="1600" b="1">
                          <a:latin typeface="Times New Roman" panose="02020603050405020304"/>
                          <a:ea typeface="宋体" panose="02010600030101010101" pitchFamily="2" charset="-122"/>
                        </a:rPr>
                        <a:t>(Delivered at Place Unloaded)</a:t>
                      </a:r>
                      <a:endParaRPr lang="en-US" altLang="zh-CN" sz="1600" b="1">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42950">
                <a:tc>
                  <a:txBody>
                    <a:bodyPr/>
                    <a:p>
                      <a:pPr marL="0" indent="0" algn="l">
                        <a:spcBef>
                          <a:spcPct val="0"/>
                        </a:spcBef>
                        <a:spcAft>
                          <a:spcPct val="0"/>
                        </a:spcAft>
                      </a:pPr>
                      <a:r>
                        <a:rPr lang="en-US" altLang="zh-CN" sz="1600" b="1">
                          <a:latin typeface="Times New Roman" panose="02020603050405020304"/>
                          <a:ea typeface="宋体" panose="02010600030101010101" pitchFamily="2" charset="-122"/>
                        </a:rPr>
                        <a:t>Unloading Responsibility</a:t>
                      </a:r>
                      <a:endParaRPr lang="en-US" altLang="zh-CN" sz="16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does </a:t>
                      </a:r>
                      <a:r>
                        <a:rPr lang="en-US" altLang="zh-CN" sz="1800" b="0">
                          <a:highlight>
                            <a:srgbClr val="FFFF00"/>
                          </a:highlight>
                          <a:latin typeface="Times New Roman" panose="02020603050405020304"/>
                          <a:ea typeface="宋体" panose="02010600030101010101" pitchFamily="2" charset="-122"/>
                        </a:rPr>
                        <a:t>not </a:t>
                      </a:r>
                      <a:r>
                        <a:rPr lang="en-US" altLang="zh-CN" sz="1800" b="0">
                          <a:latin typeface="Times New Roman" panose="02020603050405020304"/>
                          <a:ea typeface="宋体" panose="02010600030101010101" pitchFamily="2" charset="-122"/>
                        </a:rPr>
                        <a:t>handle unloading.</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is responsible for unloading.</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22960">
                <a:tc>
                  <a:txBody>
                    <a:bodyPr/>
                    <a:p>
                      <a:pPr marL="0" indent="0" algn="l">
                        <a:spcBef>
                          <a:spcPct val="0"/>
                        </a:spcBef>
                        <a:spcAft>
                          <a:spcPct val="0"/>
                        </a:spcAft>
                      </a:pPr>
                      <a:r>
                        <a:rPr lang="en-US" altLang="zh-CN" sz="1600" b="1">
                          <a:latin typeface="Times New Roman" panose="02020603050405020304"/>
                          <a:ea typeface="宋体" panose="02010600030101010101" pitchFamily="2" charset="-122"/>
                        </a:rPr>
                        <a:t>Risk Transfer</a:t>
                      </a:r>
                      <a:endParaRPr lang="en-US" altLang="zh-CN" sz="16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Risk transfers to the buyer upon arrival at the destination (</a:t>
                      </a:r>
                      <a:r>
                        <a:rPr lang="en-US" altLang="zh-CN" sz="1800" b="0">
                          <a:highlight>
                            <a:srgbClr val="FFFF00"/>
                          </a:highlight>
                          <a:latin typeface="Times New Roman" panose="02020603050405020304"/>
                          <a:ea typeface="宋体" panose="02010600030101010101" pitchFamily="2" charset="-122"/>
                        </a:rPr>
                        <a:t>before </a:t>
                      </a:r>
                      <a:r>
                        <a:rPr lang="en-US" altLang="zh-CN" sz="1800" b="0">
                          <a:latin typeface="Times New Roman" panose="02020603050405020304"/>
                          <a:ea typeface="宋体" panose="02010600030101010101" pitchFamily="2" charset="-122"/>
                        </a:rPr>
                        <a:t>unloading)</a:t>
                      </a:r>
                      <a:r>
                        <a:rPr lang="en-US" altLang="zh-CN" sz="1800" b="0">
                          <a:latin typeface="Times New Roman" panose="02020603050405020304"/>
                          <a:ea typeface="Times New Roman" panose="02020603050405020304"/>
                        </a:rPr>
                        <a:t>.</a:t>
                      </a:r>
                      <a:endParaRPr lang="en-US" altLang="zh-CN" sz="1800" b="0">
                        <a:latin typeface="Times New Roman" panose="02020603050405020304"/>
                        <a:ea typeface="Times New Roman" panose="02020603050405020304"/>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Risk transfers to the buyer </a:t>
                      </a:r>
                      <a:r>
                        <a:rPr lang="en-US" altLang="zh-CN" sz="1800" b="0">
                          <a:highlight>
                            <a:srgbClr val="FFFF00"/>
                          </a:highlight>
                          <a:latin typeface="Times New Roman" panose="02020603050405020304"/>
                          <a:ea typeface="宋体" panose="02010600030101010101" pitchFamily="2" charset="-122"/>
                        </a:rPr>
                        <a:t>after </a:t>
                      </a:r>
                      <a:r>
                        <a:rPr lang="en-US" altLang="zh-CN" sz="1800" b="0">
                          <a:latin typeface="Times New Roman" panose="02020603050405020304"/>
                          <a:ea typeface="宋体" panose="02010600030101010101" pitchFamily="2" charset="-122"/>
                        </a:rPr>
                        <a:t>unloading. </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22960">
                <a:tc>
                  <a:txBody>
                    <a:bodyPr/>
                    <a:p>
                      <a:pPr marL="0" indent="0" algn="l">
                        <a:spcBef>
                          <a:spcPct val="0"/>
                        </a:spcBef>
                        <a:spcAft>
                          <a:spcPct val="0"/>
                        </a:spcAft>
                      </a:pPr>
                      <a:r>
                        <a:rPr lang="en-US" altLang="zh-CN" sz="1600" b="1">
                          <a:latin typeface="Times New Roman" panose="02020603050405020304"/>
                          <a:ea typeface="宋体" panose="02010600030101010101" pitchFamily="2" charset="-122"/>
                        </a:rPr>
                        <a:t>Seller's Costs</a:t>
                      </a:r>
                      <a:endParaRPr lang="en-US" altLang="zh-CN" sz="16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covers costs up to delivery at the destination (</a:t>
                      </a:r>
                      <a:r>
                        <a:rPr lang="en-US" altLang="zh-CN" sz="1800" b="0">
                          <a:highlight>
                            <a:srgbClr val="FFFF00"/>
                          </a:highlight>
                          <a:latin typeface="Times New Roman" panose="02020603050405020304"/>
                          <a:ea typeface="宋体" panose="02010600030101010101" pitchFamily="2" charset="-122"/>
                        </a:rPr>
                        <a:t>excluding </a:t>
                      </a:r>
                      <a:r>
                        <a:rPr lang="en-US" altLang="zh-CN" sz="1800" b="0">
                          <a:latin typeface="Times New Roman" panose="02020603050405020304"/>
                          <a:ea typeface="宋体" panose="02010600030101010101" pitchFamily="2" charset="-122"/>
                        </a:rPr>
                        <a:t>unloading).</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covers costs up to and </a:t>
                      </a:r>
                      <a:r>
                        <a:rPr lang="en-US" altLang="zh-CN" sz="1800" b="0">
                          <a:highlight>
                            <a:srgbClr val="FFFF00"/>
                          </a:highlight>
                          <a:latin typeface="Times New Roman" panose="02020603050405020304"/>
                          <a:ea typeface="宋体" panose="02010600030101010101" pitchFamily="2" charset="-122"/>
                        </a:rPr>
                        <a:t>including </a:t>
                      </a:r>
                      <a:r>
                        <a:rPr lang="en-US" altLang="zh-CN" sz="1800" b="0">
                          <a:latin typeface="Times New Roman" panose="02020603050405020304"/>
                          <a:ea typeface="宋体" panose="02010600030101010101" pitchFamily="2" charset="-122"/>
                        </a:rPr>
                        <a:t>unloading.</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42950">
                <a:tc>
                  <a:txBody>
                    <a:bodyPr/>
                    <a:p>
                      <a:pPr marL="0" indent="0" algn="l">
                        <a:spcBef>
                          <a:spcPct val="0"/>
                        </a:spcBef>
                        <a:spcAft>
                          <a:spcPct val="0"/>
                        </a:spcAft>
                      </a:pPr>
                      <a:r>
                        <a:rPr lang="en-US" altLang="zh-CN" sz="1600" b="1">
                          <a:latin typeface="Times New Roman" panose="02020603050405020304"/>
                          <a:ea typeface="宋体" panose="02010600030101010101" pitchFamily="2" charset="-122"/>
                        </a:rPr>
                        <a:t>Buyer's Responsibilities</a:t>
                      </a:r>
                      <a:endParaRPr lang="en-US" altLang="zh-CN" sz="16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Buyer handles unloading, import clearance, and duties.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Buyer handles import clearance and duties only </a:t>
                      </a:r>
                      <a:r>
                        <a:rPr lang="en-US" altLang="zh-CN" sz="1800" b="0">
                          <a:highlight>
                            <a:srgbClr val="FFFF00"/>
                          </a:highlight>
                          <a:latin typeface="Times New Roman" panose="02020603050405020304"/>
                          <a:ea typeface="宋体" panose="02010600030101010101" pitchFamily="2" charset="-122"/>
                        </a:rPr>
                        <a:t>after </a:t>
                      </a:r>
                      <a:r>
                        <a:rPr lang="en-US" altLang="zh-CN" sz="1800" b="0">
                          <a:latin typeface="Times New Roman" panose="02020603050405020304"/>
                          <a:ea typeface="宋体" panose="02010600030101010101" pitchFamily="2" charset="-122"/>
                        </a:rPr>
                        <a:t>unloading.</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97280">
                <a:tc>
                  <a:txBody>
                    <a:bodyPr/>
                    <a:p>
                      <a:pPr marL="0" indent="0" algn="l">
                        <a:spcBef>
                          <a:spcPct val="0"/>
                        </a:spcBef>
                        <a:spcAft>
                          <a:spcPct val="0"/>
                        </a:spcAft>
                      </a:pPr>
                      <a:r>
                        <a:rPr lang="en-US" altLang="zh-CN" sz="1600" b="1">
                          <a:latin typeface="Times New Roman" panose="02020603050405020304"/>
                          <a:ea typeface="宋体" panose="02010600030101010101" pitchFamily="2" charset="-122"/>
                        </a:rPr>
                        <a:t>When to Use DAP vs. DPU</a:t>
                      </a:r>
                      <a:endParaRPr lang="en-US" altLang="zh-CN" sz="16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Use DAP</a:t>
                      </a:r>
                      <a:r>
                        <a:rPr lang="en-US" altLang="zh-CN" sz="1800" b="0">
                          <a:latin typeface="Times New Roman" panose="02020603050405020304"/>
                          <a:ea typeface="Times New Roman" panose="02020603050405020304"/>
                        </a:rPr>
                        <a:t> </a:t>
                      </a:r>
                      <a:r>
                        <a:rPr lang="en-US" altLang="zh-CN" sz="1800" b="0">
                          <a:latin typeface="Times New Roman" panose="02020603050405020304"/>
                          <a:ea typeface="宋体" panose="02010600030101010101" pitchFamily="2" charset="-122"/>
                        </a:rPr>
                        <a:t>when the </a:t>
                      </a:r>
                      <a:r>
                        <a:rPr lang="en-US" altLang="zh-CN" sz="1800" b="0">
                          <a:highlight>
                            <a:srgbClr val="FFFF00"/>
                          </a:highlight>
                          <a:latin typeface="Times New Roman" panose="02020603050405020304"/>
                          <a:ea typeface="宋体" panose="02010600030101010101" pitchFamily="2" charset="-122"/>
                        </a:rPr>
                        <a:t>buyer </a:t>
                      </a:r>
                      <a:r>
                        <a:rPr lang="en-US" altLang="zh-CN" sz="1800" b="0">
                          <a:latin typeface="Times New Roman" panose="02020603050405020304"/>
                          <a:ea typeface="宋体" panose="02010600030101010101" pitchFamily="2" charset="-122"/>
                        </a:rPr>
                        <a:t>is responsible for unloading the goods at the destination.</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Use DPU when the </a:t>
                      </a:r>
                      <a:r>
                        <a:rPr lang="en-US" altLang="zh-CN" sz="1800" b="0">
                          <a:highlight>
                            <a:srgbClr val="FFFF00"/>
                          </a:highlight>
                          <a:latin typeface="Times New Roman" panose="02020603050405020304"/>
                          <a:ea typeface="宋体" panose="02010600030101010101" pitchFamily="2" charset="-122"/>
                        </a:rPr>
                        <a:t>seller </a:t>
                      </a:r>
                      <a:r>
                        <a:rPr lang="en-US" altLang="zh-CN" sz="1800" b="0">
                          <a:latin typeface="Times New Roman" panose="02020603050405020304"/>
                          <a:ea typeface="宋体" panose="02010600030101010101" pitchFamily="2" charset="-122"/>
                        </a:rPr>
                        <a:t>is responsible for both delivering and unloading the goods at the destination.</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下箭头 5"/>
          <p:cNvSpPr/>
          <p:nvPr/>
        </p:nvSpPr>
        <p:spPr>
          <a:xfrm>
            <a:off x="8604250" y="5877560"/>
            <a:ext cx="143510"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descr="7b0a202020202262756c6c6574223a20227b5c2263617465676f727949645c223a5c225c222c5c2274656d706c61746549645c223a32303233313539347d220a7d0a"/>
          <p:cNvSpPr>
            <a:spLocks noGrp="1"/>
          </p:cNvSpPr>
          <p:nvPr>
            <p:ph type="body" idx="1"/>
          </p:nvPr>
        </p:nvSpPr>
        <p:spPr>
          <a:xfrm>
            <a:off x="395288" y="1119505"/>
            <a:ext cx="8229600" cy="4968875"/>
          </a:xfrm>
        </p:spPr>
        <p:txBody>
          <a:bodyPr/>
          <a:p>
            <a:pPr marL="571500" indent="-571500">
              <a:lnSpc>
                <a:spcPct val="90000"/>
              </a:lnSpc>
              <a:buNone/>
            </a:pPr>
            <a:r>
              <a:rPr lang="en-US" altLang="zh-CN" sz="2300" b="1"/>
              <a:t>8.    What are the differences between </a:t>
            </a:r>
            <a:r>
              <a:rPr lang="en-US" altLang="zh-CN" sz="2300" b="1">
                <a:highlight>
                  <a:srgbClr val="FFFF00"/>
                </a:highlight>
              </a:rPr>
              <a:t>DAP</a:t>
            </a:r>
            <a:r>
              <a:rPr lang="en-US" altLang="zh-CN" sz="2300" b="1"/>
              <a:t> and </a:t>
            </a:r>
            <a:r>
              <a:rPr lang="en-US" altLang="zh-CN" sz="2300" b="1">
                <a:highlight>
                  <a:srgbClr val="FFFF00"/>
                </a:highlight>
              </a:rPr>
              <a:t>DDP</a:t>
            </a:r>
            <a:r>
              <a:rPr lang="en-US" altLang="zh-CN" sz="2300" b="1"/>
              <a:t>?</a:t>
            </a:r>
            <a:endParaRPr lang="en-US" altLang="zh-CN" sz="2300"/>
          </a:p>
          <a:p>
            <a:pPr marL="571500" indent="-571500">
              <a:lnSpc>
                <a:spcPct val="90000"/>
              </a:lnSpc>
            </a:pPr>
            <a:endParaRPr lang="en-US" altLang="zh-CN" sz="2200"/>
          </a:p>
        </p:txBody>
      </p:sp>
      <p:sp>
        <p:nvSpPr>
          <p:cNvPr id="152579" name="标题 152578"/>
          <p:cNvSpPr>
            <a:spLocks noGrp="1"/>
          </p:cNvSpPr>
          <p:nvPr>
            <p:ph type="title"/>
          </p:nvPr>
        </p:nvSpPr>
        <p:spPr>
          <a:xfrm>
            <a:off x="457200" y="278130"/>
            <a:ext cx="8229600" cy="841375"/>
          </a:xfrm>
        </p:spPr>
        <p:txBody>
          <a:bodyPr vert="horz" wrap="square" lIns="91440" tIns="45720" rIns="91440" bIns="45720" anchor="t" anchorCtr="0"/>
          <a:p>
            <a:r>
              <a:rPr lang="en-US" altLang="zh-CN" b="1" u="sng"/>
              <a:t>7.1 Before You Begin</a:t>
            </a:r>
            <a:endParaRPr lang="en-US" altLang="zh-CN" b="1" u="sng"/>
          </a:p>
        </p:txBody>
      </p:sp>
      <p:graphicFrame>
        <p:nvGraphicFramePr>
          <p:cNvPr id="5" name="表格 4"/>
          <p:cNvGraphicFramePr/>
          <p:nvPr>
            <p:custDataLst>
              <p:tags r:id="rId1"/>
            </p:custDataLst>
          </p:nvPr>
        </p:nvGraphicFramePr>
        <p:xfrm>
          <a:off x="456565" y="1566545"/>
          <a:ext cx="8229600" cy="4495800"/>
        </p:xfrm>
        <a:graphic>
          <a:graphicData uri="http://schemas.openxmlformats.org/drawingml/2006/table">
            <a:tbl>
              <a:tblPr/>
              <a:tblGrid>
                <a:gridCol w="1651000"/>
                <a:gridCol w="2938780"/>
                <a:gridCol w="3639820"/>
              </a:tblGrid>
              <a:tr h="857250">
                <a:tc>
                  <a:txBody>
                    <a:bodyPr/>
                    <a:p>
                      <a:pPr algn="ctr">
                        <a:spcBef>
                          <a:spcPct val="0"/>
                        </a:spcBef>
                        <a:spcAft>
                          <a:spcPct val="0"/>
                        </a:spcAft>
                      </a:pPr>
                      <a:endParaRPr sz="1800" b="1">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800" b="1">
                          <a:latin typeface="Times New Roman" panose="02020603050405020304"/>
                          <a:ea typeface="宋体" panose="02010600030101010101" pitchFamily="2" charset="-122"/>
                        </a:rPr>
                        <a:t>DAP</a:t>
                      </a:r>
                      <a:endParaRPr lang="en-US" altLang="zh-CN" sz="1800" b="1">
                        <a:latin typeface="Times New Roman" panose="02020603050405020304"/>
                        <a:ea typeface="宋体" panose="02010600030101010101" pitchFamily="2" charset="-122"/>
                      </a:endParaRPr>
                    </a:p>
                    <a:p>
                      <a:pPr marL="0" indent="0" algn="ctr">
                        <a:spcBef>
                          <a:spcPct val="0"/>
                        </a:spcBef>
                        <a:spcAft>
                          <a:spcPct val="0"/>
                        </a:spcAft>
                      </a:pPr>
                      <a:r>
                        <a:rPr lang="en-US" altLang="zh-CN" sz="1800" b="1">
                          <a:latin typeface="Times New Roman" panose="02020603050405020304"/>
                          <a:ea typeface="宋体" panose="02010600030101010101" pitchFamily="2" charset="-122"/>
                        </a:rPr>
                        <a:t>(Delivered at Place)</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800" b="1">
                          <a:latin typeface="Times New Roman" panose="02020603050405020304"/>
                          <a:ea typeface="宋体" panose="02010600030101010101" pitchFamily="2" charset="-122"/>
                        </a:rPr>
                        <a:t>DDP (Delivered Duty Paid)</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40105">
                <a:tc>
                  <a:txBody>
                    <a:bodyPr/>
                    <a:p>
                      <a:pPr marL="0" indent="0" algn="l">
                        <a:spcBef>
                          <a:spcPct val="0"/>
                        </a:spcBef>
                        <a:spcAft>
                          <a:spcPct val="0"/>
                        </a:spcAft>
                      </a:pPr>
                      <a:r>
                        <a:rPr lang="en-US" altLang="zh-CN" sz="1800" b="1">
                          <a:latin typeface="Times New Roman" panose="02020603050405020304"/>
                          <a:ea typeface="宋体" panose="02010600030101010101" pitchFamily="2" charset="-122"/>
                        </a:rPr>
                        <a:t>Customs Clearance and Duties</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highlight>
                            <a:srgbClr val="FFFF00"/>
                          </a:highlight>
                          <a:latin typeface="Times New Roman" panose="02020603050405020304"/>
                          <a:ea typeface="宋体" panose="02010600030101010101" pitchFamily="2" charset="-122"/>
                        </a:rPr>
                        <a:t>Buyer </a:t>
                      </a:r>
                      <a:r>
                        <a:rPr lang="en-US" altLang="zh-CN" sz="1800" b="0">
                          <a:latin typeface="Times New Roman" panose="02020603050405020304"/>
                          <a:ea typeface="宋体" panose="02010600030101010101" pitchFamily="2" charset="-122"/>
                        </a:rPr>
                        <a:t>handles import clearance and pays duties/taxes.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highlight>
                            <a:srgbClr val="FFFF00"/>
                          </a:highlight>
                          <a:latin typeface="Times New Roman" panose="02020603050405020304"/>
                          <a:ea typeface="宋体" panose="02010600030101010101" pitchFamily="2" charset="-122"/>
                        </a:rPr>
                        <a:t>Seller </a:t>
                      </a:r>
                      <a:r>
                        <a:rPr lang="en-US" altLang="zh-CN" sz="1800" b="0">
                          <a:latin typeface="Times New Roman" panose="02020603050405020304"/>
                          <a:ea typeface="宋体" panose="02010600030101010101" pitchFamily="2" charset="-122"/>
                        </a:rPr>
                        <a:t>handles import clearance and pays duties/taxes.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38835">
                <a:tc>
                  <a:txBody>
                    <a:bodyPr/>
                    <a:p>
                      <a:pPr marL="0" indent="0" algn="l">
                        <a:spcBef>
                          <a:spcPct val="0"/>
                        </a:spcBef>
                        <a:spcAft>
                          <a:spcPct val="0"/>
                        </a:spcAft>
                      </a:pPr>
                      <a:r>
                        <a:rPr lang="en-US" altLang="zh-CN" sz="1800" b="1">
                          <a:latin typeface="Times New Roman" panose="02020603050405020304"/>
                          <a:ea typeface="宋体" panose="02010600030101010101" pitchFamily="2" charset="-122"/>
                        </a:rPr>
                        <a:t>Cost Responsibility</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covers costs up to the destination, </a:t>
                      </a:r>
                      <a:r>
                        <a:rPr lang="en-US" altLang="zh-CN" sz="1800" b="0">
                          <a:highlight>
                            <a:srgbClr val="FFFF00"/>
                          </a:highlight>
                          <a:latin typeface="Times New Roman" panose="02020603050405020304"/>
                          <a:ea typeface="宋体" panose="02010600030101010101" pitchFamily="2" charset="-122"/>
                        </a:rPr>
                        <a:t>excluding </a:t>
                      </a:r>
                      <a:r>
                        <a:rPr lang="en-US" altLang="zh-CN" sz="1800" b="0">
                          <a:latin typeface="Times New Roman" panose="02020603050405020304"/>
                          <a:ea typeface="宋体" panose="02010600030101010101" pitchFamily="2" charset="-122"/>
                        </a:rPr>
                        <a:t>import duties/taxes.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Seller covers all costs, </a:t>
                      </a:r>
                      <a:r>
                        <a:rPr lang="en-US" altLang="zh-CN" sz="1800" b="0">
                          <a:highlight>
                            <a:srgbClr val="FFFF00"/>
                          </a:highlight>
                          <a:latin typeface="Times New Roman" panose="02020603050405020304"/>
                          <a:ea typeface="宋体" panose="02010600030101010101" pitchFamily="2" charset="-122"/>
                        </a:rPr>
                        <a:t>including </a:t>
                      </a:r>
                      <a:r>
                        <a:rPr lang="en-US" altLang="zh-CN" sz="1800" b="0">
                          <a:latin typeface="Times New Roman" panose="02020603050405020304"/>
                          <a:ea typeface="宋体" panose="02010600030101010101" pitchFamily="2" charset="-122"/>
                        </a:rPr>
                        <a:t>import duties/taxes.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40105">
                <a:tc>
                  <a:txBody>
                    <a:bodyPr/>
                    <a:p>
                      <a:pPr marL="0" indent="0" algn="l">
                        <a:spcBef>
                          <a:spcPct val="0"/>
                        </a:spcBef>
                        <a:spcAft>
                          <a:spcPct val="0"/>
                        </a:spcAft>
                      </a:pPr>
                      <a:r>
                        <a:rPr lang="en-US" altLang="zh-CN" sz="1800" b="1">
                          <a:latin typeface="Times New Roman" panose="02020603050405020304"/>
                          <a:ea typeface="宋体" panose="02010600030101010101" pitchFamily="2" charset="-122"/>
                        </a:rPr>
                        <a:t>Risk and Responsibility</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highlight>
                            <a:srgbClr val="FFFF00"/>
                          </a:highlight>
                          <a:latin typeface="Times New Roman" panose="02020603050405020304"/>
                          <a:ea typeface="宋体" panose="02010600030101010101" pitchFamily="2" charset="-122"/>
                        </a:rPr>
                        <a:t>Buyer </a:t>
                      </a:r>
                      <a:r>
                        <a:rPr lang="en-US" altLang="zh-CN" sz="1800" b="0">
                          <a:latin typeface="Times New Roman" panose="02020603050405020304"/>
                          <a:ea typeface="宋体" panose="02010600030101010101" pitchFamily="2" charset="-122"/>
                        </a:rPr>
                        <a:t>assumes risk and responsibility after goods arrive at the destination.</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highlight>
                            <a:srgbClr val="FFFF00"/>
                          </a:highlight>
                          <a:latin typeface="Times New Roman" panose="02020603050405020304"/>
                          <a:ea typeface="宋体" panose="02010600030101010101" pitchFamily="2" charset="-122"/>
                        </a:rPr>
                        <a:t>Seller </a:t>
                      </a:r>
                      <a:r>
                        <a:rPr lang="en-US" altLang="zh-CN" sz="1800" b="0">
                          <a:latin typeface="Times New Roman" panose="02020603050405020304"/>
                          <a:ea typeface="宋体" panose="02010600030101010101" pitchFamily="2" charset="-122"/>
                        </a:rPr>
                        <a:t>retains more responsibility, including import clearance.</a:t>
                      </a:r>
                      <a:endParaRPr lang="en-US" altLang="zh-CN" sz="1800" b="0">
                        <a:latin typeface="Times New Roman" panose="02020603050405020304"/>
                        <a:ea typeface="宋体" panose="02010600030101010101" pitchFamily="2" charset="-122"/>
                      </a:endParaRPr>
                    </a:p>
                    <a:p>
                      <a:pPr marL="0" indent="0" algn="l">
                        <a:spcBef>
                          <a:spcPct val="0"/>
                        </a:spcBef>
                        <a:spcAft>
                          <a:spcPct val="0"/>
                        </a:spcAft>
                      </a:pPr>
                      <a:r>
                        <a:rPr lang="en-US" altLang="zh-CN" sz="1800" b="0">
                          <a:latin typeface="Times New Roman" panose="02020603050405020304"/>
                          <a:ea typeface="宋体" panose="02010600030101010101" pitchFamily="2" charset="-122"/>
                        </a:rPr>
                        <a:t> </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19505">
                <a:tc>
                  <a:txBody>
                    <a:bodyPr/>
                    <a:p>
                      <a:pPr marL="0" indent="0" algn="l">
                        <a:spcBef>
                          <a:spcPct val="0"/>
                        </a:spcBef>
                        <a:spcAft>
                          <a:spcPct val="0"/>
                        </a:spcAft>
                      </a:pPr>
                      <a:r>
                        <a:rPr lang="en-US" altLang="zh-CN" sz="1800" b="1">
                          <a:latin typeface="Times New Roman" panose="02020603050405020304"/>
                          <a:ea typeface="宋体" panose="02010600030101010101" pitchFamily="2" charset="-122"/>
                        </a:rPr>
                        <a:t>When to Use</a:t>
                      </a:r>
                      <a:endParaRPr lang="en-US" altLang="zh-CN" sz="18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Suitable when the </a:t>
                      </a:r>
                      <a:r>
                        <a:rPr lang="en-US" altLang="zh-CN" sz="1800" b="0">
                          <a:highlight>
                            <a:srgbClr val="FFFF00"/>
                          </a:highlight>
                          <a:latin typeface="Times New Roman" panose="02020603050405020304"/>
                          <a:ea typeface="宋体" panose="02010600030101010101" pitchFamily="2" charset="-122"/>
                        </a:rPr>
                        <a:t>buyer </a:t>
                      </a:r>
                      <a:r>
                        <a:rPr lang="en-US" altLang="zh-CN" sz="1800" b="0">
                          <a:latin typeface="Times New Roman" panose="02020603050405020304"/>
                          <a:ea typeface="宋体" panose="02010600030101010101" pitchFamily="2" charset="-122"/>
                        </a:rPr>
                        <a:t>prefers to handle import clearance and duties.</a:t>
                      </a:r>
                      <a:endParaRPr lang="en-US" altLang="zh-CN" sz="1800" b="0">
                        <a:latin typeface="Times New Roman" panose="02020603050405020304"/>
                        <a:ea typeface="宋体" panose="02010600030101010101" pitchFamily="2" charset="-122"/>
                      </a:endParaRPr>
                    </a:p>
                    <a:p>
                      <a:pPr marL="0" indent="0" algn="l">
                        <a:spcBef>
                          <a:spcPct val="0"/>
                        </a:spcBef>
                        <a:spcAft>
                          <a:spcPct val="0"/>
                        </a:spcAft>
                      </a:pPr>
                      <a:r>
                        <a:rPr lang="en-US" altLang="zh-CN" sz="1800" b="0">
                          <a:latin typeface="Times New Roman" panose="02020603050405020304"/>
                          <a:ea typeface="宋体" panose="02010600030101010101" pitchFamily="2" charset="-122"/>
                        </a:rPr>
                        <a:t> </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800" b="0">
                          <a:latin typeface="Times New Roman" panose="02020603050405020304"/>
                          <a:ea typeface="宋体" panose="02010600030101010101" pitchFamily="2" charset="-122"/>
                        </a:rPr>
                        <a:t>Suitable when the </a:t>
                      </a:r>
                      <a:r>
                        <a:rPr lang="en-US" altLang="zh-CN" sz="1800" b="0">
                          <a:highlight>
                            <a:srgbClr val="FFFF00"/>
                          </a:highlight>
                          <a:latin typeface="Times New Roman" panose="02020603050405020304"/>
                          <a:ea typeface="宋体" panose="02010600030101010101" pitchFamily="2" charset="-122"/>
                        </a:rPr>
                        <a:t>seller </a:t>
                      </a:r>
                      <a:r>
                        <a:rPr lang="en-US" altLang="zh-CN" sz="1800" b="0">
                          <a:latin typeface="Times New Roman" panose="02020603050405020304"/>
                          <a:ea typeface="宋体" panose="02010600030101010101" pitchFamily="2" charset="-122"/>
                        </a:rPr>
                        <a:t>is willing to manage all aspects of delivery, including import clearance and duties.</a:t>
                      </a:r>
                      <a:endParaRPr lang="en-US" altLang="zh-CN" sz="1800" b="0">
                        <a:latin typeface="Times New Roman" panose="020206030504050203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文本占位符 157697"/>
          <p:cNvSpPr>
            <a:spLocks noGrp="1"/>
          </p:cNvSpPr>
          <p:nvPr>
            <p:ph type="body" idx="1"/>
          </p:nvPr>
        </p:nvSpPr>
        <p:spPr>
          <a:xfrm>
            <a:off x="395288" y="981075"/>
            <a:ext cx="8280400" cy="5113338"/>
          </a:xfrm>
        </p:spPr>
        <p:txBody>
          <a:bodyPr/>
          <a:p>
            <a:pPr marL="571500" indent="-571500">
              <a:lnSpc>
                <a:spcPct val="90000"/>
              </a:lnSpc>
              <a:buNone/>
            </a:pPr>
            <a:r>
              <a:rPr lang="en-US" altLang="zh-CN" sz="2300" b="1"/>
              <a:t>9.    How to create an impression of an efficient company when offering terms of trade to prospective buyers in business negotiation?</a:t>
            </a:r>
            <a:endParaRPr lang="en-US" altLang="zh-CN" sz="2300"/>
          </a:p>
          <a:p>
            <a:pPr marL="571500" indent="-571500">
              <a:lnSpc>
                <a:spcPct val="90000"/>
              </a:lnSpc>
            </a:pPr>
            <a:r>
              <a:rPr lang="en-US" altLang="zh-CN" sz="2300"/>
              <a:t>As a seller, if you do not have what the inquirer has asked for, but have an alternative, offer it to the prospective buyer. But do not criticize the product he or she originally asked for. For example, the buyer makes an enquiry on iPhone 13 which you do not sell, offer the buyer iPhone </a:t>
            </a:r>
            <a:r>
              <a:rPr lang="en-US" altLang="zh-CN" sz="2300" b="1"/>
              <a:t>16 </a:t>
            </a:r>
            <a:r>
              <a:rPr lang="en-US" altLang="zh-CN" sz="2300"/>
              <a:t>instead, and give him the reason for your recommendation. Do not criticize him, saying something like “iPhone 13 is already out of date, why do you buy it?” A direct approach of the seller, telling the customer what the product is, why he should buy it, how much it will cost, and what concessions you are offering, will create an impression of an efficient company that can handle his order smoothly. </a:t>
            </a:r>
            <a:endParaRPr lang="en-US" altLang="zh-CN" sz="2300"/>
          </a:p>
        </p:txBody>
      </p:sp>
      <p:sp>
        <p:nvSpPr>
          <p:cNvPr id="157699" name="标题 157698"/>
          <p:cNvSpPr>
            <a:spLocks noGrp="1"/>
          </p:cNvSpPr>
          <p:nvPr>
            <p:ph type="title"/>
          </p:nvPr>
        </p:nvSpPr>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7698">
                                            <p:txEl>
                                              <p:charRg st="134" end="826"/>
                                            </p:txEl>
                                          </p:spTgt>
                                        </p:tgtEl>
                                        <p:attrNameLst>
                                          <p:attrName>style.visibility</p:attrName>
                                        </p:attrNameLst>
                                      </p:cBhvr>
                                      <p:to>
                                        <p:strVal val="visible"/>
                                      </p:to>
                                    </p:set>
                                    <p:anim to="" calcmode="lin" valueType="num">
                                      <p:cBhvr>
                                        <p:cTn id="7" dur="1" fill="hold"/>
                                        <p:tgtEl>
                                          <p:spTgt spid="157698">
                                            <p:txEl>
                                              <p:charRg st="134" end="82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文本占位符 158721"/>
          <p:cNvSpPr>
            <a:spLocks noGrp="1"/>
          </p:cNvSpPr>
          <p:nvPr>
            <p:ph type="body" idx="1"/>
          </p:nvPr>
        </p:nvSpPr>
        <p:spPr>
          <a:xfrm>
            <a:off x="457200" y="1124585"/>
            <a:ext cx="8229600" cy="4875530"/>
          </a:xfrm>
        </p:spPr>
        <p:txBody>
          <a:bodyPr/>
          <a:p>
            <a:pPr marL="571500" indent="-571500">
              <a:lnSpc>
                <a:spcPct val="90000"/>
              </a:lnSpc>
              <a:buNone/>
            </a:pPr>
            <a:r>
              <a:rPr lang="en-US" altLang="zh-CN" sz="2600" b="1"/>
              <a:t>10.  How to be a reasonable negotiator?</a:t>
            </a:r>
            <a:endParaRPr lang="en-US" altLang="zh-CN" sz="2600"/>
          </a:p>
          <a:p>
            <a:pPr marL="571500" indent="-571500">
              <a:lnSpc>
                <a:spcPct val="90000"/>
              </a:lnSpc>
            </a:pPr>
            <a:r>
              <a:rPr lang="en-US" altLang="zh-CN" sz="2600"/>
              <a:t>As a reasonable negotiator, you begin the negotiation on a positive and friendly note, perhaps by referring to a past history of mutually satisfactory transactions. Show clearly that you intend if at all possible to come to a mutually satisfactory settlement of the points at issue as soon as you can. Deal systematically in succession with the various points. Conclude by recapping what has been agreed, and confirm this in writing the following day. Your plain and evident intention is to reach agreement on terms which satisfy both sides. </a:t>
            </a:r>
            <a:endParaRPr lang="en-US" altLang="zh-CN" sz="2600"/>
          </a:p>
        </p:txBody>
      </p:sp>
      <p:sp>
        <p:nvSpPr>
          <p:cNvPr id="158723" name="标题 158722"/>
          <p:cNvSpPr>
            <a:spLocks noGrp="1"/>
          </p:cNvSpPr>
          <p:nvPr>
            <p:ph type="title"/>
          </p:nvPr>
        </p:nvSpPr>
        <p:spPr>
          <a:xfrm>
            <a:off x="457200" y="278130"/>
            <a:ext cx="8229600" cy="815975"/>
          </a:xfrm>
        </p:spPr>
        <p:txBody>
          <a:bodyPr vert="horz" wrap="square" lIns="91440" tIns="45720" rIns="91440" bIns="45720" anchor="t" anchorCtr="0"/>
          <a:p>
            <a:r>
              <a:rPr lang="en-US" altLang="zh-CN" b="1" u="sng"/>
              <a:t>7.1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8722">
                                            <p:txEl>
                                              <p:charRg st="40" end="583"/>
                                            </p:txEl>
                                          </p:spTgt>
                                        </p:tgtEl>
                                        <p:attrNameLst>
                                          <p:attrName>style.visibility</p:attrName>
                                        </p:attrNameLst>
                                      </p:cBhvr>
                                      <p:to>
                                        <p:strVal val="visible"/>
                                      </p:to>
                                    </p:set>
                                    <p:anim to="" calcmode="lin" valueType="num">
                                      <p:cBhvr>
                                        <p:cTn id="7" dur="1" fill="hold"/>
                                        <p:tgtEl>
                                          <p:spTgt spid="158722">
                                            <p:txEl>
                                              <p:charRg st="40" end="58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57" y="1635"/>
              <a:ext cx="267"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26" y="2133"/>
              <a:ext cx="332" cy="7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10</a:t>
              </a:r>
              <a:endParaRPr lang="en-US" altLang="zh-CN" sz="1700" b="1">
                <a:latin typeface="Arial" panose="020B0604020202020204" pitchFamily="34" charset="0"/>
              </a:endParaRPr>
            </a:p>
            <a:p>
              <a:pPr algn="ctr"/>
              <a:r>
                <a:rPr lang="en-US" altLang="zh-CN" sz="1700" b="1">
                  <a:latin typeface="Arial" panose="020B0604020202020204" pitchFamily="34" charset="0"/>
                </a:rPr>
                <a:t>Packing</a:t>
              </a:r>
              <a:endParaRPr lang="en-US" altLang="zh-CN" sz="1700" b="1">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9</a:t>
              </a:r>
              <a:endParaRPr lang="en-US" altLang="zh-CN" sz="1700" b="1">
                <a:latin typeface="Arial" panose="020B0604020202020204" pitchFamily="34" charset="0"/>
              </a:endParaRPr>
            </a:p>
            <a:p>
              <a:pPr algn="ctr"/>
              <a:r>
                <a:rPr lang="en-US" altLang="zh-CN" sz="1700" b="1">
                  <a:latin typeface="Arial" panose="020B0604020202020204" pitchFamily="34" charset="0"/>
                </a:rPr>
                <a:t>Payment Terms</a:t>
              </a:r>
              <a:endParaRPr lang="en-US" altLang="zh-CN" sz="1700" b="1">
                <a:latin typeface="Arial" panose="020B0604020202020204" pitchFamily="34" charset="0"/>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8</a:t>
              </a:r>
              <a:endParaRPr lang="en-US" altLang="zh-CN" sz="1700" b="1">
                <a:latin typeface="Arial" panose="020B0604020202020204" pitchFamily="34" charset="0"/>
              </a:endParaRPr>
            </a:p>
            <a:p>
              <a:pPr algn="ctr"/>
              <a:r>
                <a:rPr lang="en-US" altLang="zh-CN" sz="1700" b="1">
                  <a:latin typeface="Arial" panose="020B0604020202020204" pitchFamily="34" charset="0"/>
                </a:rPr>
                <a:t>Price</a:t>
              </a:r>
              <a:endParaRPr lang="en-US" altLang="zh-CN" sz="1700" b="1">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7</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Inquiries </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7</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7.1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268730"/>
            <a:ext cx="8192770" cy="4806950"/>
          </a:xfrm>
        </p:spPr>
        <p:txBody>
          <a:bodyPr anchor="t" anchorCtr="0"/>
          <a:p>
            <a:pPr marL="0" indent="0">
              <a:buNone/>
            </a:pPr>
            <a:r>
              <a:rPr lang="en-US" altLang="zh-CN" b="1">
                <a:sym typeface="+mn-ea"/>
              </a:rPr>
              <a:t>Further Reading- Assignment:</a:t>
            </a:r>
            <a:endParaRPr lang="en-US" altLang="zh-CN" b="1">
              <a:sym typeface="+mn-ea"/>
            </a:endParaRPr>
          </a:p>
          <a:p>
            <a:pPr>
              <a:lnSpc>
                <a:spcPct val="120000"/>
              </a:lnSpc>
            </a:pPr>
            <a:r>
              <a:rPr lang="en-US" altLang="zh-CN" sz="2800">
                <a:sym typeface="+mn-ea"/>
              </a:rPr>
              <a:t>Please read this article “Dealing with Negotiation Tactics” and learn some of the tactics used in business negotiation</a:t>
            </a:r>
            <a:r>
              <a:rPr lang="en-US" altLang="zh-CN" sz="2800"/>
              <a:t>.</a:t>
            </a:r>
            <a:endParaRPr lang="en-US" altLang="zh-CN" sz="2800"/>
          </a:p>
          <a:p>
            <a:pPr>
              <a:lnSpc>
                <a:spcPct val="120000"/>
              </a:lnSpc>
            </a:pPr>
            <a:r>
              <a:rPr lang="en-US" altLang="zh-CN" sz="2800"/>
              <a:t>Please use your smartphone to scan and read “3: Negotiation skills: asking effective criteria questions” and learn the examples of such questions.</a:t>
            </a:r>
            <a:endParaRPr lang="en-US" altLang="zh-CN" sz="280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6562" name="标题 66561"/>
          <p:cNvSpPr>
            <a:spLocks noGrp="1"/>
          </p:cNvSpPr>
          <p:nvPr>
            <p:ph type="title"/>
          </p:nvPr>
        </p:nvSpPr>
        <p:spPr>
          <a:xfrm>
            <a:off x="457200" y="278130"/>
            <a:ext cx="8229600" cy="917575"/>
          </a:xfrm>
        </p:spPr>
        <p:txBody>
          <a:bodyPr/>
          <a:p>
            <a:r>
              <a:rPr lang="en-US" altLang="zh-CN" b="1" u="sng"/>
              <a:t>7.2 Useful Expressions</a:t>
            </a:r>
            <a:endParaRPr lang="en-US" altLang="zh-CN" sz="1700" b="1"/>
          </a:p>
        </p:txBody>
      </p:sp>
      <p:sp>
        <p:nvSpPr>
          <p:cNvPr id="66563" name="文本占位符 66562"/>
          <p:cNvSpPr>
            <a:spLocks noGrp="1"/>
          </p:cNvSpPr>
          <p:nvPr>
            <p:ph type="body" idx="1"/>
          </p:nvPr>
        </p:nvSpPr>
        <p:spPr>
          <a:xfrm>
            <a:off x="457200" y="1196658"/>
            <a:ext cx="8075613" cy="4756150"/>
          </a:xfrm>
        </p:spPr>
        <p:txBody>
          <a:bodyPr/>
          <a:p>
            <a:r>
              <a:rPr lang="en-US" altLang="zh-CN" b="1"/>
              <a:t>What are the main contents covered by Group A-F?</a:t>
            </a:r>
            <a:endParaRPr lang="en-US" altLang="zh-CN" b="1"/>
          </a:p>
          <a:p>
            <a:pPr marL="859155" lvl="1" indent="-514350" algn="l">
              <a:buFont typeface="+mj-lt"/>
              <a:buAutoNum type="alphaUcPeriod"/>
            </a:pPr>
            <a:r>
              <a:rPr lang="en-US" altLang="zh-CN" sz="2800" i="1"/>
              <a:t>Buyers’ inquiries </a:t>
            </a:r>
            <a:endParaRPr lang="en-US" altLang="zh-CN" sz="2800" i="1"/>
          </a:p>
          <a:p>
            <a:pPr marL="859155" lvl="1" indent="-514350" algn="l">
              <a:buFont typeface="+mj-lt"/>
              <a:buAutoNum type="alphaUcPeriod"/>
            </a:pPr>
            <a:r>
              <a:rPr lang="en-US" altLang="zh-CN" sz="2800" i="1"/>
              <a:t>Sellers’ direct approach </a:t>
            </a:r>
            <a:endParaRPr lang="en-US" altLang="zh-CN" sz="2800" i="1"/>
          </a:p>
          <a:p>
            <a:pPr marL="859155" lvl="1" indent="-514350" algn="l">
              <a:buFont typeface="+mj-lt"/>
              <a:buAutoNum type="alphaUcPeriod"/>
            </a:pPr>
            <a:r>
              <a:rPr lang="en-US" altLang="zh-CN" sz="2800" i="1"/>
              <a:t>Buyers’ interest </a:t>
            </a:r>
            <a:endParaRPr lang="en-US" altLang="zh-CN" sz="2800" i="1"/>
          </a:p>
          <a:p>
            <a:pPr marL="859155" lvl="1" indent="-514350" algn="l">
              <a:buFont typeface="+mj-lt"/>
              <a:buAutoNum type="alphaUcPeriod"/>
            </a:pPr>
            <a:r>
              <a:rPr lang="en-US" altLang="zh-CN" sz="2800" i="1"/>
              <a:t>Sellers’ quotation </a:t>
            </a:r>
            <a:endParaRPr lang="en-US" altLang="zh-CN" sz="2800" i="1"/>
          </a:p>
          <a:p>
            <a:pPr marL="859155" lvl="1" indent="-514350" algn="l">
              <a:buFont typeface="+mj-lt"/>
              <a:buAutoNum type="alphaUcPeriod"/>
            </a:pPr>
            <a:r>
              <a:rPr lang="en-US" altLang="zh-CN" sz="2800" i="1"/>
              <a:t>Buyers’ concerns </a:t>
            </a:r>
            <a:endParaRPr lang="en-US" altLang="zh-CN" sz="2800" i="1"/>
          </a:p>
          <a:p>
            <a:pPr marL="859155" lvl="1" indent="-514350" algn="l">
              <a:buFont typeface="+mj-lt"/>
              <a:buAutoNum type="alphaUcPeriod"/>
            </a:pPr>
            <a:r>
              <a:rPr lang="en-US" altLang="zh-CN" sz="2800" i="1"/>
              <a:t>Sellers’ proper responses </a:t>
            </a:r>
            <a:endParaRPr lang="en-US" altLang="zh-CN"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6562"/>
                                        </p:tgtEl>
                                        <p:attrNameLst>
                                          <p:attrName>style.visibility</p:attrName>
                                        </p:attrNameLst>
                                      </p:cBhvr>
                                      <p:to>
                                        <p:strVal val="visible"/>
                                      </p:to>
                                    </p:set>
                                    <p:animEffect transition="in" filter="fade">
                                      <p:cBhvr>
                                        <p:cTn id="7" dur="597">
                                          <p:stCondLst>
                                            <p:cond delay="0"/>
                                          </p:stCondLst>
                                        </p:cTn>
                                        <p:tgtEl>
                                          <p:spTgt spid="66562"/>
                                        </p:tgtEl>
                                      </p:cBhvr>
                                    </p:animEffect>
                                    <p:anim calcmode="lin" valueType="num">
                                      <p:cBhvr>
                                        <p:cTn id="8" dur="597" fill="hold">
                                          <p:stCondLst>
                                            <p:cond delay="0"/>
                                          </p:stCondLst>
                                        </p:cTn>
                                        <p:tgtEl>
                                          <p:spTgt spid="6656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656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656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66563">
                                            <p:txEl>
                                              <p:charRg st="49" end="71"/>
                                            </p:txEl>
                                          </p:spTgt>
                                        </p:tgtEl>
                                        <p:attrNameLst>
                                          <p:attrName>style.visibility</p:attrName>
                                        </p:attrNameLst>
                                      </p:cBhvr>
                                      <p:to>
                                        <p:strVal val="visible"/>
                                      </p:to>
                                    </p:set>
                                    <p:animEffect transition="in" filter="slide(fromBottom)">
                                      <p:cBhvr>
                                        <p:cTn id="15" dur="500">
                                          <p:stCondLst>
                                            <p:cond delay="0"/>
                                          </p:stCondLst>
                                        </p:cTn>
                                        <p:tgtEl>
                                          <p:spTgt spid="66563">
                                            <p:txEl>
                                              <p:charRg st="49" end="7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66563">
                                            <p:txEl>
                                              <p:charRg st="71" end="100"/>
                                            </p:txEl>
                                          </p:spTgt>
                                        </p:tgtEl>
                                        <p:attrNameLst>
                                          <p:attrName>style.visibility</p:attrName>
                                        </p:attrNameLst>
                                      </p:cBhvr>
                                      <p:to>
                                        <p:strVal val="visible"/>
                                      </p:to>
                                    </p:set>
                                    <p:animEffect transition="in" filter="slide(fromBottom)">
                                      <p:cBhvr>
                                        <p:cTn id="20" dur="500">
                                          <p:stCondLst>
                                            <p:cond delay="0"/>
                                          </p:stCondLst>
                                        </p:cTn>
                                        <p:tgtEl>
                                          <p:spTgt spid="66563">
                                            <p:txEl>
                                              <p:charRg st="71" end="10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66563">
                                            <p:txEl>
                                              <p:charRg st="100" end="121"/>
                                            </p:txEl>
                                          </p:spTgt>
                                        </p:tgtEl>
                                        <p:attrNameLst>
                                          <p:attrName>style.visibility</p:attrName>
                                        </p:attrNameLst>
                                      </p:cBhvr>
                                      <p:to>
                                        <p:strVal val="visible"/>
                                      </p:to>
                                    </p:set>
                                    <p:animEffect transition="in" filter="slide(fromBottom)">
                                      <p:cBhvr>
                                        <p:cTn id="25" dur="500">
                                          <p:stCondLst>
                                            <p:cond delay="0"/>
                                          </p:stCondLst>
                                        </p:cTn>
                                        <p:tgtEl>
                                          <p:spTgt spid="66563">
                                            <p:txEl>
                                              <p:charRg st="100" end="12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66563">
                                            <p:txEl>
                                              <p:charRg st="121" end="144"/>
                                            </p:txEl>
                                          </p:spTgt>
                                        </p:tgtEl>
                                        <p:attrNameLst>
                                          <p:attrName>style.visibility</p:attrName>
                                        </p:attrNameLst>
                                      </p:cBhvr>
                                      <p:to>
                                        <p:strVal val="visible"/>
                                      </p:to>
                                    </p:set>
                                    <p:animEffect transition="in" filter="slide(fromBottom)">
                                      <p:cBhvr>
                                        <p:cTn id="30" dur="500">
                                          <p:stCondLst>
                                            <p:cond delay="0"/>
                                          </p:stCondLst>
                                        </p:cTn>
                                        <p:tgtEl>
                                          <p:spTgt spid="66563">
                                            <p:txEl>
                                              <p:charRg st="121" end="14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66563">
                                            <p:txEl>
                                              <p:charRg st="144" end="165"/>
                                            </p:txEl>
                                          </p:spTgt>
                                        </p:tgtEl>
                                        <p:attrNameLst>
                                          <p:attrName>style.visibility</p:attrName>
                                        </p:attrNameLst>
                                      </p:cBhvr>
                                      <p:to>
                                        <p:strVal val="visible"/>
                                      </p:to>
                                    </p:set>
                                    <p:animEffect transition="in" filter="slide(fromBottom)">
                                      <p:cBhvr>
                                        <p:cTn id="35" dur="500">
                                          <p:stCondLst>
                                            <p:cond delay="0"/>
                                          </p:stCondLst>
                                        </p:cTn>
                                        <p:tgtEl>
                                          <p:spTgt spid="66563">
                                            <p:txEl>
                                              <p:charRg st="144" end="16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66563">
                                            <p:txEl>
                                              <p:charRg st="165" end="195"/>
                                            </p:txEl>
                                          </p:spTgt>
                                        </p:tgtEl>
                                        <p:attrNameLst>
                                          <p:attrName>style.visibility</p:attrName>
                                        </p:attrNameLst>
                                      </p:cBhvr>
                                      <p:to>
                                        <p:strVal val="visible"/>
                                      </p:to>
                                    </p:set>
                                    <p:animEffect transition="in" filter="slide(fromBottom)">
                                      <p:cBhvr>
                                        <p:cTn id="40" dur="500">
                                          <p:stCondLst>
                                            <p:cond delay="0"/>
                                          </p:stCondLst>
                                        </p:cTn>
                                        <p:tgtEl>
                                          <p:spTgt spid="66563">
                                            <p:txEl>
                                              <p:charRg st="165" end="1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7586" name="标题 67585"/>
          <p:cNvSpPr>
            <a:spLocks noGrp="1"/>
          </p:cNvSpPr>
          <p:nvPr>
            <p:ph type="title"/>
          </p:nvPr>
        </p:nvSpPr>
        <p:spPr>
          <a:xfrm>
            <a:off x="457200" y="278130"/>
            <a:ext cx="8229600" cy="922020"/>
          </a:xfrm>
        </p:spPr>
        <p:txBody>
          <a:bodyPr/>
          <a:p>
            <a:r>
              <a:rPr lang="en-US" altLang="zh-CN" b="1" u="sng"/>
              <a:t>7.3 Sample Dialogues</a:t>
            </a:r>
            <a:endParaRPr lang="en-US" altLang="zh-CN" sz="1700" b="1"/>
          </a:p>
        </p:txBody>
      </p:sp>
      <p:sp>
        <p:nvSpPr>
          <p:cNvPr id="67587" name="文本占位符 67586"/>
          <p:cNvSpPr>
            <a:spLocks noGrp="1"/>
          </p:cNvSpPr>
          <p:nvPr>
            <p:ph type="body" idx="1"/>
          </p:nvPr>
        </p:nvSpPr>
        <p:spPr>
          <a:xfrm>
            <a:off x="457200" y="1200150"/>
            <a:ext cx="7924165" cy="4809490"/>
          </a:xfrm>
        </p:spPr>
        <p:txBody>
          <a:bodyPr/>
          <a:p>
            <a:pPr marL="609600" indent="-609600" fontAlgn="t">
              <a:lnSpc>
                <a:spcPct val="80000"/>
              </a:lnSpc>
              <a:buClr>
                <a:schemeClr val="tx1"/>
              </a:buClr>
              <a:buFont typeface="Wingdings" panose="05000000000000000000" pitchFamily="2" charset="2"/>
              <a:buChar char="l"/>
            </a:pPr>
            <a:r>
              <a:rPr lang="en-US" altLang="zh-CN" sz="2600">
                <a:sym typeface="+mn-ea"/>
              </a:rPr>
              <a:t>You can scan the QR codes in the textbook to listen to </a:t>
            </a:r>
            <a:r>
              <a:rPr lang="en-US" altLang="zh-CN" sz="2600">
                <a:sym typeface="+mn-ea"/>
              </a:rPr>
              <a:t>dialogues </a:t>
            </a:r>
            <a:r>
              <a:rPr lang="en-US" altLang="zh-CN" sz="2600">
                <a:sym typeface="宋体" panose="02010600030101010101" pitchFamily="2" charset="-122"/>
              </a:rPr>
              <a:t>A-C before/after class</a:t>
            </a:r>
            <a:r>
              <a:rPr lang="en-US" altLang="zh-CN" sz="2600">
                <a:sym typeface="+mn-ea"/>
              </a:rPr>
              <a:t>.</a:t>
            </a:r>
            <a:endParaRPr lang="en-US" altLang="zh-CN" sz="2600">
              <a:sym typeface="+mn-ea"/>
            </a:endParaRPr>
          </a:p>
          <a:p>
            <a:pPr marL="609600" indent="-609600" fontAlgn="t">
              <a:lnSpc>
                <a:spcPct val="80000"/>
              </a:lnSpc>
              <a:buClr>
                <a:schemeClr val="tx1"/>
              </a:buClr>
              <a:buFont typeface="Wingdings" panose="05000000000000000000" pitchFamily="2" charset="2"/>
              <a:buChar char="l"/>
            </a:pPr>
            <a:r>
              <a:rPr lang="en-US" altLang="zh-CN" sz="2600"/>
              <a:t>Please read the dialogues</a:t>
            </a:r>
            <a:r>
              <a:rPr lang="en-US" altLang="zh-CN" sz="2600">
                <a:sym typeface="+mn-ea"/>
              </a:rPr>
              <a:t> (A-C) </a:t>
            </a:r>
            <a:r>
              <a:rPr lang="en-US" altLang="zh-CN" sz="2600"/>
              <a:t>with your partners and answer the 3 questions below.</a:t>
            </a:r>
            <a:endParaRPr lang="en-US" altLang="zh-CN" sz="2600"/>
          </a:p>
          <a:p>
            <a:pPr marL="609600" indent="-609600" fontAlgn="t">
              <a:lnSpc>
                <a:spcPct val="80000"/>
              </a:lnSpc>
              <a:buClr>
                <a:schemeClr val="tx1"/>
              </a:buClr>
              <a:buFont typeface="Wingdings" panose="05000000000000000000" pitchFamily="2" charset="2"/>
              <a:buNone/>
            </a:pPr>
            <a:r>
              <a:rPr lang="en-US" altLang="zh-CN" sz="2600"/>
              <a:t>	</a:t>
            </a:r>
            <a:endParaRPr lang="en-US" altLang="zh-CN" sz="2600"/>
          </a:p>
          <a:p>
            <a:pPr marL="1066800" lvl="1" indent="-609600" fontAlgn="t">
              <a:lnSpc>
                <a:spcPct val="80000"/>
              </a:lnSpc>
              <a:buClr>
                <a:schemeClr val="tx1"/>
              </a:buClr>
              <a:buFont typeface="Wingdings" panose="05000000000000000000" pitchFamily="2" charset="2"/>
              <a:buAutoNum type="arabicPeriod"/>
            </a:pPr>
            <a:r>
              <a:rPr lang="en-US" altLang="zh-CN" sz="2400"/>
              <a:t>What inquiries has the buyer made on</a:t>
            </a:r>
            <a:endParaRPr lang="en-US" altLang="zh-CN" sz="2400"/>
          </a:p>
          <a:p>
            <a:pPr marL="671830" lvl="2" indent="457200" fontAlgn="t">
              <a:lnSpc>
                <a:spcPct val="80000"/>
              </a:lnSpc>
              <a:buClr>
                <a:schemeClr val="tx1"/>
              </a:buClr>
              <a:buFont typeface="+mj-lt"/>
              <a:buNone/>
            </a:pPr>
            <a:r>
              <a:rPr lang="en-US" altLang="zh-CN" sz="2400"/>
              <a:t>A. ceramic dinner sets?</a:t>
            </a:r>
            <a:endParaRPr lang="en-US" altLang="zh-CN" sz="2400"/>
          </a:p>
          <a:p>
            <a:pPr marL="671830" lvl="2" indent="457200" fontAlgn="t">
              <a:lnSpc>
                <a:spcPct val="80000"/>
              </a:lnSpc>
              <a:buClr>
                <a:schemeClr val="tx1"/>
              </a:buClr>
              <a:buFont typeface="+mj-lt"/>
              <a:buNone/>
            </a:pPr>
            <a:r>
              <a:rPr lang="en-US" altLang="zh-CN" sz="2400"/>
              <a:t>B. table-cloths?</a:t>
            </a:r>
            <a:endParaRPr lang="en-US" altLang="zh-CN" sz="2400"/>
          </a:p>
          <a:p>
            <a:pPr marL="671830" lvl="2" indent="457200" fontAlgn="t">
              <a:lnSpc>
                <a:spcPct val="80000"/>
              </a:lnSpc>
              <a:buClr>
                <a:schemeClr val="tx1"/>
              </a:buClr>
              <a:buFont typeface="+mj-lt"/>
              <a:buNone/>
            </a:pPr>
            <a:r>
              <a:rPr lang="en-US" altLang="zh-CN" sz="2400"/>
              <a:t>C. red beans?</a:t>
            </a:r>
            <a:endParaRPr lang="en-US" altLang="zh-CN" sz="2400"/>
          </a:p>
          <a:p>
            <a:pPr marL="1066800" lvl="1" indent="-609600" fontAlgn="t">
              <a:lnSpc>
                <a:spcPct val="80000"/>
              </a:lnSpc>
              <a:buClr>
                <a:schemeClr val="tx1"/>
              </a:buClr>
              <a:buFont typeface="Wingdings" panose="05000000000000000000" pitchFamily="2" charset="2"/>
              <a:buAutoNum type="arabicPeriod"/>
            </a:pPr>
            <a:r>
              <a:rPr lang="en-US" altLang="zh-CN" sz="2400"/>
              <a:t>How did the seller offer the terms of deal in each dialogue?</a:t>
            </a:r>
            <a:endParaRPr lang="en-US" altLang="zh-CN" sz="2400"/>
          </a:p>
          <a:p>
            <a:pPr marL="1066800" lvl="1" indent="-609600" fontAlgn="t">
              <a:lnSpc>
                <a:spcPct val="80000"/>
              </a:lnSpc>
              <a:buClr>
                <a:schemeClr val="tx1"/>
              </a:buClr>
              <a:buFont typeface="Wingdings" panose="05000000000000000000" pitchFamily="2" charset="2"/>
              <a:buAutoNum type="arabicPeriod"/>
            </a:pPr>
            <a:r>
              <a:rPr lang="en-US" altLang="zh-CN" sz="2400"/>
              <a:t>What have the buyer and seller gained from each dialogue?</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7586"/>
                                        </p:tgtEl>
                                        <p:attrNameLst>
                                          <p:attrName>style.visibility</p:attrName>
                                        </p:attrNameLst>
                                      </p:cBhvr>
                                      <p:to>
                                        <p:strVal val="visible"/>
                                      </p:to>
                                    </p:set>
                                    <p:animEffect transition="in" filter="fade">
                                      <p:cBhvr>
                                        <p:cTn id="7" dur="597">
                                          <p:stCondLst>
                                            <p:cond delay="0"/>
                                          </p:stCondLst>
                                        </p:cTn>
                                        <p:tgtEl>
                                          <p:spTgt spid="67586"/>
                                        </p:tgtEl>
                                      </p:cBhvr>
                                    </p:animEffect>
                                    <p:anim calcmode="lin" valueType="num">
                                      <p:cBhvr>
                                        <p:cTn id="8" dur="597" fill="hold">
                                          <p:stCondLst>
                                            <p:cond delay="0"/>
                                          </p:stCondLst>
                                        </p:cTn>
                                        <p:tgtEl>
                                          <p:spTgt spid="6758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758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758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67587">
                                            <p:txEl>
                                              <p:pRg st="4" end="4"/>
                                            </p:txEl>
                                          </p:spTgt>
                                        </p:tgtEl>
                                        <p:attrNameLst>
                                          <p:attrName>style.visibility</p:attrName>
                                        </p:attrNameLst>
                                      </p:cBhvr>
                                      <p:to>
                                        <p:strVal val="visible"/>
                                      </p:to>
                                    </p:set>
                                    <p:anim to="" calcmode="lin" valueType="num">
                                      <p:cBhvr>
                                        <p:cTn id="15" dur="1" fill="hold"/>
                                        <p:tgtEl>
                                          <p:spTgt spid="67587">
                                            <p:txEl>
                                              <p:pRg st="4" end="4"/>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67587">
                                            <p:txEl>
                                              <p:pRg st="5" end="5"/>
                                            </p:txEl>
                                          </p:spTgt>
                                        </p:tgtEl>
                                        <p:attrNameLst>
                                          <p:attrName>style.visibility</p:attrName>
                                        </p:attrNameLst>
                                      </p:cBhvr>
                                      <p:to>
                                        <p:strVal val="visible"/>
                                      </p:to>
                                    </p:set>
                                    <p:anim to="" calcmode="lin" valueType="num">
                                      <p:cBhvr>
                                        <p:cTn id="20" dur="1" fill="hold"/>
                                        <p:tgtEl>
                                          <p:spTgt spid="67587">
                                            <p:txEl>
                                              <p:pRg st="5" end="5"/>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67587">
                                            <p:txEl>
                                              <p:pRg st="6" end="6"/>
                                            </p:txEl>
                                          </p:spTgt>
                                        </p:tgtEl>
                                        <p:attrNameLst>
                                          <p:attrName>style.visibility</p:attrName>
                                        </p:attrNameLst>
                                      </p:cBhvr>
                                      <p:to>
                                        <p:strVal val="visible"/>
                                      </p:to>
                                    </p:set>
                                    <p:anim to="" calcmode="lin" valueType="num">
                                      <p:cBhvr>
                                        <p:cTn id="25" dur="1" fill="hold"/>
                                        <p:tgtEl>
                                          <p:spTgt spid="67587">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7</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7.3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0658" name="标题 70657"/>
          <p:cNvSpPr>
            <a:spLocks noGrp="1"/>
          </p:cNvSpPr>
          <p:nvPr>
            <p:ph type="title"/>
          </p:nvPr>
        </p:nvSpPr>
        <p:spPr>
          <a:xfrm>
            <a:off x="457200" y="278130"/>
            <a:ext cx="8229600" cy="913130"/>
          </a:xfrm>
        </p:spPr>
        <p:txBody>
          <a:bodyPr/>
          <a:p>
            <a:r>
              <a:rPr lang="en-US" altLang="zh-CN" b="1" u="sng"/>
              <a:t>7.5 Exercises</a:t>
            </a:r>
            <a:endParaRPr lang="en-US" altLang="zh-CN" sz="1700" b="1"/>
          </a:p>
        </p:txBody>
      </p:sp>
      <p:sp>
        <p:nvSpPr>
          <p:cNvPr id="70659" name="文本占位符 70658"/>
          <p:cNvSpPr>
            <a:spLocks noGrp="1"/>
          </p:cNvSpPr>
          <p:nvPr>
            <p:ph type="body" idx="1"/>
          </p:nvPr>
        </p:nvSpPr>
        <p:spPr>
          <a:xfrm>
            <a:off x="395605" y="1125220"/>
            <a:ext cx="8075930" cy="4455160"/>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r>
              <a:rPr lang="en-US" altLang="zh-CN" sz="2600"/>
              <a:t> </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70662" name="矩形 70661"/>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8</a:t>
            </a:r>
            <a:endParaRPr lang="en-US" altLang="zh-CN">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3490" name="标题 63489"/>
          <p:cNvSpPr>
            <a:spLocks noGrp="1"/>
          </p:cNvSpPr>
          <p:nvPr>
            <p:ph type="title"/>
          </p:nvPr>
        </p:nvSpPr>
        <p:spPr>
          <a:xfrm>
            <a:off x="395605" y="274955"/>
            <a:ext cx="8497570" cy="864870"/>
          </a:xfrm>
        </p:spPr>
        <p:txBody>
          <a:bodyPr/>
          <a:p>
            <a:r>
              <a:rPr lang="en-US" altLang="zh-CN" sz="3400" b="1" u="sng">
                <a:solidFill>
                  <a:schemeClr val="tx1"/>
                </a:solidFill>
              </a:rPr>
              <a:t>CHAPTER 7  Inquiries and Offers</a:t>
            </a:r>
            <a:r>
              <a:rPr lang="en-US" altLang="zh-CN" sz="3400">
                <a:solidFill>
                  <a:schemeClr val="tx1"/>
                </a:solidFill>
              </a:rPr>
              <a:t> </a:t>
            </a:r>
            <a:endParaRPr lang="en-US" altLang="zh-CN" sz="3400">
              <a:solidFill>
                <a:schemeClr val="tx1"/>
              </a:solidFill>
            </a:endParaRPr>
          </a:p>
        </p:txBody>
      </p:sp>
      <p:sp>
        <p:nvSpPr>
          <p:cNvPr id="63491" name="文本占位符 63490"/>
          <p:cNvSpPr>
            <a:spLocks noGrp="1"/>
          </p:cNvSpPr>
          <p:nvPr>
            <p:ph type="body" idx="1"/>
          </p:nvPr>
        </p:nvSpPr>
        <p:spPr>
          <a:xfrm>
            <a:off x="457200" y="1268730"/>
            <a:ext cx="7919720" cy="4684395"/>
          </a:xfrm>
        </p:spPr>
        <p:txBody>
          <a:bodyPr/>
          <a:p>
            <a:pPr>
              <a:lnSpc>
                <a:spcPct val="80000"/>
              </a:lnSpc>
              <a:buNone/>
            </a:pPr>
            <a:r>
              <a:rPr lang="en-US" altLang="zh-CN" sz="2500" b="1"/>
              <a:t>Objectives</a:t>
            </a:r>
            <a:endParaRPr lang="en-US" altLang="zh-CN" sz="2500"/>
          </a:p>
          <a:p>
            <a:pPr>
              <a:lnSpc>
                <a:spcPct val="100000"/>
              </a:lnSpc>
            </a:pPr>
            <a:r>
              <a:rPr lang="en-US" altLang="zh-CN" sz="2500"/>
              <a:t>Gain knowledge of the definitions and important contents including Incoterms</a:t>
            </a:r>
            <a:r>
              <a:rPr lang="en-US" altLang="en-US" sz="2500" baseline="30000">
                <a:solidFill>
                  <a:schemeClr val="tx1"/>
                </a:solidFill>
                <a:uFillTx/>
              </a:rPr>
              <a:t>®</a:t>
            </a:r>
            <a:r>
              <a:rPr lang="en-US" altLang="zh-CN" sz="2500"/>
              <a:t> 2020</a:t>
            </a:r>
            <a:r>
              <a:rPr lang="en-US" altLang="zh-CN" sz="2500" b="1"/>
              <a:t> </a:t>
            </a:r>
            <a:r>
              <a:rPr lang="en-US" altLang="zh-CN" sz="2500"/>
              <a:t>in making inquiries and offers</a:t>
            </a:r>
            <a:endParaRPr lang="en-US" altLang="zh-CN" sz="2500"/>
          </a:p>
          <a:p>
            <a:pPr>
              <a:lnSpc>
                <a:spcPct val="100000"/>
              </a:lnSpc>
            </a:pPr>
            <a:r>
              <a:rPr lang="en-US" altLang="zh-CN" sz="2500"/>
              <a:t>Grasp the skills and tips related to negotiating terms offered</a:t>
            </a:r>
            <a:endParaRPr lang="en-US" altLang="zh-CN" sz="2500"/>
          </a:p>
          <a:p>
            <a:pPr>
              <a:lnSpc>
                <a:spcPct val="100000"/>
              </a:lnSpc>
            </a:pPr>
            <a:r>
              <a:rPr lang="en-US" altLang="zh-CN" sz="2500"/>
              <a:t>Be familiar with the useful expressions and terms used in negotiating the terms of an offer</a:t>
            </a:r>
            <a:endParaRPr lang="en-US" altLang="zh-CN" sz="2500"/>
          </a:p>
          <a:p>
            <a:pPr>
              <a:lnSpc>
                <a:spcPct val="100000"/>
              </a:lnSpc>
            </a:pPr>
            <a:r>
              <a:rPr lang="en-US" altLang="zh-CN" sz="2500"/>
              <a:t>Learn the negotiating skills and key points in inquiries and offers through cases and case analysis </a:t>
            </a:r>
            <a:endParaRPr lang="en-US" altLang="zh-CN" sz="25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3490"/>
                                        </p:tgtEl>
                                        <p:attrNameLst>
                                          <p:attrName>style.visibility</p:attrName>
                                        </p:attrNameLst>
                                      </p:cBhvr>
                                      <p:to>
                                        <p:strVal val="visible"/>
                                      </p:to>
                                    </p:set>
                                    <p:animEffect transition="in" filter="fade">
                                      <p:cBhvr>
                                        <p:cTn id="7" dur="597">
                                          <p:stCondLst>
                                            <p:cond delay="0"/>
                                          </p:stCondLst>
                                        </p:cTn>
                                        <p:tgtEl>
                                          <p:spTgt spid="63490"/>
                                        </p:tgtEl>
                                      </p:cBhvr>
                                    </p:animEffect>
                                    <p:anim calcmode="lin" valueType="num">
                                      <p:cBhvr>
                                        <p:cTn id="8" dur="597" fill="hold">
                                          <p:stCondLst>
                                            <p:cond delay="0"/>
                                          </p:stCondLst>
                                        </p:cTn>
                                        <p:tgtEl>
                                          <p:spTgt spid="6349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349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349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63491">
                                            <p:txEl>
                                              <p:charRg st="11" end="125"/>
                                            </p:txEl>
                                          </p:spTgt>
                                        </p:tgtEl>
                                        <p:attrNameLst>
                                          <p:attrName>style.visibility</p:attrName>
                                        </p:attrNameLst>
                                      </p:cBhvr>
                                      <p:to>
                                        <p:strVal val="visible"/>
                                      </p:to>
                                    </p:set>
                                    <p:animEffect transition="in" filter="slide(fromBottom)">
                                      <p:cBhvr>
                                        <p:cTn id="15" dur="500">
                                          <p:stCondLst>
                                            <p:cond delay="0"/>
                                          </p:stCondLst>
                                        </p:cTn>
                                        <p:tgtEl>
                                          <p:spTgt spid="63491">
                                            <p:txEl>
                                              <p:charRg st="11" end="12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63491">
                                            <p:txEl>
                                              <p:charRg st="125" end="188"/>
                                            </p:txEl>
                                          </p:spTgt>
                                        </p:tgtEl>
                                        <p:attrNameLst>
                                          <p:attrName>style.visibility</p:attrName>
                                        </p:attrNameLst>
                                      </p:cBhvr>
                                      <p:to>
                                        <p:strVal val="visible"/>
                                      </p:to>
                                    </p:set>
                                    <p:animEffect transition="in" filter="slide(fromBottom)">
                                      <p:cBhvr>
                                        <p:cTn id="20" dur="500">
                                          <p:stCondLst>
                                            <p:cond delay="0"/>
                                          </p:stCondLst>
                                        </p:cTn>
                                        <p:tgtEl>
                                          <p:spTgt spid="63491">
                                            <p:txEl>
                                              <p:charRg st="125" end="188"/>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63491">
                                            <p:txEl>
                                              <p:charRg st="188" end="280"/>
                                            </p:txEl>
                                          </p:spTgt>
                                        </p:tgtEl>
                                        <p:attrNameLst>
                                          <p:attrName>style.visibility</p:attrName>
                                        </p:attrNameLst>
                                      </p:cBhvr>
                                      <p:to>
                                        <p:strVal val="visible"/>
                                      </p:to>
                                    </p:set>
                                    <p:animEffect transition="in" filter="slide(fromBottom)">
                                      <p:cBhvr>
                                        <p:cTn id="25" dur="500">
                                          <p:stCondLst>
                                            <p:cond delay="0"/>
                                          </p:stCondLst>
                                        </p:cTn>
                                        <p:tgtEl>
                                          <p:spTgt spid="63491">
                                            <p:txEl>
                                              <p:charRg st="188" end="28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63491">
                                            <p:txEl>
                                              <p:charRg st="280" end="381"/>
                                            </p:txEl>
                                          </p:spTgt>
                                        </p:tgtEl>
                                        <p:attrNameLst>
                                          <p:attrName>style.visibility</p:attrName>
                                        </p:attrNameLst>
                                      </p:cBhvr>
                                      <p:to>
                                        <p:strVal val="visible"/>
                                      </p:to>
                                    </p:set>
                                    <p:animEffect transition="in" filter="slide(fromBottom)">
                                      <p:cBhvr>
                                        <p:cTn id="30" dur="500">
                                          <p:stCondLst>
                                            <p:cond delay="0"/>
                                          </p:stCondLst>
                                        </p:cTn>
                                        <p:tgtEl>
                                          <p:spTgt spid="63491">
                                            <p:txEl>
                                              <p:charRg st="280" end="38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标题 148481"/>
          <p:cNvSpPr>
            <a:spLocks noGrp="1"/>
          </p:cNvSpPr>
          <p:nvPr>
            <p:ph type="title"/>
          </p:nvPr>
        </p:nvSpPr>
        <p:spPr>
          <a:xfrm>
            <a:off x="468313" y="274638"/>
            <a:ext cx="8424862" cy="1143000"/>
          </a:xfrm>
        </p:spPr>
        <p:txBody>
          <a:bodyPr/>
          <a:p>
            <a:r>
              <a:rPr lang="en-US" altLang="zh-CN" b="1" u="sng"/>
              <a:t>7.4 Words and Expressions</a:t>
            </a:r>
            <a:endParaRPr lang="en-US" altLang="zh-CN" sz="1700" b="1"/>
          </a:p>
        </p:txBody>
      </p:sp>
      <p:sp>
        <p:nvSpPr>
          <p:cNvPr id="148483" name="文本占位符 148482"/>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7</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7.1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25220"/>
            <a:ext cx="7980680" cy="4890135"/>
          </a:xfrm>
        </p:spPr>
        <p:txBody>
          <a:bodyPr anchor="t" anchorCtr="0"/>
          <a:p>
            <a:pPr marL="0" indent="0">
              <a:buNone/>
            </a:pPr>
            <a:r>
              <a:rPr lang="en-US" altLang="zh-CN" sz="2800" b="1">
                <a:sym typeface="+mn-ea"/>
              </a:rPr>
              <a:t>Understanding Incoterms</a:t>
            </a:r>
            <a:r>
              <a:rPr lang="en-US" altLang="en-US" sz="2800" b="1" baseline="30000">
                <a:solidFill>
                  <a:schemeClr val="tx1"/>
                </a:solidFill>
                <a:uFillTx/>
                <a:sym typeface="+mn-ea"/>
              </a:rPr>
              <a:t>®</a:t>
            </a:r>
            <a:r>
              <a:rPr lang="en-US" altLang="zh-CN" sz="2800" b="1">
                <a:sym typeface="+mn-ea"/>
              </a:rPr>
              <a:t> 2020</a:t>
            </a:r>
            <a:endParaRPr lang="en-US" altLang="zh-CN" sz="2800" b="1">
              <a:sym typeface="+mn-ea"/>
            </a:endParaRPr>
          </a:p>
          <a:p>
            <a:endParaRPr lang="en-US" altLang="zh-CN" sz="2400">
              <a:sym typeface="+mn-ea"/>
            </a:endParaRPr>
          </a:p>
        </p:txBody>
      </p:sp>
      <p:sp>
        <p:nvSpPr>
          <p:cNvPr id="4" name="文本框 3"/>
          <p:cNvSpPr txBox="1"/>
          <p:nvPr/>
        </p:nvSpPr>
        <p:spPr>
          <a:xfrm>
            <a:off x="5016500" y="5949315"/>
            <a:ext cx="3463290" cy="213995"/>
          </a:xfrm>
          <a:prstGeom prst="rect">
            <a:avLst/>
          </a:prstGeom>
        </p:spPr>
        <p:txBody>
          <a:bodyPr wrap="square">
            <a:spAutoFit/>
          </a:bodyPr>
          <a:p>
            <a:pPr defTabSz="266700"/>
            <a:r>
              <a:rPr lang="en-US" altLang="zh-CN" sz="800" i="0">
                <a:solidFill>
                  <a:srgbClr val="0000FF"/>
                </a:solidFill>
                <a:latin typeface="Times New Roman" panose="02020603050405020304"/>
                <a:ea typeface="sans-serif"/>
              </a:rPr>
              <a:t>from:</a:t>
            </a:r>
            <a:r>
              <a:rPr lang="en-US" altLang="zh-CN" sz="800" i="0" u="sng">
                <a:solidFill>
                  <a:srgbClr val="0000FF"/>
                </a:solidFill>
                <a:latin typeface="Times New Roman" panose="02020603050405020304"/>
                <a:ea typeface="sans-serif"/>
              </a:rPr>
              <a:t> </a:t>
            </a:r>
            <a:r>
              <a:rPr lang="en-US" altLang="zh-CN" sz="800" i="0" u="sng">
                <a:solidFill>
                  <a:srgbClr val="0000FF"/>
                </a:solidFill>
                <a:latin typeface="Times New Roman" panose="02020603050405020304"/>
                <a:ea typeface="sans-serif"/>
                <a:hlinkClick r:id="rId1"/>
              </a:rPr>
              <a:t>https://www.dachser.hk/en/mediaroom/Incoterms-2020-updates-2859</a:t>
            </a:r>
            <a:endParaRPr lang="en-US" altLang="zh-CN" sz="800" i="0" u="sng">
              <a:solidFill>
                <a:srgbClr val="0000FF"/>
              </a:solidFill>
              <a:latin typeface="Times New Roman" panose="02020603050405020304"/>
              <a:ea typeface="sans-serif"/>
              <a:hlinkClick r:id="rId1"/>
            </a:endParaRPr>
          </a:p>
        </p:txBody>
      </p:sp>
      <p:pic>
        <p:nvPicPr>
          <p:cNvPr id="7" name="图片 1"/>
          <p:cNvPicPr>
            <a:picLocks noChangeAspect="1"/>
          </p:cNvPicPr>
          <p:nvPr/>
        </p:nvPicPr>
        <p:blipFill>
          <a:blip r:embed="rId2"/>
          <a:srcRect l="23425" t="18003" r="5053" b="6279"/>
          <a:stretch>
            <a:fillRect/>
          </a:stretch>
        </p:blipFill>
        <p:spPr>
          <a:xfrm>
            <a:off x="390525" y="963930"/>
            <a:ext cx="8519795" cy="50533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7</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7.1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25220"/>
            <a:ext cx="7980680" cy="4890135"/>
          </a:xfrm>
        </p:spPr>
        <p:txBody>
          <a:bodyPr anchor="t" anchorCtr="0"/>
          <a:p>
            <a:pPr marL="0" indent="0">
              <a:buNone/>
            </a:pPr>
            <a:r>
              <a:rPr lang="en-US" altLang="zh-CN" sz="2800" b="1">
                <a:sym typeface="+mn-ea"/>
              </a:rPr>
              <a:t>Case Study on Incoterms</a:t>
            </a:r>
            <a:r>
              <a:rPr lang="en-US" altLang="en-US" sz="2800" b="1" baseline="30000">
                <a:solidFill>
                  <a:schemeClr val="tx1"/>
                </a:solidFill>
                <a:uFillTx/>
                <a:sym typeface="+mn-ea"/>
              </a:rPr>
              <a:t>®</a:t>
            </a:r>
            <a:r>
              <a:rPr lang="en-US" altLang="zh-CN" sz="2800" b="1">
                <a:sym typeface="+mn-ea"/>
              </a:rPr>
              <a:t> 2020</a:t>
            </a:r>
            <a:endParaRPr lang="en-US" altLang="zh-CN" sz="2800" b="1">
              <a:sym typeface="+mn-ea"/>
            </a:endParaRPr>
          </a:p>
          <a:p>
            <a:r>
              <a:rPr lang="en-US" altLang="zh-CN" sz="2400"/>
              <a:t>Please use your smartphone to scan and learn:</a:t>
            </a:r>
            <a:endParaRPr lang="en-US" altLang="zh-CN" sz="2400"/>
          </a:p>
          <a:p>
            <a:pPr lvl="1"/>
            <a:r>
              <a:rPr lang="en-US" altLang="zh-CN" sz="2400"/>
              <a:t>1: Case Study on CIF</a:t>
            </a:r>
            <a:endParaRPr lang="en-US" altLang="zh-CN" sz="2400"/>
          </a:p>
          <a:p>
            <a:pPr lvl="1"/>
            <a:r>
              <a:rPr lang="en-US" altLang="zh-CN" sz="2400"/>
              <a:t>2: Case Study on FOB</a:t>
            </a:r>
            <a:endParaRPr lang="en-US" altLang="zh-CN" sz="2400"/>
          </a:p>
          <a:p>
            <a:pPr marL="342900" lvl="1" indent="-342900" algn="l">
              <a:buChar char="n"/>
            </a:pPr>
            <a:r>
              <a:rPr lang="en-US" altLang="zh-CN" sz="2400">
                <a:sym typeface="+mn-ea"/>
              </a:rPr>
              <a:t>Questions:</a:t>
            </a:r>
            <a:endParaRPr lang="en-US" altLang="zh-CN" sz="2400">
              <a:sym typeface="+mn-ea"/>
            </a:endParaRPr>
          </a:p>
          <a:p>
            <a:pPr marL="859155" lvl="1" indent="-514350">
              <a:buAutoNum type="arabicPeriod"/>
            </a:pPr>
            <a:r>
              <a:rPr lang="en-US" altLang="zh-CN" sz="2400">
                <a:sym typeface="+mn-ea"/>
              </a:rPr>
              <a:t>Under FOB, who is to bear the losses for the damaged cargo in those burnt containers, the buyer or the seller? Why?</a:t>
            </a:r>
            <a:endParaRPr lang="en-US" altLang="zh-CN" sz="2400">
              <a:sym typeface="+mn-ea"/>
            </a:endParaRPr>
          </a:p>
          <a:p>
            <a:pPr marL="859155" lvl="1" indent="-514350">
              <a:buAutoNum type="arabicPeriod"/>
            </a:pPr>
            <a:r>
              <a:rPr lang="en-US" altLang="zh-CN" sz="2400">
                <a:sym typeface="+mn-ea"/>
              </a:rPr>
              <a:t>Who is to lodge an insurance claim from the insurance company to cover the cost of the damaged goods, Best Buy or Sony, under CIF in this case?</a:t>
            </a:r>
            <a:endParaRPr lang="en-US" altLang="zh-CN" sz="2400">
              <a:sym typeface="+mn-ea"/>
            </a:endParaRPr>
          </a:p>
        </p:txBody>
      </p:sp>
      <p:sp>
        <p:nvSpPr>
          <p:cNvPr id="2" name="动作按钮: 前进或下一项 1">
            <a:hlinkClick r:id="" action="ppaction://hlinkshowjump?jump=nextslide"/>
          </p:cNvPr>
          <p:cNvSpPr/>
          <p:nvPr/>
        </p:nvSpPr>
        <p:spPr>
          <a:xfrm>
            <a:off x="7092315" y="4221480"/>
            <a:ext cx="360045" cy="143510"/>
          </a:xfrm>
          <a:prstGeom prst="actionButtonForwardNex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 name="动作按钮: 前进或下一项 2">
            <a:hlinkClick r:id="" action="ppaction://hlinkshowjump?jump=nextslide"/>
          </p:cNvPr>
          <p:cNvSpPr/>
          <p:nvPr/>
        </p:nvSpPr>
        <p:spPr>
          <a:xfrm>
            <a:off x="7092315" y="5733415"/>
            <a:ext cx="360045" cy="143510"/>
          </a:xfrm>
          <a:prstGeom prst="actionButtonForwardNex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21509">
                                            <p:txEl>
                                              <p:pRg st="6" end="6"/>
                                            </p:txEl>
                                          </p:spTgt>
                                        </p:tgtEl>
                                        <p:attrNameLst>
                                          <p:attrName>style.visibility</p:attrName>
                                        </p:attrNameLst>
                                      </p:cBhvr>
                                      <p:to>
                                        <p:strVal val="visible"/>
                                      </p:to>
                                    </p:set>
                                    <p:animEffect transition="in" filter="box(in)">
                                      <p:cBhvr>
                                        <p:cTn id="19" dur="2000"/>
                                        <p:tgtEl>
                                          <p:spTgt spid="2150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7</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7.1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25220"/>
            <a:ext cx="7980680" cy="4806950"/>
          </a:xfrm>
        </p:spPr>
        <p:txBody>
          <a:bodyPr anchor="t" anchorCtr="0"/>
          <a:p>
            <a:pPr marL="0" indent="0">
              <a:buNone/>
            </a:pPr>
            <a:r>
              <a:rPr lang="en-US" altLang="zh-CN" sz="2800" b="1">
                <a:sym typeface="+mn-ea"/>
              </a:rPr>
              <a:t>Case Study on Incoterms</a:t>
            </a:r>
            <a:r>
              <a:rPr lang="en-US" altLang="en-US" sz="2800" b="1" baseline="30000">
                <a:solidFill>
                  <a:schemeClr val="tx1"/>
                </a:solidFill>
                <a:uFillTx/>
                <a:sym typeface="+mn-ea"/>
              </a:rPr>
              <a:t>®</a:t>
            </a:r>
            <a:r>
              <a:rPr lang="en-US" altLang="zh-CN" sz="2800" b="1">
                <a:sym typeface="+mn-ea"/>
              </a:rPr>
              <a:t> 2020</a:t>
            </a:r>
            <a:endParaRPr lang="en-US" altLang="zh-CN" sz="2800" b="1">
              <a:sym typeface="+mn-ea"/>
            </a:endParaRPr>
          </a:p>
          <a:p>
            <a:pPr marL="342900" lvl="1" indent="-342900" algn="l">
              <a:buChar char="n"/>
            </a:pPr>
            <a:r>
              <a:rPr lang="en-US" altLang="zh-CN" sz="2400">
                <a:sym typeface="+mn-ea"/>
              </a:rPr>
              <a:t>Answers:</a:t>
            </a:r>
            <a:endParaRPr lang="en-US" altLang="zh-CN" sz="2400">
              <a:sym typeface="+mn-ea"/>
            </a:endParaRPr>
          </a:p>
          <a:p>
            <a:pPr marL="859155" lvl="1" indent="-514350">
              <a:lnSpc>
                <a:spcPct val="120000"/>
              </a:lnSpc>
              <a:buAutoNum type="arabicPeriod"/>
            </a:pPr>
            <a:r>
              <a:rPr lang="en-US" altLang="zh-CN" sz="2400">
                <a:sym typeface="+mn-ea"/>
              </a:rPr>
              <a:t>Under FOB, the seller is to bear the losses for the damaged cargo in those burnt containers once the goods have passed the ship’s rail at the port of loading.</a:t>
            </a:r>
            <a:endParaRPr lang="en-US" altLang="zh-CN" sz="2400">
              <a:sym typeface="+mn-ea"/>
            </a:endParaRPr>
          </a:p>
          <a:p>
            <a:pPr marL="859155" lvl="1" indent="-514350">
              <a:lnSpc>
                <a:spcPct val="120000"/>
              </a:lnSpc>
              <a:buAutoNum type="arabicPeriod"/>
            </a:pPr>
            <a:r>
              <a:rPr lang="en-US" altLang="zh-CN" sz="2400">
                <a:sym typeface="+mn-ea"/>
              </a:rPr>
              <a:t>Since a CIF agreement was in place, Best Buy can file an insurance claim to cover the cost of the damaged goods.</a:t>
            </a:r>
            <a:endParaRPr lang="en-US" altLang="zh-CN" sz="2400">
              <a:sym typeface="+mn-ea"/>
            </a:endParaRPr>
          </a:p>
        </p:txBody>
      </p:sp>
      <p:sp>
        <p:nvSpPr>
          <p:cNvPr id="2" name="动作按钮: 上一张 1">
            <a:hlinkClick r:id="" action="ppaction://hlinkshowjump?jump=previousslide"/>
          </p:cNvPr>
          <p:cNvSpPr/>
          <p:nvPr/>
        </p:nvSpPr>
        <p:spPr>
          <a:xfrm>
            <a:off x="7956550" y="3357245"/>
            <a:ext cx="216535" cy="215900"/>
          </a:xfrm>
          <a:prstGeom prst="actionButtonReturn">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21509">
                                            <p:txEl>
                                              <p:pRg st="3" end="3"/>
                                            </p:txEl>
                                          </p:spTgt>
                                        </p:tgtEl>
                                        <p:attrNameLst>
                                          <p:attrName>style.visibility</p:attrName>
                                        </p:attrNameLst>
                                      </p:cBhvr>
                                      <p:to>
                                        <p:strVal val="visible"/>
                                      </p:to>
                                    </p:set>
                                    <p:animEffect transition="in" filter="box(in)">
                                      <p:cBhvr>
                                        <p:cTn id="19" dur="2000"/>
                                        <p:tgtEl>
                                          <p:spTgt spid="215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标题 149505"/>
          <p:cNvSpPr>
            <a:spLocks noGrp="1"/>
          </p:cNvSpPr>
          <p:nvPr>
            <p:ph type="title"/>
          </p:nvPr>
        </p:nvSpPr>
        <p:spPr/>
        <p:txBody>
          <a:bodyPr/>
          <a:p>
            <a:r>
              <a:rPr lang="en-US" altLang="zh-CN" b="1" u="sng"/>
              <a:t>7.1 Before You Begin</a:t>
            </a:r>
            <a:br>
              <a:rPr lang="en-US" altLang="zh-CN" b="1" u="sng"/>
            </a:br>
            <a:r>
              <a:rPr lang="en-US" altLang="zh-CN" sz="3600" b="1">
                <a:solidFill>
                  <a:schemeClr val="tx1"/>
                </a:solidFill>
              </a:rPr>
              <a:t>Questions:</a:t>
            </a:r>
            <a:endParaRPr lang="en-US" altLang="zh-CN" sz="3600" b="1">
              <a:solidFill>
                <a:schemeClr val="tx1"/>
              </a:solidFill>
            </a:endParaRPr>
          </a:p>
        </p:txBody>
      </p:sp>
      <p:sp>
        <p:nvSpPr>
          <p:cNvPr id="149507" name="文本占位符 149506"/>
          <p:cNvSpPr>
            <a:spLocks noGrp="1"/>
          </p:cNvSpPr>
          <p:nvPr>
            <p:ph type="body" idx="1"/>
          </p:nvPr>
        </p:nvSpPr>
        <p:spPr>
          <a:xfrm>
            <a:off x="457200" y="1557020"/>
            <a:ext cx="8229600" cy="4314190"/>
          </a:xfrm>
        </p:spPr>
        <p:txBody>
          <a:bodyPr/>
          <a:p>
            <a:pPr marL="571500" indent="-571500">
              <a:lnSpc>
                <a:spcPct val="90000"/>
              </a:lnSpc>
              <a:buNone/>
            </a:pPr>
            <a:r>
              <a:rPr lang="en-US" altLang="zh-CN" sz="2800" b="1"/>
              <a:t>1.  What preparations should the buyer do if purchasing becomes necessary?</a:t>
            </a:r>
            <a:endParaRPr lang="en-US" altLang="zh-CN" sz="2800"/>
          </a:p>
          <a:p>
            <a:pPr marL="571500" indent="-571500">
              <a:lnSpc>
                <a:spcPct val="110000"/>
              </a:lnSpc>
            </a:pPr>
            <a:r>
              <a:rPr lang="en-US" altLang="zh-CN" sz="2800"/>
              <a:t>When purchasing becomes necessary, it is important to draw up a short list of potential sources, send out formal inquiries or request for quotation (RFQ), compare the quotations, obtain additional information as required, and decide which supplier needs to have a further or face to face negotiation with.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9507">
                                            <p:txEl>
                                              <p:charRg st="75" end="382"/>
                                            </p:txEl>
                                          </p:spTgt>
                                        </p:tgtEl>
                                        <p:attrNameLst>
                                          <p:attrName>style.visibility</p:attrName>
                                        </p:attrNameLst>
                                      </p:cBhvr>
                                      <p:to>
                                        <p:strVal val="visible"/>
                                      </p:to>
                                    </p:set>
                                    <p:anim to="" calcmode="lin" valueType="num">
                                      <p:cBhvr>
                                        <p:cTn id="7" dur="1" fill="hold"/>
                                        <p:tgtEl>
                                          <p:spTgt spid="149507">
                                            <p:txEl>
                                              <p:charRg st="75" end="38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7</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标题 150529"/>
          <p:cNvSpPr>
            <a:spLocks noGrp="1"/>
          </p:cNvSpPr>
          <p:nvPr>
            <p:ph type="title"/>
          </p:nvPr>
        </p:nvSpPr>
        <p:spPr>
          <a:xfrm>
            <a:off x="457200" y="278130"/>
            <a:ext cx="8229600" cy="872490"/>
          </a:xfrm>
        </p:spPr>
        <p:txBody>
          <a:bodyPr/>
          <a:p>
            <a:r>
              <a:rPr lang="en-US" altLang="zh-CN" b="1" u="sng"/>
              <a:t>7.1 Before You Begin</a:t>
            </a:r>
            <a:endParaRPr lang="en-US" altLang="zh-CN" b="1" u="sng"/>
          </a:p>
        </p:txBody>
      </p:sp>
      <p:sp>
        <p:nvSpPr>
          <p:cNvPr id="150531" name="文本占位符 150530"/>
          <p:cNvSpPr>
            <a:spLocks noGrp="1"/>
          </p:cNvSpPr>
          <p:nvPr>
            <p:ph type="body" idx="1"/>
          </p:nvPr>
        </p:nvSpPr>
        <p:spPr>
          <a:xfrm>
            <a:off x="395605" y="1150303"/>
            <a:ext cx="7848600" cy="4751387"/>
          </a:xfrm>
        </p:spPr>
        <p:txBody>
          <a:bodyPr/>
          <a:p>
            <a:pPr marL="571500" indent="-571500">
              <a:lnSpc>
                <a:spcPct val="80000"/>
              </a:lnSpc>
              <a:buNone/>
            </a:pPr>
            <a:r>
              <a:rPr lang="en-US" altLang="zh-CN" sz="2300" b="1"/>
              <a:t>2.    How to satisfy the requirement for definiteness to constitute an offer as defined in Article 14 CISG?</a:t>
            </a:r>
            <a:endParaRPr lang="en-US" altLang="zh-CN" sz="2300"/>
          </a:p>
          <a:p>
            <a:pPr marL="571500" indent="-571500">
              <a:lnSpc>
                <a:spcPct val="90000"/>
              </a:lnSpc>
            </a:pPr>
            <a:r>
              <a:rPr lang="en-US" altLang="zh-CN" sz="2300"/>
              <a:t>Offer and acceptance are the two essential elements in the contract formation process. In order to constitute an offer to sell or buy goods in the international market, a given proposal must meet certain minimum Convention requirements. </a:t>
            </a:r>
            <a:endParaRPr lang="en-US" altLang="zh-CN" sz="2300"/>
          </a:p>
          <a:p>
            <a:pPr marL="571500" indent="-571500">
              <a:lnSpc>
                <a:spcPct val="90000"/>
              </a:lnSpc>
            </a:pPr>
            <a:r>
              <a:rPr lang="en-US" altLang="zh-CN" sz="2300"/>
              <a:t>According to the first sentence in Article 14, an offer must, as a general rule, be addressed to one or more specific persons; the offer must also be sufficiently definite and indicate the intention of the offeror to be bound. The second sentence of Article 14 defines a proposal as “sufficiently definite” if it (a) “indicates the goods” and (b) “expressly or implicitly fixes the price.”  </a:t>
            </a:r>
            <a:endParaRPr lang="en-US" altLang="zh-CN" sz="2300"/>
          </a:p>
        </p:txBody>
      </p:sp>
      <p:sp>
        <p:nvSpPr>
          <p:cNvPr id="6" name="下箭头 5"/>
          <p:cNvSpPr/>
          <p:nvPr/>
        </p:nvSpPr>
        <p:spPr>
          <a:xfrm>
            <a:off x="8388350" y="5013325"/>
            <a:ext cx="143510"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0531">
                                            <p:txEl>
                                              <p:charRg st="108" end="346"/>
                                            </p:txEl>
                                          </p:spTgt>
                                        </p:tgtEl>
                                        <p:attrNameLst>
                                          <p:attrName>style.visibility</p:attrName>
                                        </p:attrNameLst>
                                      </p:cBhvr>
                                      <p:to>
                                        <p:strVal val="visible"/>
                                      </p:to>
                                    </p:set>
                                    <p:anim to="" calcmode="lin" valueType="num">
                                      <p:cBhvr>
                                        <p:cTn id="7" dur="1" fill="hold"/>
                                        <p:tgtEl>
                                          <p:spTgt spid="150531">
                                            <p:txEl>
                                              <p:charRg st="108" end="346"/>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0531">
                                            <p:txEl>
                                              <p:charRg st="346" end="738"/>
                                            </p:txEl>
                                          </p:spTgt>
                                        </p:tgtEl>
                                        <p:attrNameLst>
                                          <p:attrName>style.visibility</p:attrName>
                                        </p:attrNameLst>
                                      </p:cBhvr>
                                      <p:to>
                                        <p:strVal val="visible"/>
                                      </p:to>
                                    </p:set>
                                    <p:anim to="" calcmode="lin" valueType="num">
                                      <p:cBhvr>
                                        <p:cTn id="12" dur="1" fill="hold"/>
                                        <p:tgtEl>
                                          <p:spTgt spid="150531">
                                            <p:txEl>
                                              <p:charRg st="346" end="73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uiExpand="1" build="p"/>
    </p:bldLst>
  </p:timing>
</p:sld>
</file>

<file path=ppt/tags/tag1.xml><?xml version="1.0" encoding="utf-8"?>
<p:tagLst xmlns:p="http://schemas.openxmlformats.org/presentationml/2006/main">
  <p:tag name="TABLE_ENDDRAG_ORIGIN_RECT" val="615*369"/>
  <p:tag name="TABLE_ENDDRAG_RECT" val="43*109*615*369"/>
</p:tagLst>
</file>

<file path=ppt/tags/tag2.xml><?xml version="1.0" encoding="utf-8"?>
<p:tagLst xmlns:p="http://schemas.openxmlformats.org/presentationml/2006/main">
  <p:tag name="TABLE_ENDDRAG_ORIGIN_RECT" val="648*359"/>
  <p:tag name="TABLE_ENDDRAG_RECT" val="35*123*648*359"/>
</p:tagLst>
</file>

<file path=ppt/tags/tag3.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11680</Words>
  <Application>WPS 演示</Application>
  <PresentationFormat>在屏幕上显示</PresentationFormat>
  <Paragraphs>402</Paragraphs>
  <Slides>24</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Garamond</vt:lpstr>
      <vt:lpstr>Times New Roman</vt:lpstr>
      <vt:lpstr>sans-serif</vt:lpstr>
      <vt:lpstr>Segoe Print</vt:lpstr>
      <vt:lpstr>微软雅黑</vt:lpstr>
      <vt:lpstr>Arial Unicode MS</vt:lpstr>
      <vt:lpstr>Wingdings</vt:lpstr>
      <vt:lpstr>Edge</vt:lpstr>
      <vt:lpstr>1_Edge</vt:lpstr>
      <vt:lpstr>English for Business Negotiation (2nd Edition) 商务英语谈判（第二版）  Chapter 7 – Inquiries and Offers</vt:lpstr>
      <vt:lpstr>PART TWO  INTERNATIONAL TRADE</vt:lpstr>
      <vt:lpstr>CHAPTER 7  Inquiries and Offers </vt:lpstr>
      <vt:lpstr>7.4 Words and Expressions</vt:lpstr>
      <vt:lpstr>7.1 Before You Begin</vt:lpstr>
      <vt:lpstr>7.1 Before You Begin</vt:lpstr>
      <vt:lpstr>7.1 Before You Begin</vt:lpstr>
      <vt:lpstr>7.1 Before You Begin Questions:</vt:lpstr>
      <vt:lpstr>7.1 Before You Begin</vt:lpstr>
      <vt:lpstr>7.1 Before You Begin</vt:lpstr>
      <vt:lpstr>7.1 Before You Begin</vt:lpstr>
      <vt:lpstr>7.1 Before You Begin</vt:lpstr>
      <vt:lpstr>7.1 Before You Begin</vt:lpstr>
      <vt:lpstr>7.1 Before You Begin</vt:lpstr>
      <vt:lpstr>7.1 Before You Begin</vt:lpstr>
      <vt:lpstr>7.1 Before You Begin</vt:lpstr>
      <vt:lpstr>7.1 Before You Begin</vt:lpstr>
      <vt:lpstr>7.1 Before You Begin</vt:lpstr>
      <vt:lpstr>7.1 Before You Begin</vt:lpstr>
      <vt:lpstr>7.1 Before You Begin</vt:lpstr>
      <vt:lpstr>7.2 Useful Expressions</vt:lpstr>
      <vt:lpstr>7.3 Sample Dialogues</vt:lpstr>
      <vt:lpstr>7.3 Sample Dialogues</vt:lpstr>
      <vt:lpstr>7.5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69</cp:revision>
  <dcterms:created xsi:type="dcterms:W3CDTF">2013-06-15T08:12:00Z</dcterms:created>
  <dcterms:modified xsi:type="dcterms:W3CDTF">2025-03-21T06:35:44Z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5E2C128C0ED44E94A461A156EBB0DE39_13</vt:lpwstr>
  </property>
  <property fmtid="{D5CDD505-2E9C-101B-9397-08002B2CF9AE}" pid="3" name="KSOProductBuildVer">
    <vt:lpwstr>2052-12.1.0.20305</vt:lpwstr>
  </property>
</Properties>
</file>