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1"/>
  </p:notesMasterIdLst>
  <p:sldIdLst>
    <p:sldId id="321" r:id="rId4"/>
    <p:sldId id="339" r:id="rId5"/>
    <p:sldId id="314" r:id="rId6"/>
    <p:sldId id="319" r:id="rId7"/>
    <p:sldId id="335" r:id="rId8"/>
    <p:sldId id="323" r:id="rId9"/>
    <p:sldId id="330" r:id="rId10"/>
    <p:sldId id="336" r:id="rId12"/>
    <p:sldId id="329" r:id="rId13"/>
    <p:sldId id="328" r:id="rId14"/>
    <p:sldId id="327" r:id="rId15"/>
    <p:sldId id="331" r:id="rId16"/>
    <p:sldId id="333" r:id="rId17"/>
    <p:sldId id="325" r:id="rId18"/>
    <p:sldId id="337" r:id="rId19"/>
    <p:sldId id="317" r:id="rId20"/>
    <p:sldId id="318" r:id="rId21"/>
    <p:sldId id="338" r:id="rId22"/>
    <p:sldId id="320" r:id="rId23"/>
  </p:sldIdLst>
  <p:sldSz cx="9144000" cy="6858000" type="screen4x3"/>
  <p:notesSz cx="6858000" cy="9144000"/>
  <p:custDataLst>
    <p:tags r:id="rId2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2" userDrawn="1">
          <p15:clr>
            <a:srgbClr val="A4A3A4"/>
          </p15:clr>
        </p15:guide>
        <p15:guide id="2" pos="28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10A"/>
    <a:srgbClr val="9999FF"/>
    <a:srgbClr val="333399"/>
    <a:srgbClr val="808000"/>
    <a:srgbClr val="666633"/>
    <a:srgbClr val="003300"/>
    <a:srgbClr val="CC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53" d="100"/>
          <a:sy n="53" d="100"/>
        </p:scale>
        <p:origin x="-1157" y="-62"/>
      </p:cViewPr>
      <p:guideLst>
        <p:guide orient="horz" pos="2172"/>
        <p:guide pos="2805"/>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7173" name="文本占位符 7172"/>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nchorCtr="0"/>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nchorCtr="0"/>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159746" name="幻灯片图像占位符 159745"/>
          <p:cNvSpPr>
            <a:spLocks noRot="1" noTextEdit="1"/>
          </p:cNvSpPr>
          <p:nvPr>
            <p:ph type="sldImg"/>
          </p:nvPr>
        </p:nvSpPr>
        <p:spPr/>
      </p:sp>
      <p:sp>
        <p:nvSpPr>
          <p:cNvPr id="159747" name="文本占位符 159746"/>
          <p:cNvSpPr>
            <a:spLocks noGrp="1"/>
          </p:cNvSpPr>
          <p:nvPr>
            <p:ph type="body" idx="1"/>
          </p:nvPr>
        </p:nvSpPr>
        <p:spPr/>
        <p:txBody>
          <a:bodyPr/>
          <a:p>
            <a:pPr lvl="0"/>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76802" name="幻灯片图像占位符 76801"/>
          <p:cNvSpPr>
            <a:spLocks noRot="1" noTextEdit="1"/>
          </p:cNvSpPr>
          <p:nvPr>
            <p:ph type="sldImg"/>
          </p:nvPr>
        </p:nvSpPr>
        <p:spPr/>
      </p:sp>
      <p:sp>
        <p:nvSpPr>
          <p:cNvPr id="76803" name="文本占位符 76802"/>
          <p:cNvSpPr>
            <a:spLocks noGrp="1"/>
          </p:cNvSpPr>
          <p:nvPr>
            <p:ph type="body" idx="1"/>
          </p:nvPr>
        </p:nvSpPr>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6434" name="标题 146433"/>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6435" name="副标题 146434"/>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6436" name="日期占位符 146435"/>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6437" name="页脚占位符 146436"/>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8</a:t>
            </a:r>
            <a:endParaRPr lang="zh-CN" altLang="en-US" dirty="0"/>
          </a:p>
        </p:txBody>
      </p:sp>
      <p:sp>
        <p:nvSpPr>
          <p:cNvPr id="146438" name="灯片编号占位符 146437"/>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6439" name="任意多边形 146438"/>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6440" name="直接连接符 146439"/>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46434" name="标题 146433"/>
          <p:cNvSpPr>
            <a:spLocks noGrp="1"/>
          </p:cNvSpPr>
          <p:nvPr>
            <p:ph type="ctrTitle"/>
          </p:nvPr>
        </p:nvSpPr>
        <p:spPr>
          <a:xfrm>
            <a:off x="914400" y="1524000"/>
            <a:ext cx="7623175" cy="1752600"/>
          </a:xfrm>
          <a:prstGeom prst="rect">
            <a:avLst/>
          </a:prstGeom>
          <a:noFill/>
          <a:ln w="9525">
            <a:noFill/>
          </a:ln>
        </p:spPr>
        <p:txBody>
          <a:bodyPr anchor="t" anchorCtr="0"/>
          <a:lstStyle>
            <a:lvl1pPr lvl="0">
              <a:buClrTx/>
              <a:buSzTx/>
              <a:buFontTx/>
              <a:defRPr sz="5000"/>
            </a:lvl1pPr>
          </a:lstStyle>
          <a:p>
            <a:pPr lvl="0"/>
            <a:r>
              <a:rPr lang="zh-CN" altLang="en-US" dirty="0"/>
              <a:t>单击此处编辑母版标题样式</a:t>
            </a:r>
            <a:endParaRPr lang="zh-CN" altLang="en-US" dirty="0"/>
          </a:p>
        </p:txBody>
      </p:sp>
      <p:sp>
        <p:nvSpPr>
          <p:cNvPr id="146435" name="副标题 146434"/>
          <p:cNvSpPr>
            <a:spLocks noGrp="1"/>
          </p:cNvSpPr>
          <p:nvPr>
            <p:ph type="subTitle" idx="1"/>
          </p:nvPr>
        </p:nvSpPr>
        <p:spPr>
          <a:xfrm>
            <a:off x="1981200" y="3962400"/>
            <a:ext cx="6553200" cy="1752600"/>
          </a:xfrm>
          <a:prstGeom prst="rect">
            <a:avLst/>
          </a:prstGeom>
          <a:noFill/>
          <a:ln w="9525">
            <a:noFill/>
          </a:ln>
        </p:spPr>
        <p:txBody>
          <a:bodyPr anchor="t" anchorCtr="0"/>
          <a:lstStyle>
            <a:lvl1pPr marL="0" lvl="0" indent="0">
              <a:buClr>
                <a:schemeClr val="accent1"/>
              </a:buClr>
              <a:buSzPct val="65000"/>
              <a:buFont typeface="Wingdings" panose="05000000000000000000" pitchFamily="2" charset="2"/>
              <a:buNone/>
              <a:defRPr sz="2800"/>
            </a:lvl1pPr>
            <a:lvl2pPr marL="344805" lvl="1" indent="0" algn="ctr">
              <a:buClr>
                <a:schemeClr val="accent2"/>
              </a:buClr>
              <a:buSzPct val="60000"/>
              <a:buFont typeface="Wingdings" panose="05000000000000000000" pitchFamily="2" charset="2"/>
              <a:buNone/>
              <a:defRPr sz="2800"/>
            </a:lvl2pPr>
            <a:lvl3pPr marL="671830" lvl="2" indent="0" algn="ctr">
              <a:buClr>
                <a:schemeClr val="accent1"/>
              </a:buClr>
              <a:buSzPct val="65000"/>
              <a:buFont typeface="Wingdings" panose="05000000000000000000" pitchFamily="2" charset="2"/>
              <a:buNone/>
              <a:defRPr sz="2800"/>
            </a:lvl3pPr>
            <a:lvl4pPr marL="1024255" lvl="3" indent="0" algn="ctr">
              <a:buClr>
                <a:schemeClr val="accent2"/>
              </a:buClr>
              <a:buSzPct val="70000"/>
              <a:buFont typeface="Wingdings" panose="05000000000000000000" pitchFamily="2" charset="2"/>
              <a:buNone/>
              <a:defRPr sz="2800"/>
            </a:lvl4pPr>
            <a:lvl5pPr marL="1341755" lvl="4" indent="0" algn="ctr">
              <a:buClr>
                <a:schemeClr val="accent1"/>
              </a:buClr>
              <a:buSzPct val="75000"/>
              <a:buFont typeface="Wingdings" panose="05000000000000000000" pitchFamily="2" charset="2"/>
              <a:buNone/>
              <a:defRPr sz="2800"/>
            </a:lvl5pPr>
          </a:lstStyle>
          <a:p>
            <a:pPr lvl="0"/>
            <a:r>
              <a:rPr lang="zh-CN" altLang="en-US" dirty="0"/>
              <a:t>单击此处编辑母版副标题样式</a:t>
            </a:r>
            <a:endParaRPr lang="zh-CN" altLang="en-US" dirty="0"/>
          </a:p>
        </p:txBody>
      </p:sp>
      <p:sp>
        <p:nvSpPr>
          <p:cNvPr id="146436" name="日期占位符 146435"/>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fld id="{BB962C8B-B14F-4D97-AF65-F5344CB8AC3E}" type="datetime1">
              <a:rPr lang="zh-CN" altLang="en-US" dirty="0"/>
            </a:fld>
            <a:endParaRPr lang="zh-CN" altLang="en-US" dirty="0">
              <a:latin typeface="Arial" panose="020B0604020202020204" pitchFamily="34" charset="0"/>
            </a:endParaRPr>
          </a:p>
        </p:txBody>
      </p:sp>
      <p:sp>
        <p:nvSpPr>
          <p:cNvPr id="146437" name="页脚占位符 146436"/>
          <p:cNvSpPr>
            <a:spLocks noGrp="1"/>
          </p:cNvSpPr>
          <p:nvPr>
            <p:ph type="ftr" sz="quarter" idx="3"/>
          </p:nvPr>
        </p:nvSpPr>
        <p:spPr>
          <a:xfrm>
            <a:off x="3124200" y="6243638"/>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r>
              <a:rPr lang="zh-CN" altLang="en-US" dirty="0"/>
              <a:t>顾渝-商务英语谈判 Chapter 8</a:t>
            </a:r>
            <a:endParaRPr lang="zh-CN" altLang="en-US" dirty="0"/>
          </a:p>
        </p:txBody>
      </p:sp>
      <p:sp>
        <p:nvSpPr>
          <p:cNvPr id="146438" name="灯片编号占位符 146437"/>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fld id="{9A0DB2DC-4C9A-4742-B13C-FB6460FD3503}" type="slidenum">
              <a:rPr lang="zh-CN" altLang="en-US" dirty="0"/>
            </a:fld>
            <a:endParaRPr lang="zh-CN" altLang="en-US" dirty="0">
              <a:latin typeface="Arial" panose="020B0604020202020204" pitchFamily="34" charset="0"/>
            </a:endParaRPr>
          </a:p>
        </p:txBody>
      </p:sp>
      <p:sp>
        <p:nvSpPr>
          <p:cNvPr id="146439" name="任意多边形 146438"/>
          <p:cNvSpPr/>
          <p:nvPr/>
        </p:nvSpPr>
        <p:spPr>
          <a:xfrm>
            <a:off x="609600" y="1219200"/>
            <a:ext cx="7924800" cy="914400"/>
          </a:xfrm>
          <a:custGeom>
            <a:avLst/>
            <a:gdLst/>
            <a:ahLst/>
            <a:cxnLst/>
            <a:pathLst>
              <a:path w="1000" h="1000">
                <a:moveTo>
                  <a:pt x="0" y="1000"/>
                </a:moveTo>
                <a:lnTo>
                  <a:pt x="0" y="0"/>
                </a:lnTo>
                <a:lnTo>
                  <a:pt x="1000" y="0"/>
                </a:lnTo>
              </a:path>
            </a:pathLst>
          </a:custGeom>
          <a:noFill/>
          <a:ln w="25400" cap="flat" cmpd="sng">
            <a:solidFill>
              <a:schemeClr val="accent1">
                <a:alpha val="100000"/>
              </a:schemeClr>
            </a:solidFill>
            <a:prstDash val="solid"/>
            <a:miter/>
            <a:headEnd type="none" w="med" len="med"/>
            <a:tailEnd type="none" w="med" len="med"/>
          </a:ln>
        </p:spPr>
        <p:txBody>
          <a:bodyPr/>
          <a:p>
            <a:endParaRPr lang="zh-CN" altLang="en-US"/>
          </a:p>
        </p:txBody>
      </p:sp>
      <p:sp>
        <p:nvSpPr>
          <p:cNvPr id="146440" name="直接连接符 146439"/>
          <p:cNvSpPr/>
          <p:nvPr/>
        </p:nvSpPr>
        <p:spPr>
          <a:xfrm>
            <a:off x="1981200" y="3962400"/>
            <a:ext cx="6511925" cy="0"/>
          </a:xfrm>
          <a:prstGeom prst="line">
            <a:avLst/>
          </a:prstGeom>
          <a:ln w="19050" cap="flat" cmpd="sng">
            <a:solidFill>
              <a:schemeClr val="accent1"/>
            </a:solidFill>
            <a:prstDash val="solid"/>
            <a:headEnd type="none" w="med" len="med"/>
            <a:tailEnd type="none" w="med" len="med"/>
          </a:ln>
        </p:spPr>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531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p:txBody>
          <a:bodyPr/>
          <a:lstStyle/>
          <a:p>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r>
              <a:rPr lang="zh-CN" altLang="en-US" dirty="0"/>
              <a:t>顾渝-商务英语谈判 Chapter 8</a:t>
            </a:r>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5410" name="标题 145409"/>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5411" name="文本占位符 145410"/>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5412" name="日期占位符 14541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5413" name="页脚占位符 145412"/>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8</a:t>
            </a:r>
            <a:endParaRPr lang="zh-CN" altLang="en-US" dirty="0"/>
          </a:p>
        </p:txBody>
      </p:sp>
      <p:sp>
        <p:nvSpPr>
          <p:cNvPr id="145414" name="灯片编号占位符 14541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5415" name="任意多边形 145414"/>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5416" name="直接连接符 145415"/>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45410" name="标题 145409"/>
          <p:cNvSpPr>
            <a:spLocks noGrp="1"/>
          </p:cNvSpPr>
          <p:nvPr>
            <p:ph type="title"/>
          </p:nvPr>
        </p:nvSpPr>
        <p:spPr>
          <a:xfrm>
            <a:off x="457200" y="277813"/>
            <a:ext cx="8229600" cy="1139825"/>
          </a:xfrm>
          <a:prstGeom prst="rect">
            <a:avLst/>
          </a:prstGeom>
          <a:noFill/>
          <a:ln w="9525">
            <a:noFill/>
          </a:ln>
        </p:spPr>
        <p:txBody>
          <a:bodyPr/>
          <a:p>
            <a:pPr lvl="0"/>
            <a:r>
              <a:rPr lang="zh-CN" altLang="en-US" dirty="0"/>
              <a:t>单击此处编辑母版标题样式</a:t>
            </a:r>
            <a:endParaRPr lang="zh-CN" altLang="en-US" dirty="0"/>
          </a:p>
        </p:txBody>
      </p:sp>
      <p:sp>
        <p:nvSpPr>
          <p:cNvPr id="145411" name="文本占位符 145410"/>
          <p:cNvSpPr>
            <a:spLocks noGrp="1"/>
          </p:cNvSpPr>
          <p:nvPr>
            <p:ph type="body" idx="1"/>
          </p:nvPr>
        </p:nvSpPr>
        <p:spPr>
          <a:xfrm>
            <a:off x="457200" y="1600200"/>
            <a:ext cx="8229600" cy="45307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45412" name="日期占位符 145411"/>
          <p:cNvSpPr>
            <a:spLocks noGrp="1"/>
          </p:cNvSpPr>
          <p:nvPr>
            <p:ph type="dt" sz="half" idx="2"/>
          </p:nvPr>
        </p:nvSpPr>
        <p:spPr>
          <a:xfrm>
            <a:off x="457200" y="6243638"/>
            <a:ext cx="2133600" cy="457200"/>
          </a:xfrm>
          <a:prstGeom prst="rect">
            <a:avLst/>
          </a:prstGeom>
          <a:noFill/>
          <a:ln w="9525">
            <a:noFill/>
          </a:ln>
        </p:spPr>
        <p:txBody>
          <a:bodyPr anchor="b" anchorCtr="0"/>
          <a:lstStyle>
            <a:lvl1pPr>
              <a:defRPr sz="1200">
                <a:latin typeface="Garamond" panose="02020404030301010803" pitchFamily="18" charset="0"/>
              </a:defRPr>
            </a:lvl1pPr>
          </a:lstStyle>
          <a:p>
            <a:pPr lvl="0"/>
            <a:fld id="{BB962C8B-B14F-4D97-AF65-F5344CB8AC3E}" type="datetime1">
              <a:rPr lang="zh-CN" altLang="en-US" dirty="0"/>
            </a:fld>
            <a:endParaRPr lang="zh-CN" altLang="en-US" dirty="0">
              <a:latin typeface="Arial" panose="020B0604020202020204" pitchFamily="34" charset="0"/>
            </a:endParaRPr>
          </a:p>
        </p:txBody>
      </p:sp>
      <p:sp>
        <p:nvSpPr>
          <p:cNvPr id="145413" name="页脚占位符 145412"/>
          <p:cNvSpPr>
            <a:spLocks noGrp="1"/>
          </p:cNvSpPr>
          <p:nvPr>
            <p:ph type="ftr" sz="quarter" idx="3"/>
          </p:nvPr>
        </p:nvSpPr>
        <p:spPr>
          <a:xfrm>
            <a:off x="3124200" y="6248400"/>
            <a:ext cx="2895600" cy="457200"/>
          </a:xfrm>
          <a:prstGeom prst="rect">
            <a:avLst/>
          </a:prstGeom>
          <a:noFill/>
          <a:ln w="9525">
            <a:noFill/>
          </a:ln>
        </p:spPr>
        <p:txBody>
          <a:bodyPr anchor="b" anchorCtr="0"/>
          <a:lstStyle>
            <a:lvl1pPr algn="ctr">
              <a:defRPr sz="1200">
                <a:latin typeface="Garamond" panose="02020404030301010803" pitchFamily="18" charset="0"/>
              </a:defRPr>
            </a:lvl1pPr>
          </a:lstStyle>
          <a:p>
            <a:pPr lvl="0"/>
            <a:r>
              <a:rPr lang="zh-CN" altLang="en-US" dirty="0"/>
              <a:t>顾渝-商务英语谈判 Chapter 8</a:t>
            </a:r>
            <a:endParaRPr lang="zh-CN" altLang="en-US" dirty="0"/>
          </a:p>
        </p:txBody>
      </p:sp>
      <p:sp>
        <p:nvSpPr>
          <p:cNvPr id="145414" name="灯片编号占位符 145413"/>
          <p:cNvSpPr>
            <a:spLocks noGrp="1"/>
          </p:cNvSpPr>
          <p:nvPr>
            <p:ph type="sldNum" sz="quarter" idx="4"/>
          </p:nvPr>
        </p:nvSpPr>
        <p:spPr>
          <a:xfrm>
            <a:off x="6553200" y="6243638"/>
            <a:ext cx="2133600" cy="457200"/>
          </a:xfrm>
          <a:prstGeom prst="rect">
            <a:avLst/>
          </a:prstGeom>
          <a:noFill/>
          <a:ln w="9525">
            <a:noFill/>
          </a:ln>
        </p:spPr>
        <p:txBody>
          <a:bodyPr anchor="b" anchorCtr="0"/>
          <a:lstStyle>
            <a:lvl1pPr algn="r">
              <a:defRPr sz="1200">
                <a:latin typeface="Garamond" panose="02020404030301010803" pitchFamily="18" charset="0"/>
              </a:defRPr>
            </a:lvl1pPr>
          </a:lstStyle>
          <a:p>
            <a:pPr lvl="0"/>
            <a:fld id="{9A0DB2DC-4C9A-4742-B13C-FB6460FD3503}" type="slidenum">
              <a:rPr lang="zh-CN" altLang="en-US" dirty="0"/>
            </a:fld>
            <a:endParaRPr lang="zh-CN" altLang="en-US" dirty="0">
              <a:latin typeface="Arial" panose="020B0604020202020204" pitchFamily="34" charset="0"/>
            </a:endParaRPr>
          </a:p>
        </p:txBody>
      </p:sp>
      <p:sp>
        <p:nvSpPr>
          <p:cNvPr id="145415" name="任意多边形 145414"/>
          <p:cNvSpPr/>
          <p:nvPr/>
        </p:nvSpPr>
        <p:spPr>
          <a:xfrm>
            <a:off x="381000" y="228600"/>
            <a:ext cx="8229600" cy="609600"/>
          </a:xfrm>
          <a:custGeom>
            <a:avLst/>
            <a:gdLst/>
            <a:ahLst/>
            <a:cxnLst/>
            <a:pathLst>
              <a:path w="1000" h="1000">
                <a:moveTo>
                  <a:pt x="0" y="1000"/>
                </a:moveTo>
                <a:lnTo>
                  <a:pt x="0" y="0"/>
                </a:lnTo>
                <a:lnTo>
                  <a:pt x="1000" y="0"/>
                </a:lnTo>
              </a:path>
            </a:pathLst>
          </a:custGeom>
          <a:noFill/>
          <a:ln w="19050" cap="flat" cmpd="sng">
            <a:solidFill>
              <a:schemeClr val="accent1">
                <a:alpha val="100000"/>
              </a:schemeClr>
            </a:solidFill>
            <a:prstDash val="solid"/>
            <a:miter/>
            <a:headEnd type="none" w="med" len="med"/>
            <a:tailEnd type="none" w="med" len="med"/>
          </a:ln>
        </p:spPr>
        <p:txBody>
          <a:bodyPr/>
          <a:p>
            <a:endParaRPr lang="zh-CN" altLang="en-US"/>
          </a:p>
        </p:txBody>
      </p:sp>
      <p:sp>
        <p:nvSpPr>
          <p:cNvPr id="145416" name="直接连接符 145415"/>
          <p:cNvSpPr/>
          <p:nvPr/>
        </p:nvSpPr>
        <p:spPr>
          <a:xfrm>
            <a:off x="457200" y="6172200"/>
            <a:ext cx="8229600" cy="0"/>
          </a:xfrm>
          <a:prstGeom prst="line">
            <a:avLst/>
          </a:prstGeom>
          <a:ln w="19050" cap="flat" cmpd="sng">
            <a:solidFill>
              <a:schemeClr val="accent1"/>
            </a:solidFill>
            <a:prstDash val="soli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marL="0" lvl="0" indent="0" algn="l" defTabSz="914400" rtl="0" eaLnBrk="1" fontAlgn="base" latinLnBrk="0" hangingPunct="1">
        <a:lnSpc>
          <a:spcPct val="100000"/>
        </a:lnSpc>
        <a:spcBef>
          <a:spcPct val="0"/>
        </a:spcBef>
        <a:spcAft>
          <a:spcPct val="0"/>
        </a:spcAft>
        <a:buNone/>
        <a:defRPr sz="42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39038;&#28189;-&#21830;&#21153;&#33521;&#35821;&#35848;&#21028;-9.ppt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2"/>
          </p:nvPr>
        </p:nvSpPr>
        <p:spPr/>
        <p:txBody>
          <a:bodyPr/>
          <a:p>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3"/>
          </p:nvPr>
        </p:nvSpPr>
        <p:spPr/>
        <p:txBody>
          <a:bodyPr/>
          <a:p>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4"/>
          </p:nvPr>
        </p:nvSpPr>
        <p:spPr/>
        <p:txBody>
          <a:bodyPr/>
          <a:p>
            <a:fld id="{9A0DB2DC-4C9A-4742-B13C-FB6460FD3503}" type="slidenum">
              <a:rPr lang="zh-CN" altLang="en-US" dirty="0"/>
            </a:fld>
            <a:endParaRPr lang="zh-CN" altLang="en-US" dirty="0">
              <a:latin typeface="Arial" panose="020B0604020202020204" pitchFamily="34" charset="0"/>
            </a:endParaRPr>
          </a:p>
        </p:txBody>
      </p:sp>
      <p:sp>
        <p:nvSpPr>
          <p:cNvPr id="138242" name="标题 138241"/>
          <p:cNvSpPr>
            <a:spLocks noGrp="1"/>
          </p:cNvSpPr>
          <p:nvPr>
            <p:ph type="ctrTitle"/>
          </p:nvPr>
        </p:nvSpPr>
        <p:spPr>
          <a:xfrm>
            <a:off x="684213" y="1268413"/>
            <a:ext cx="7920037" cy="2808287"/>
          </a:xfrm>
        </p:spPr>
        <p:txBody>
          <a:bodyPr anchor="t" anchorCtr="0"/>
          <a:p>
            <a:pPr algn="l" defTabSz="914400">
              <a:buSzTx/>
              <a:buFontTx/>
              <a:buNone/>
            </a:pPr>
            <a:r>
              <a:rPr lang="en-US" altLang="zh-CN" sz="4200" b="1">
                <a:latin typeface="Garamond" panose="02020404030301010803" pitchFamily="18" charset="0"/>
                <a:ea typeface="宋体" panose="02010600030101010101" pitchFamily="2" charset="-122"/>
                <a:sym typeface="+mn-ea"/>
              </a:rPr>
              <a:t>English for Business Negotiation</a:t>
            </a:r>
            <a:br>
              <a:rPr lang="en-US" altLang="zh-CN" sz="4200" b="1">
                <a:latin typeface="Garamond" panose="02020404030301010803" pitchFamily="18" charset="0"/>
                <a:ea typeface="宋体" panose="02010600030101010101" pitchFamily="2" charset="-122"/>
                <a:sym typeface="+mn-ea"/>
              </a:rPr>
            </a:br>
            <a:r>
              <a:rPr lang="en-US" altLang="zh-CN" sz="2400">
                <a:latin typeface="Garamond" panose="02020404030301010803" pitchFamily="18" charset="0"/>
                <a:ea typeface="宋体" panose="02010600030101010101" pitchFamily="2" charset="-122"/>
                <a:sym typeface="+mn-ea"/>
              </a:rPr>
              <a:t>(2nd Edition)</a:t>
            </a:r>
            <a:br>
              <a:rPr lang="en-US" altLang="zh-CN" sz="2400">
                <a:latin typeface="Garamond" panose="02020404030301010803" pitchFamily="18" charset="0"/>
                <a:ea typeface="宋体" panose="02010600030101010101" pitchFamily="2" charset="-122"/>
                <a:sym typeface="+mn-ea"/>
              </a:rPr>
            </a:br>
            <a:r>
              <a:rPr lang="zh-CN" altLang="en-US" sz="4200" dirty="0">
                <a:latin typeface="Garamond" panose="02020404030301010803" pitchFamily="18" charset="0"/>
                <a:ea typeface="宋体" panose="02010600030101010101" pitchFamily="2" charset="-122"/>
                <a:sym typeface="+mn-ea"/>
              </a:rPr>
              <a:t>商务英语谈判</a:t>
            </a:r>
            <a:r>
              <a:rPr lang="en-US" altLang="zh-CN" sz="2400">
                <a:latin typeface="Garamond" panose="02020404030301010803" pitchFamily="18" charset="0"/>
                <a:ea typeface="宋体" panose="02010600030101010101" pitchFamily="2" charset="-122"/>
                <a:sym typeface="+mn-ea"/>
              </a:rPr>
              <a:t>（第二版）</a:t>
            </a:r>
            <a:br>
              <a:rPr lang="en-US" altLang="zh-CN" sz="2400">
                <a:latin typeface="Garamond" panose="02020404030301010803" pitchFamily="18" charset="0"/>
                <a:ea typeface="宋体" panose="02010600030101010101" pitchFamily="2" charset="-122"/>
                <a:sym typeface="+mn-ea"/>
              </a:rPr>
            </a:br>
            <a:br>
              <a:rPr lang="en-US" altLang="zh-CN" sz="2400">
                <a:latin typeface="Garamond" panose="02020404030301010803" pitchFamily="18" charset="0"/>
                <a:ea typeface="宋体" panose="02010600030101010101" pitchFamily="2" charset="-122"/>
                <a:sym typeface="+mn-ea"/>
              </a:rPr>
            </a:br>
            <a:r>
              <a:rPr lang="en-US" altLang="zh-CN" sz="4200" kern="1200" baseline="0">
                <a:solidFill>
                  <a:srgbClr val="333399"/>
                </a:solidFill>
                <a:latin typeface="Garamond" panose="02020404030301010803" pitchFamily="18" charset="0"/>
                <a:ea typeface="宋体" panose="02010600030101010101" pitchFamily="2" charset="-122"/>
              </a:rPr>
              <a:t>Chapter 8 - Price</a:t>
            </a:r>
            <a:endParaRPr lang="en-US" altLang="zh-CN" sz="4200" b="1" kern="1200" baseline="0">
              <a:latin typeface="Garamond" panose="02020404030301010803" pitchFamily="18" charset="0"/>
              <a:ea typeface="宋体" panose="02010600030101010101" pitchFamily="2" charset="-122"/>
            </a:endParaRPr>
          </a:p>
        </p:txBody>
      </p:sp>
      <p:sp>
        <p:nvSpPr>
          <p:cNvPr id="138243" name="副标题 138242"/>
          <p:cNvSpPr>
            <a:spLocks noGrp="1"/>
          </p:cNvSpPr>
          <p:nvPr>
            <p:ph type="subTitle" idx="1"/>
          </p:nvPr>
        </p:nvSpPr>
        <p:spPr>
          <a:xfrm>
            <a:off x="1981200" y="4441825"/>
            <a:ext cx="6553200" cy="1273175"/>
          </a:xfrm>
        </p:spPr>
        <p:txBody>
          <a:bodyPr anchor="t" anchorCtr="0"/>
          <a:p>
            <a:pPr defTabSz="914400">
              <a:buSzPct val="65000"/>
            </a:pPr>
            <a:r>
              <a:rPr lang="zh-CN" altLang="en-US" kern="1200" baseline="0" dirty="0">
                <a:latin typeface="Arial" panose="020B0604020202020204" pitchFamily="34" charset="0"/>
                <a:ea typeface="宋体" panose="02010600030101010101" pitchFamily="2" charset="-122"/>
              </a:rPr>
              <a:t>顾  渝</a:t>
            </a:r>
            <a:endParaRPr lang="zh-CN" altLang="en-US" kern="1200" baseline="0" dirty="0">
              <a:latin typeface="Arial" panose="020B0604020202020204" pitchFamily="34" charset="0"/>
              <a:ea typeface="宋体" panose="02010600030101010101" pitchFamily="2" charset="-122"/>
            </a:endParaRPr>
          </a:p>
          <a:p>
            <a:pPr defTabSz="914400">
              <a:buSzPct val="65000"/>
            </a:pPr>
            <a:r>
              <a:rPr lang="zh-CN" altLang="en-US" kern="1200" baseline="0" dirty="0">
                <a:latin typeface="Arial" panose="020B0604020202020204" pitchFamily="34" charset="0"/>
                <a:ea typeface="宋体" panose="02010600030101010101" pitchFamily="2" charset="-122"/>
              </a:rPr>
              <a:t>对外经济贸易大学出版社</a:t>
            </a:r>
            <a:endParaRPr lang="zh-CN" altLang="en-US" kern="1200" baseline="0" dirty="0">
              <a:latin typeface="Arial" panose="020B0604020202020204" pitchFamily="3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6674" name="标题 156673"/>
          <p:cNvSpPr>
            <a:spLocks noGrp="1"/>
          </p:cNvSpPr>
          <p:nvPr>
            <p:ph type="title"/>
          </p:nvPr>
        </p:nvSpPr>
        <p:spPr>
          <a:xfrm>
            <a:off x="457200" y="278130"/>
            <a:ext cx="8229600" cy="945515"/>
          </a:xfrm>
        </p:spPr>
        <p:txBody>
          <a:bodyPr/>
          <a:p>
            <a:r>
              <a:rPr lang="en-US" altLang="zh-CN" b="1" u="sng"/>
              <a:t>8.1 Before You Begin</a:t>
            </a:r>
            <a:endParaRPr lang="en-US" altLang="zh-CN" b="1" u="sng"/>
          </a:p>
        </p:txBody>
      </p:sp>
      <p:sp>
        <p:nvSpPr>
          <p:cNvPr id="156675" name="文本占位符 156674"/>
          <p:cNvSpPr>
            <a:spLocks noGrp="1"/>
          </p:cNvSpPr>
          <p:nvPr>
            <p:ph type="body" idx="1"/>
          </p:nvPr>
        </p:nvSpPr>
        <p:spPr>
          <a:xfrm>
            <a:off x="395605" y="1196975"/>
            <a:ext cx="8229600" cy="4718050"/>
          </a:xfrm>
        </p:spPr>
        <p:txBody>
          <a:bodyPr/>
          <a:p>
            <a:pPr marL="571500" indent="-571500">
              <a:lnSpc>
                <a:spcPct val="90000"/>
              </a:lnSpc>
              <a:buNone/>
            </a:pPr>
            <a:r>
              <a:rPr lang="en-US" altLang="zh-CN" sz="2600" b="1"/>
              <a:t>6.   What role can “strong alternatives” play in price negotiation?</a:t>
            </a:r>
            <a:endParaRPr lang="en-US" altLang="zh-CN" sz="2600"/>
          </a:p>
          <a:p>
            <a:pPr marL="571500" indent="-571500">
              <a:lnSpc>
                <a:spcPct val="90000"/>
              </a:lnSpc>
            </a:pPr>
            <a:r>
              <a:rPr lang="en-US" altLang="zh-CN" sz="2600"/>
              <a:t>Preparing a strong alternative and knowing your realistic choices will help determine your walk-away point and give you a strong hand in negotiation. In any negotiation, the results you achieve at the table should be better than those you can achieve away from the table or with no deal at all. In many cases, people do not even know what their alternatives are and have a tendency to underestimate or overestimate the quality of their alternatives.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6675">
                                            <p:txEl>
                                              <p:charRg st="68" end="519"/>
                                            </p:txEl>
                                          </p:spTgt>
                                        </p:tgtEl>
                                        <p:attrNameLst>
                                          <p:attrName>style.visibility</p:attrName>
                                        </p:attrNameLst>
                                      </p:cBhvr>
                                      <p:to>
                                        <p:strVal val="visible"/>
                                      </p:to>
                                    </p:set>
                                    <p:anim to="" calcmode="lin" valueType="num">
                                      <p:cBhvr>
                                        <p:cTn id="7" dur="1" fill="hold"/>
                                        <p:tgtEl>
                                          <p:spTgt spid="156675">
                                            <p:txEl>
                                              <p:charRg st="68" end="519"/>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5650" name="标题 155649"/>
          <p:cNvSpPr>
            <a:spLocks noGrp="1"/>
          </p:cNvSpPr>
          <p:nvPr>
            <p:ph type="title"/>
          </p:nvPr>
        </p:nvSpPr>
        <p:spPr>
          <a:xfrm>
            <a:off x="457200" y="278130"/>
            <a:ext cx="8229600" cy="897890"/>
          </a:xfrm>
        </p:spPr>
        <p:txBody>
          <a:bodyPr/>
          <a:p>
            <a:r>
              <a:rPr lang="en-US" altLang="zh-CN" b="1" u="sng"/>
              <a:t>8.1 Before You Begin</a:t>
            </a:r>
            <a:endParaRPr lang="en-US" altLang="zh-CN" b="1" u="sng"/>
          </a:p>
        </p:txBody>
      </p:sp>
      <p:sp>
        <p:nvSpPr>
          <p:cNvPr id="155651" name="文本占位符 155650"/>
          <p:cNvSpPr>
            <a:spLocks noGrp="1"/>
          </p:cNvSpPr>
          <p:nvPr>
            <p:ph type="body" idx="1"/>
          </p:nvPr>
        </p:nvSpPr>
        <p:spPr>
          <a:xfrm>
            <a:off x="395605" y="1196975"/>
            <a:ext cx="8124190" cy="4775200"/>
          </a:xfrm>
        </p:spPr>
        <p:txBody>
          <a:bodyPr/>
          <a:p>
            <a:pPr marL="571500" indent="-571500">
              <a:lnSpc>
                <a:spcPct val="90000"/>
              </a:lnSpc>
              <a:buNone/>
            </a:pPr>
            <a:r>
              <a:rPr lang="en-US" altLang="zh-CN" sz="2800" b="1"/>
              <a:t>7.   What good will the tactic “listen rather than talk” do to negotiators?</a:t>
            </a:r>
            <a:endParaRPr lang="en-US" altLang="zh-CN" sz="2800"/>
          </a:p>
          <a:p>
            <a:pPr marL="571500" indent="-571500">
              <a:lnSpc>
                <a:spcPct val="100000"/>
              </a:lnSpc>
            </a:pPr>
            <a:r>
              <a:rPr lang="en-US" altLang="zh-CN" sz="2800"/>
              <a:t>Negotiators sometimes spend most of their time stating and defending their own position and attacking the other party’s positions, and not enough time listening to what the other party has to say. The other party will give you invaluable information to benefit your side, as well as ideas for expanding the pie that will benefit both of you if you simply listen.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5651">
                                            <p:txEl>
                                              <p:charRg st="76" end="440"/>
                                            </p:txEl>
                                          </p:spTgt>
                                        </p:tgtEl>
                                        <p:attrNameLst>
                                          <p:attrName>style.visibility</p:attrName>
                                        </p:attrNameLst>
                                      </p:cBhvr>
                                      <p:to>
                                        <p:strVal val="visible"/>
                                      </p:to>
                                    </p:set>
                                    <p:anim to="" calcmode="lin" valueType="num">
                                      <p:cBhvr>
                                        <p:cTn id="7" dur="1" fill="hold"/>
                                        <p:tgtEl>
                                          <p:spTgt spid="155651">
                                            <p:txEl>
                                              <p:charRg st="76" end="440"/>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0770" name="标题 160769"/>
          <p:cNvSpPr>
            <a:spLocks noGrp="1"/>
          </p:cNvSpPr>
          <p:nvPr>
            <p:ph type="title"/>
          </p:nvPr>
        </p:nvSpPr>
        <p:spPr/>
        <p:txBody>
          <a:bodyPr/>
          <a:p>
            <a:r>
              <a:rPr lang="en-US" altLang="zh-CN" b="1" u="sng"/>
              <a:t>8.1 Before You Begin</a:t>
            </a:r>
            <a:endParaRPr lang="en-US" altLang="zh-CN" b="1" u="sng"/>
          </a:p>
        </p:txBody>
      </p:sp>
      <p:sp>
        <p:nvSpPr>
          <p:cNvPr id="160771" name="文本占位符 160770"/>
          <p:cNvSpPr>
            <a:spLocks noGrp="1"/>
          </p:cNvSpPr>
          <p:nvPr>
            <p:ph type="body" idx="1"/>
          </p:nvPr>
        </p:nvSpPr>
        <p:spPr>
          <a:xfrm>
            <a:off x="395288" y="1268413"/>
            <a:ext cx="8229600" cy="4824412"/>
          </a:xfrm>
        </p:spPr>
        <p:txBody>
          <a:bodyPr/>
          <a:p>
            <a:pPr marL="571500" indent="-571500">
              <a:buNone/>
            </a:pPr>
            <a:r>
              <a:rPr lang="en-US" altLang="zh-CN" sz="2400" b="1"/>
              <a:t>8.    Can you name some of the distinctive aspects of some groups of business people?</a:t>
            </a:r>
            <a:endParaRPr lang="en-US" altLang="zh-CN" sz="2400" b="1"/>
          </a:p>
          <a:p>
            <a:pPr marL="571500" indent="0">
              <a:lnSpc>
                <a:spcPct val="120000"/>
              </a:lnSpc>
              <a:buNone/>
            </a:pPr>
            <a:r>
              <a:rPr lang="en-US" altLang="zh-CN" sz="2400"/>
              <a:t>The distinctive aspects of some groups of business people are briefly listed below:</a:t>
            </a:r>
            <a:endParaRPr lang="en-US" altLang="zh-CN" sz="2400"/>
          </a:p>
          <a:p>
            <a:pPr marL="1028700" lvl="1" indent="-571500">
              <a:lnSpc>
                <a:spcPct val="120000"/>
              </a:lnSpc>
            </a:pPr>
            <a:r>
              <a:rPr lang="en-US" altLang="zh-CN" sz="2400"/>
              <a:t>Brazil </a:t>
            </a:r>
            <a:endParaRPr lang="en-US" altLang="zh-CN" sz="2400"/>
          </a:p>
          <a:p>
            <a:pPr marL="914400" lvl="2" indent="457200">
              <a:lnSpc>
                <a:spcPct val="120000"/>
              </a:lnSpc>
              <a:buNone/>
            </a:pPr>
            <a:r>
              <a:rPr lang="en-US" altLang="zh-CN" sz="2400"/>
              <a:t>The Brazilian business people were quite aggressive. They used the highest percentage of commands of all the groups. Facial gazing was also very high.</a:t>
            </a:r>
            <a:endParaRPr lang="en-US" altLang="zh-CN" sz="2400"/>
          </a:p>
        </p:txBody>
      </p:sp>
      <p:sp>
        <p:nvSpPr>
          <p:cNvPr id="5" name="下箭头 4"/>
          <p:cNvSpPr/>
          <p:nvPr/>
        </p:nvSpPr>
        <p:spPr>
          <a:xfrm>
            <a:off x="8316595" y="5517515"/>
            <a:ext cx="144145" cy="215900"/>
          </a:xfrm>
          <a:prstGeom prst="down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0771">
                                            <p:txEl>
                                              <p:pRg st="1" end="1"/>
                                            </p:txEl>
                                          </p:spTgt>
                                        </p:tgtEl>
                                        <p:attrNameLst>
                                          <p:attrName>style.visibility</p:attrName>
                                        </p:attrNameLst>
                                      </p:cBhvr>
                                      <p:to>
                                        <p:strVal val="visible"/>
                                      </p:to>
                                    </p:set>
                                    <p:anim to="" calcmode="lin" valueType="num">
                                      <p:cBhvr>
                                        <p:cTn id="7" dur="1" fill="hold"/>
                                        <p:tgtEl>
                                          <p:spTgt spid="160771">
                                            <p:txEl>
                                              <p:pRg st="1" end="1"/>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60771">
                                            <p:txEl>
                                              <p:pRg st="2" end="2"/>
                                            </p:txEl>
                                          </p:spTgt>
                                        </p:tgtEl>
                                        <p:attrNameLst>
                                          <p:attrName>style.visibility</p:attrName>
                                        </p:attrNameLst>
                                      </p:cBhvr>
                                      <p:to>
                                        <p:strVal val="visible"/>
                                      </p:to>
                                    </p:set>
                                    <p:anim to="" calcmode="lin" valueType="num">
                                      <p:cBhvr>
                                        <p:cTn id="12" dur="1" fill="hold"/>
                                        <p:tgtEl>
                                          <p:spTgt spid="160771">
                                            <p:txEl>
                                              <p:pRg st="2" end="2"/>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60771">
                                            <p:txEl>
                                              <p:pRg st="3" end="3"/>
                                            </p:txEl>
                                          </p:spTgt>
                                        </p:tgtEl>
                                        <p:attrNameLst>
                                          <p:attrName>style.visibility</p:attrName>
                                        </p:attrNameLst>
                                      </p:cBhvr>
                                      <p:to>
                                        <p:strVal val="visible"/>
                                      </p:to>
                                    </p:set>
                                    <p:anim to="" calcmode="lin" valueType="num">
                                      <p:cBhvr>
                                        <p:cTn id="17" dur="1" fill="hold"/>
                                        <p:tgtEl>
                                          <p:spTgt spid="160771">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63842" name="标题 163841"/>
          <p:cNvSpPr>
            <a:spLocks noGrp="1"/>
          </p:cNvSpPr>
          <p:nvPr>
            <p:ph type="title"/>
          </p:nvPr>
        </p:nvSpPr>
        <p:spPr/>
        <p:txBody>
          <a:bodyPr/>
          <a:p>
            <a:r>
              <a:rPr lang="en-US" altLang="zh-CN" b="1" u="sng"/>
              <a:t>8.1 Before You Begin</a:t>
            </a:r>
            <a:endParaRPr lang="en-US" altLang="zh-CN" b="1" u="sng"/>
          </a:p>
        </p:txBody>
      </p:sp>
      <p:sp>
        <p:nvSpPr>
          <p:cNvPr id="163843" name="文本占位符 163842"/>
          <p:cNvSpPr>
            <a:spLocks noGrp="1"/>
          </p:cNvSpPr>
          <p:nvPr>
            <p:ph type="body" idx="1"/>
          </p:nvPr>
        </p:nvSpPr>
        <p:spPr>
          <a:xfrm>
            <a:off x="445770" y="981075"/>
            <a:ext cx="8107045" cy="5111115"/>
          </a:xfrm>
        </p:spPr>
        <p:txBody>
          <a:bodyPr/>
          <a:p>
            <a:pPr marL="571500" lvl="1" indent="-571500" algn="l">
              <a:lnSpc>
                <a:spcPct val="100000"/>
              </a:lnSpc>
              <a:buNone/>
            </a:pPr>
            <a:r>
              <a:rPr lang="en-US" altLang="zh-CN" sz="2800" b="1"/>
              <a:t>8.</a:t>
            </a:r>
            <a:endParaRPr lang="en-US" altLang="zh-CN" sz="2800" b="1"/>
          </a:p>
          <a:p>
            <a:pPr marL="571500" lvl="1" indent="-571500" algn="l">
              <a:lnSpc>
                <a:spcPct val="100000"/>
              </a:lnSpc>
              <a:buFont typeface="Wingdings" panose="05000000000000000000" charset="0"/>
              <a:buChar char="p"/>
            </a:pPr>
            <a:r>
              <a:rPr lang="en-US" altLang="zh-CN" sz="2000"/>
              <a:t>France</a:t>
            </a:r>
            <a:endParaRPr lang="en-US" altLang="zh-CN" sz="2000"/>
          </a:p>
          <a:p>
            <a:pPr marL="457200" lvl="2" indent="457200" algn="l">
              <a:lnSpc>
                <a:spcPct val="100000"/>
              </a:lnSpc>
              <a:buFont typeface="Wingdings" panose="05000000000000000000" charset="0"/>
              <a:buNone/>
            </a:pPr>
            <a:r>
              <a:rPr lang="en-US" altLang="zh-CN" sz="2000"/>
              <a:t>The style of the French negotiators is perhaps the most aggressive of all the groups. In particular, they used the highest percentage of threats and warnings. They also used interruptions, facial gazing and “no” and “you” very frequently.</a:t>
            </a:r>
            <a:endParaRPr lang="en-US" altLang="zh-CN" sz="2000"/>
          </a:p>
          <a:p>
            <a:pPr marL="571500" lvl="1" indent="-571500" algn="l">
              <a:lnSpc>
                <a:spcPct val="100000"/>
              </a:lnSpc>
              <a:buFont typeface="Wingdings" panose="05000000000000000000" charset="0"/>
              <a:buChar char="p"/>
            </a:pPr>
            <a:r>
              <a:rPr lang="en-US" altLang="zh-CN" sz="2000"/>
              <a:t>Germany</a:t>
            </a:r>
            <a:endParaRPr lang="en-US" altLang="zh-CN" sz="2000"/>
          </a:p>
          <a:p>
            <a:pPr marL="457200" lvl="2" indent="457200" algn="l">
              <a:lnSpc>
                <a:spcPct val="100000"/>
              </a:lnSpc>
              <a:buFont typeface="Wingdings" panose="05000000000000000000" charset="0"/>
              <a:buNone/>
            </a:pPr>
            <a:r>
              <a:rPr lang="en-US" altLang="zh-CN" sz="2000"/>
              <a:t>German negotiators were exceptional in the high percentage of self-disclosures at 47% and the low percentage of questions at 11%. </a:t>
            </a:r>
            <a:endParaRPr lang="en-US" altLang="zh-CN" sz="2000"/>
          </a:p>
          <a:p>
            <a:pPr marL="571500" lvl="1" indent="-571500" algn="l">
              <a:lnSpc>
                <a:spcPct val="100000"/>
              </a:lnSpc>
              <a:buFont typeface="Wingdings" panose="05000000000000000000" charset="0"/>
              <a:buChar char="p"/>
            </a:pPr>
            <a:r>
              <a:rPr lang="en-US" altLang="zh-CN" sz="2000"/>
              <a:t>Japan</a:t>
            </a:r>
            <a:endParaRPr lang="en-US" altLang="zh-CN" sz="2000"/>
          </a:p>
          <a:p>
            <a:pPr marL="457200" lvl="2" indent="457200" algn="l">
              <a:lnSpc>
                <a:spcPct val="100000"/>
              </a:lnSpc>
              <a:buFont typeface="Wingdings" panose="05000000000000000000" charset="0"/>
              <a:buNone/>
            </a:pPr>
            <a:r>
              <a:rPr lang="en-US" altLang="zh-CN" sz="2000"/>
              <a:t>Their style of interaction is among the least aggressive, or most polite. Particularly indicative of their polite conversational style was their infrequent use of “no” and “you” and facial gazing, as well as more frequent silent periods.</a:t>
            </a:r>
            <a:endParaRPr lang="en-US" altLang="zh-CN"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3843">
                                            <p:txEl>
                                              <p:pRg st="2" end="2"/>
                                            </p:txEl>
                                          </p:spTgt>
                                        </p:tgtEl>
                                        <p:attrNameLst>
                                          <p:attrName>style.visibility</p:attrName>
                                        </p:attrNameLst>
                                      </p:cBhvr>
                                      <p:to>
                                        <p:strVal val="visible"/>
                                      </p:to>
                                    </p:set>
                                    <p:anim to="" calcmode="lin" valueType="num">
                                      <p:cBhvr>
                                        <p:cTn id="7" dur="1" fill="hold"/>
                                        <p:tgtEl>
                                          <p:spTgt spid="163843">
                                            <p:txEl>
                                              <p:pRg st="2" end="2"/>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63843">
                                            <p:txEl>
                                              <p:pRg st="4" end="4"/>
                                            </p:txEl>
                                          </p:spTgt>
                                        </p:tgtEl>
                                        <p:attrNameLst>
                                          <p:attrName>style.visibility</p:attrName>
                                        </p:attrNameLst>
                                      </p:cBhvr>
                                      <p:to>
                                        <p:strVal val="visible"/>
                                      </p:to>
                                    </p:set>
                                    <p:anim to="" calcmode="lin" valueType="num">
                                      <p:cBhvr>
                                        <p:cTn id="12" dur="1" fill="hold"/>
                                        <p:tgtEl>
                                          <p:spTgt spid="163843">
                                            <p:txEl>
                                              <p:pRg st="4" end="4"/>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63843">
                                            <p:txEl>
                                              <p:pRg st="6" end="6"/>
                                            </p:txEl>
                                          </p:spTgt>
                                        </p:tgtEl>
                                        <p:attrNameLst>
                                          <p:attrName>style.visibility</p:attrName>
                                        </p:attrNameLst>
                                      </p:cBhvr>
                                      <p:to>
                                        <p:strVal val="visible"/>
                                      </p:to>
                                    </p:set>
                                    <p:anim to="" calcmode="lin" valueType="num">
                                      <p:cBhvr>
                                        <p:cTn id="17" dur="1" fill="hold"/>
                                        <p:tgtEl>
                                          <p:spTgt spid="163843">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3602" name="标题 153601"/>
          <p:cNvSpPr>
            <a:spLocks noGrp="1"/>
          </p:cNvSpPr>
          <p:nvPr>
            <p:ph type="title"/>
          </p:nvPr>
        </p:nvSpPr>
        <p:spPr/>
        <p:txBody>
          <a:bodyPr/>
          <a:p>
            <a:r>
              <a:rPr lang="en-US" altLang="zh-CN" b="1" u="sng"/>
              <a:t>8.1 Before You Begin</a:t>
            </a:r>
            <a:endParaRPr lang="en-US" altLang="zh-CN" b="1" u="sng"/>
          </a:p>
        </p:txBody>
      </p:sp>
      <p:sp>
        <p:nvSpPr>
          <p:cNvPr id="153603" name="文本占位符 153602"/>
          <p:cNvSpPr>
            <a:spLocks noGrp="1"/>
          </p:cNvSpPr>
          <p:nvPr>
            <p:ph type="body" idx="1"/>
          </p:nvPr>
        </p:nvSpPr>
        <p:spPr>
          <a:xfrm>
            <a:off x="457200" y="1341438"/>
            <a:ext cx="8229600" cy="4789487"/>
          </a:xfrm>
        </p:spPr>
        <p:txBody>
          <a:bodyPr/>
          <a:p>
            <a:pPr marL="571500" indent="-571500">
              <a:lnSpc>
                <a:spcPct val="90000"/>
              </a:lnSpc>
              <a:buNone/>
            </a:pPr>
            <a:r>
              <a:rPr lang="en-US" altLang="zh-CN" sz="2200" b="1"/>
              <a:t>9.   Why do “prices constantly change”?</a:t>
            </a:r>
            <a:endParaRPr lang="en-US" altLang="zh-CN" sz="2200"/>
          </a:p>
          <a:p>
            <a:pPr marL="571500" indent="-571500">
              <a:lnSpc>
                <a:spcPct val="90000"/>
              </a:lnSpc>
            </a:pPr>
            <a:r>
              <a:rPr lang="en-US" altLang="zh-CN" sz="2200"/>
              <a:t>When demand exceeds supply, prices go up. This is called demand-pull inflation. For example, prices for fresh fruits and vegetables may rise and fall as weather affects the available supply.</a:t>
            </a:r>
            <a:endParaRPr lang="en-US" altLang="zh-CN" sz="2200"/>
          </a:p>
          <a:p>
            <a:pPr marL="571500" indent="-571500">
              <a:lnSpc>
                <a:spcPct val="90000"/>
              </a:lnSpc>
              <a:buNone/>
            </a:pPr>
            <a:endParaRPr lang="en-US" altLang="zh-CN" sz="2200" b="1"/>
          </a:p>
          <a:p>
            <a:pPr marL="571500" indent="-571500">
              <a:lnSpc>
                <a:spcPct val="90000"/>
              </a:lnSpc>
              <a:buNone/>
            </a:pPr>
            <a:r>
              <a:rPr lang="en-US" altLang="zh-CN" sz="2200" b="1"/>
              <a:t>10.  What are included in SG&amp;A?</a:t>
            </a:r>
            <a:endParaRPr lang="en-US" altLang="zh-CN" sz="2200"/>
          </a:p>
          <a:p>
            <a:pPr marL="571500" indent="-571500">
              <a:lnSpc>
                <a:spcPct val="90000"/>
              </a:lnSpc>
            </a:pPr>
            <a:r>
              <a:rPr lang="en-US" altLang="zh-CN" sz="2200"/>
              <a:t>Selling, general, and administrative expenses (SG&amp;A) include salaries and overhead for the sales staff, as well as the receptionist, secretary, and the boss. SG&amp;A can also include advertising and promotion, travel, telephone calls, accounting fees, office supplies, dues and subscriptions, and miscellaneous expenses.</a:t>
            </a:r>
            <a:endParaRPr lang="en-US" altLang="zh-CN"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03">
                                            <p:txEl>
                                              <p:charRg st="40" end="231"/>
                                            </p:txEl>
                                          </p:spTgt>
                                        </p:tgtEl>
                                        <p:attrNameLst>
                                          <p:attrName>style.visibility</p:attrName>
                                        </p:attrNameLst>
                                      </p:cBhvr>
                                      <p:to>
                                        <p:strVal val="visible"/>
                                      </p:to>
                                    </p:set>
                                    <p:anim to="" calcmode="lin" valueType="num">
                                      <p:cBhvr>
                                        <p:cTn id="7" dur="1" fill="hold"/>
                                        <p:tgtEl>
                                          <p:spTgt spid="153603">
                                            <p:txEl>
                                              <p:charRg st="40" end="231"/>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53603">
                                            <p:txEl>
                                              <p:charRg st="264" end="582"/>
                                            </p:txEl>
                                          </p:spTgt>
                                        </p:tgtEl>
                                        <p:attrNameLst>
                                          <p:attrName>style.visibility</p:attrName>
                                        </p:attrNameLst>
                                      </p:cBhvr>
                                      <p:to>
                                        <p:strVal val="visible"/>
                                      </p:to>
                                    </p:set>
                                    <p:anim to="" calcmode="lin" valueType="num">
                                      <p:cBhvr>
                                        <p:cTn id="12" dur="1" fill="hold"/>
                                        <p:tgtEl>
                                          <p:spTgt spid="153603">
                                            <p:txEl>
                                              <p:charRg st="264" end="582"/>
                                            </p:txEl>
                                          </p:spTgt>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1506"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 Chapter </a:t>
            </a:r>
            <a:r>
              <a:rPr lang="en-US" altLang="zh-CN" sz="1200" dirty="0">
                <a:latin typeface="Garamond" panose="02020404030301010803" pitchFamily="18" charset="0"/>
                <a:ea typeface="宋体" panose="02010600030101010101" pitchFamily="2" charset="-122"/>
              </a:rPr>
              <a:t>8</a:t>
            </a:r>
            <a:endParaRPr lang="en-US" altLang="zh-CN" sz="1200" dirty="0">
              <a:latin typeface="Garamond" panose="02020404030301010803" pitchFamily="18" charset="0"/>
              <a:ea typeface="宋体" panose="02010600030101010101" pitchFamily="2" charset="-122"/>
            </a:endParaRPr>
          </a:p>
        </p:txBody>
      </p:sp>
      <p:sp>
        <p:nvSpPr>
          <p:cNvPr id="21507"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0482" name="标题 20481"/>
          <p:cNvSpPr>
            <a:spLocks noGrp="1"/>
          </p:cNvSpPr>
          <p:nvPr>
            <p:ph type="title"/>
          </p:nvPr>
        </p:nvSpPr>
        <p:spPr/>
        <p:txBody>
          <a:bodyPr anchor="t" anchorCtr="0"/>
          <a:p>
            <a:r>
              <a:rPr lang="en-US" altLang="zh-CN" b="1">
                <a:sym typeface="+mn-ea"/>
              </a:rPr>
              <a:t>8.1 </a:t>
            </a:r>
            <a:r>
              <a:rPr lang="en-US" altLang="zh-CN" b="1" u="sng">
                <a:sym typeface="+mn-ea"/>
              </a:rPr>
              <a:t>Before You Begin</a:t>
            </a:r>
            <a:endParaRPr lang="en-US" altLang="zh-CN" sz="3600" b="1">
              <a:solidFill>
                <a:schemeClr val="tx1"/>
              </a:solidFill>
            </a:endParaRPr>
          </a:p>
        </p:txBody>
      </p:sp>
      <p:sp>
        <p:nvSpPr>
          <p:cNvPr id="21509" name="文本占位符 20482"/>
          <p:cNvSpPr>
            <a:spLocks noGrp="1"/>
          </p:cNvSpPr>
          <p:nvPr>
            <p:ph idx="1"/>
          </p:nvPr>
        </p:nvSpPr>
        <p:spPr>
          <a:xfrm>
            <a:off x="457200" y="1268730"/>
            <a:ext cx="7980680" cy="4806950"/>
          </a:xfrm>
        </p:spPr>
        <p:txBody>
          <a:bodyPr anchor="t" anchorCtr="0"/>
          <a:p>
            <a:pPr marL="0" indent="0">
              <a:buNone/>
            </a:pPr>
            <a:r>
              <a:rPr lang="en-US" altLang="zh-CN" b="1">
                <a:sym typeface="+mn-ea"/>
              </a:rPr>
              <a:t>Further Reading- Assignment:</a:t>
            </a:r>
            <a:endParaRPr lang="en-US" altLang="zh-CN" b="1">
              <a:sym typeface="+mn-ea"/>
            </a:endParaRPr>
          </a:p>
          <a:p>
            <a:r>
              <a:rPr lang="en-US" altLang="zh-CN" sz="2800">
                <a:sym typeface="+mn-ea"/>
              </a:rPr>
              <a:t>Please read this article “Five Basic Strategies Used by the Buyer” and recognize the strategies in business negotiation</a:t>
            </a:r>
            <a:r>
              <a:rPr lang="en-US" altLang="zh-CN" sz="2800"/>
              <a:t>.</a:t>
            </a:r>
            <a:endParaRPr lang="en-US" altLang="zh-CN" sz="2800"/>
          </a:p>
          <a:p>
            <a:r>
              <a:rPr lang="en-US" altLang="zh-CN" sz="2800"/>
              <a:t>Please use your smartphone to scan and read:</a:t>
            </a:r>
            <a:endParaRPr lang="en-US" altLang="zh-CN" sz="2800"/>
          </a:p>
          <a:p>
            <a:pPr lvl="1"/>
            <a:r>
              <a:rPr lang="en-US" altLang="zh-CN" sz="2800"/>
              <a:t>“1: Understanding bid prices” to get some more information about bid prices.</a:t>
            </a:r>
            <a:endParaRPr lang="en-US" altLang="zh-CN" sz="2800"/>
          </a:p>
          <a:p>
            <a:pPr lvl="1"/>
            <a:r>
              <a:rPr lang="en-US" altLang="zh-CN" sz="2800"/>
              <a:t>“2: Comments and suggested responses” to get answers to the questions.</a:t>
            </a:r>
            <a:endParaRPr lang="en-US" altLang="zh-CN" sz="2800"/>
          </a:p>
          <a:p>
            <a:pPr lvl="1"/>
            <a:endParaRPr lang="en-US" altLang="zh-CN" sz="280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0482"/>
                                        </p:tgtEl>
                                        <p:attrNameLst>
                                          <p:attrName>style.visibility</p:attrName>
                                        </p:attrNameLst>
                                      </p:cBhvr>
                                      <p:to>
                                        <p:strVal val="visible"/>
                                      </p:to>
                                    </p:set>
                                    <p:animEffect transition="in" filter="fade">
                                      <p:cBhvr>
                                        <p:cTn id="7" dur="597">
                                          <p:stCondLst>
                                            <p:cond delay="0"/>
                                          </p:stCondLst>
                                        </p:cTn>
                                        <p:tgtEl>
                                          <p:spTgt spid="20482"/>
                                        </p:tgtEl>
                                      </p:cBhvr>
                                    </p:animEffect>
                                    <p:anim calcmode="lin" valueType="num">
                                      <p:cBhvr>
                                        <p:cTn id="8" dur="597" fill="hold">
                                          <p:stCondLst>
                                            <p:cond delay="0"/>
                                          </p:stCondLst>
                                        </p:cTn>
                                        <p:tgtEl>
                                          <p:spTgt spid="204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04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0482"/>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4754" name="标题 74753"/>
          <p:cNvSpPr>
            <a:spLocks noGrp="1"/>
          </p:cNvSpPr>
          <p:nvPr>
            <p:ph type="title"/>
          </p:nvPr>
        </p:nvSpPr>
        <p:spPr/>
        <p:txBody>
          <a:bodyPr/>
          <a:p>
            <a:r>
              <a:rPr lang="en-US" altLang="zh-CN" b="1" u="sng"/>
              <a:t>8.2 Useful Expressions</a:t>
            </a:r>
            <a:endParaRPr lang="en-US" altLang="zh-CN" sz="1700" b="1"/>
          </a:p>
        </p:txBody>
      </p:sp>
      <p:sp>
        <p:nvSpPr>
          <p:cNvPr id="74755" name="文本占位符 74754"/>
          <p:cNvSpPr>
            <a:spLocks noGrp="1"/>
          </p:cNvSpPr>
          <p:nvPr>
            <p:ph type="body" idx="1"/>
          </p:nvPr>
        </p:nvSpPr>
        <p:spPr>
          <a:xfrm>
            <a:off x="457200" y="1340803"/>
            <a:ext cx="8075613" cy="4540250"/>
          </a:xfrm>
        </p:spPr>
        <p:txBody>
          <a:bodyPr/>
          <a:p>
            <a:r>
              <a:rPr lang="en-US" altLang="zh-CN" b="1"/>
              <a:t>What are the main contents covered by Group A-F?</a:t>
            </a:r>
            <a:endParaRPr lang="en-US" altLang="zh-CN" b="1"/>
          </a:p>
          <a:p>
            <a:pPr marL="859155" lvl="1" indent="-514350">
              <a:buFont typeface="+mj-lt"/>
              <a:buAutoNum type="alphaUcPeriod"/>
            </a:pPr>
            <a:r>
              <a:rPr lang="en-US" altLang="zh-CN" sz="2800" i="1"/>
              <a:t>Getting down to price negotiation</a:t>
            </a:r>
            <a:endParaRPr lang="en-US" altLang="zh-CN" sz="2800"/>
          </a:p>
          <a:p>
            <a:pPr marL="859155" lvl="1" indent="-514350">
              <a:buFont typeface="+mj-lt"/>
              <a:buAutoNum type="alphaUcPeriod"/>
            </a:pPr>
            <a:r>
              <a:rPr lang="en-US" altLang="zh-CN" sz="2800" i="1"/>
              <a:t>Reasons for refusal</a:t>
            </a:r>
            <a:r>
              <a:rPr lang="en-US" altLang="zh-CN" sz="2800"/>
              <a:t> </a:t>
            </a:r>
            <a:endParaRPr lang="en-US" altLang="zh-CN" sz="2800"/>
          </a:p>
          <a:p>
            <a:pPr marL="859155" lvl="1" indent="-514350">
              <a:buFont typeface="+mj-lt"/>
              <a:buAutoNum type="alphaUcPeriod"/>
            </a:pPr>
            <a:r>
              <a:rPr lang="en-US" altLang="zh-CN" sz="2800" i="1"/>
              <a:t>Being persuasive</a:t>
            </a:r>
            <a:r>
              <a:rPr lang="en-US" altLang="zh-CN" sz="2800"/>
              <a:t> </a:t>
            </a:r>
            <a:endParaRPr lang="en-US" altLang="zh-CN" sz="2800"/>
          </a:p>
          <a:p>
            <a:pPr marL="859155" lvl="1" indent="-514350">
              <a:buFont typeface="+mj-lt"/>
              <a:buAutoNum type="alphaUcPeriod"/>
            </a:pPr>
            <a:r>
              <a:rPr lang="en-US" altLang="zh-CN" sz="2800" i="1"/>
              <a:t>Making requests or giving opinions</a:t>
            </a:r>
            <a:r>
              <a:rPr lang="en-US" altLang="zh-CN" sz="2800"/>
              <a:t> </a:t>
            </a:r>
            <a:endParaRPr lang="en-US" altLang="zh-CN" sz="2800"/>
          </a:p>
          <a:p>
            <a:pPr marL="859155" lvl="1" indent="-514350">
              <a:buFont typeface="+mj-lt"/>
              <a:buAutoNum type="alphaUcPeriod"/>
            </a:pPr>
            <a:r>
              <a:rPr lang="en-US" altLang="zh-CN" sz="2800" i="1"/>
              <a:t>Not satisfied or undecided</a:t>
            </a:r>
            <a:r>
              <a:rPr lang="en-US" altLang="zh-CN" sz="2800"/>
              <a:t> </a:t>
            </a:r>
            <a:endParaRPr lang="en-US" altLang="zh-CN" sz="2800"/>
          </a:p>
          <a:p>
            <a:pPr marL="859155" lvl="1" indent="-514350">
              <a:buFont typeface="+mj-lt"/>
              <a:buAutoNum type="alphaUcPeriod"/>
            </a:pPr>
            <a:r>
              <a:rPr lang="en-US" altLang="zh-CN" sz="2800" i="1"/>
              <a:t>Making concessions</a:t>
            </a:r>
            <a:r>
              <a:rPr lang="en-US" altLang="zh-CN" sz="2800"/>
              <a:t>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74754"/>
                                        </p:tgtEl>
                                        <p:attrNameLst>
                                          <p:attrName>style.visibility</p:attrName>
                                        </p:attrNameLst>
                                      </p:cBhvr>
                                      <p:to>
                                        <p:strVal val="visible"/>
                                      </p:to>
                                    </p:set>
                                    <p:animEffect transition="in" filter="fade">
                                      <p:cBhvr>
                                        <p:cTn id="7" dur="597">
                                          <p:stCondLst>
                                            <p:cond delay="0"/>
                                          </p:stCondLst>
                                        </p:cTn>
                                        <p:tgtEl>
                                          <p:spTgt spid="74754"/>
                                        </p:tgtEl>
                                      </p:cBhvr>
                                    </p:animEffect>
                                    <p:anim calcmode="lin" valueType="num">
                                      <p:cBhvr>
                                        <p:cTn id="8" dur="597" fill="hold">
                                          <p:stCondLst>
                                            <p:cond delay="0"/>
                                          </p:stCondLst>
                                        </p:cTn>
                                        <p:tgtEl>
                                          <p:spTgt spid="74754"/>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74754"/>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74754"/>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74755">
                                            <p:txEl>
                                              <p:charRg st="49" end="86"/>
                                            </p:txEl>
                                          </p:spTgt>
                                        </p:tgtEl>
                                        <p:attrNameLst>
                                          <p:attrName>style.visibility</p:attrName>
                                        </p:attrNameLst>
                                      </p:cBhvr>
                                      <p:to>
                                        <p:strVal val="visible"/>
                                      </p:to>
                                    </p:set>
                                    <p:animEffect transition="in" filter="slide(fromBottom)">
                                      <p:cBhvr>
                                        <p:cTn id="15" dur="500">
                                          <p:stCondLst>
                                            <p:cond delay="0"/>
                                          </p:stCondLst>
                                        </p:cTn>
                                        <p:tgtEl>
                                          <p:spTgt spid="74755">
                                            <p:txEl>
                                              <p:charRg st="49" end="8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74755">
                                            <p:txEl>
                                              <p:charRg st="86" end="110"/>
                                            </p:txEl>
                                          </p:spTgt>
                                        </p:tgtEl>
                                        <p:attrNameLst>
                                          <p:attrName>style.visibility</p:attrName>
                                        </p:attrNameLst>
                                      </p:cBhvr>
                                      <p:to>
                                        <p:strVal val="visible"/>
                                      </p:to>
                                    </p:set>
                                    <p:animEffect transition="in" filter="slide(fromBottom)">
                                      <p:cBhvr>
                                        <p:cTn id="20" dur="500">
                                          <p:stCondLst>
                                            <p:cond delay="0"/>
                                          </p:stCondLst>
                                        </p:cTn>
                                        <p:tgtEl>
                                          <p:spTgt spid="74755">
                                            <p:txEl>
                                              <p:charRg st="86" end="11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74755">
                                            <p:txEl>
                                              <p:charRg st="110" end="131"/>
                                            </p:txEl>
                                          </p:spTgt>
                                        </p:tgtEl>
                                        <p:attrNameLst>
                                          <p:attrName>style.visibility</p:attrName>
                                        </p:attrNameLst>
                                      </p:cBhvr>
                                      <p:to>
                                        <p:strVal val="visible"/>
                                      </p:to>
                                    </p:set>
                                    <p:animEffect transition="in" filter="slide(fromBottom)">
                                      <p:cBhvr>
                                        <p:cTn id="25" dur="500">
                                          <p:stCondLst>
                                            <p:cond delay="0"/>
                                          </p:stCondLst>
                                        </p:cTn>
                                        <p:tgtEl>
                                          <p:spTgt spid="74755">
                                            <p:txEl>
                                              <p:charRg st="110" end="13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74755">
                                            <p:txEl>
                                              <p:charRg st="131" end="170"/>
                                            </p:txEl>
                                          </p:spTgt>
                                        </p:tgtEl>
                                        <p:attrNameLst>
                                          <p:attrName>style.visibility</p:attrName>
                                        </p:attrNameLst>
                                      </p:cBhvr>
                                      <p:to>
                                        <p:strVal val="visible"/>
                                      </p:to>
                                    </p:set>
                                    <p:animEffect transition="in" filter="slide(fromBottom)">
                                      <p:cBhvr>
                                        <p:cTn id="30" dur="500">
                                          <p:stCondLst>
                                            <p:cond delay="0"/>
                                          </p:stCondLst>
                                        </p:cTn>
                                        <p:tgtEl>
                                          <p:spTgt spid="74755">
                                            <p:txEl>
                                              <p:charRg st="131" end="17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indefinite" fill="hold">
                                          <p:stCondLst>
                                            <p:cond delay="0"/>
                                          </p:stCondLst>
                                        </p:cTn>
                                        <p:tgtEl>
                                          <p:spTgt spid="74755">
                                            <p:txEl>
                                              <p:charRg st="170" end="201"/>
                                            </p:txEl>
                                          </p:spTgt>
                                        </p:tgtEl>
                                        <p:attrNameLst>
                                          <p:attrName>style.visibility</p:attrName>
                                        </p:attrNameLst>
                                      </p:cBhvr>
                                      <p:to>
                                        <p:strVal val="visible"/>
                                      </p:to>
                                    </p:set>
                                    <p:animEffect transition="in" filter="slide(fromBottom)">
                                      <p:cBhvr>
                                        <p:cTn id="35" dur="500">
                                          <p:stCondLst>
                                            <p:cond delay="0"/>
                                          </p:stCondLst>
                                        </p:cTn>
                                        <p:tgtEl>
                                          <p:spTgt spid="74755">
                                            <p:txEl>
                                              <p:charRg st="170" end="20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indefinite" fill="hold">
                                          <p:stCondLst>
                                            <p:cond delay="0"/>
                                          </p:stCondLst>
                                        </p:cTn>
                                        <p:tgtEl>
                                          <p:spTgt spid="74755">
                                            <p:txEl>
                                              <p:charRg st="201" end="224"/>
                                            </p:txEl>
                                          </p:spTgt>
                                        </p:tgtEl>
                                        <p:attrNameLst>
                                          <p:attrName>style.visibility</p:attrName>
                                        </p:attrNameLst>
                                      </p:cBhvr>
                                      <p:to>
                                        <p:strVal val="visible"/>
                                      </p:to>
                                    </p:set>
                                    <p:animEffect transition="in" filter="slide(fromBottom)">
                                      <p:cBhvr>
                                        <p:cTn id="40" dur="500">
                                          <p:stCondLst>
                                            <p:cond delay="0"/>
                                          </p:stCondLst>
                                        </p:cTn>
                                        <p:tgtEl>
                                          <p:spTgt spid="74755">
                                            <p:txEl>
                                              <p:charRg st="201" end="22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5778" name="标题 75777"/>
          <p:cNvSpPr>
            <a:spLocks noGrp="1"/>
          </p:cNvSpPr>
          <p:nvPr>
            <p:ph type="title"/>
          </p:nvPr>
        </p:nvSpPr>
        <p:spPr/>
        <p:txBody>
          <a:bodyPr/>
          <a:p>
            <a:r>
              <a:rPr lang="en-US" altLang="zh-CN" b="1" u="sng"/>
              <a:t>8.3 Sample Dialogues</a:t>
            </a:r>
            <a:endParaRPr lang="en-US" altLang="zh-CN" sz="1700" b="1"/>
          </a:p>
        </p:txBody>
      </p:sp>
      <p:sp>
        <p:nvSpPr>
          <p:cNvPr id="75779" name="文本占位符 75778"/>
          <p:cNvSpPr>
            <a:spLocks noGrp="1"/>
          </p:cNvSpPr>
          <p:nvPr>
            <p:ph type="body" idx="1"/>
          </p:nvPr>
        </p:nvSpPr>
        <p:spPr>
          <a:xfrm>
            <a:off x="395605" y="1052830"/>
            <a:ext cx="8251190" cy="5036185"/>
          </a:xfrm>
        </p:spPr>
        <p:txBody>
          <a:bodyPr/>
          <a:p>
            <a:pPr marL="609600" indent="-609600" fontAlgn="t">
              <a:lnSpc>
                <a:spcPct val="80000"/>
              </a:lnSpc>
              <a:buClr>
                <a:schemeClr val="tx1"/>
              </a:buClr>
              <a:buFont typeface="Wingdings" panose="05000000000000000000" pitchFamily="2" charset="2"/>
              <a:buChar char="l"/>
            </a:pPr>
            <a:r>
              <a:rPr lang="en-US" altLang="zh-CN" sz="2600">
                <a:sym typeface="+mn-ea"/>
              </a:rPr>
              <a:t>You can scan the QR codes in the textbook to listen to </a:t>
            </a:r>
            <a:r>
              <a:rPr lang="en-US" altLang="zh-CN" sz="2600">
                <a:sym typeface="+mn-ea"/>
              </a:rPr>
              <a:t>dialogues </a:t>
            </a:r>
            <a:r>
              <a:rPr lang="en-US" altLang="zh-CN" sz="2600">
                <a:sym typeface="宋体" panose="02010600030101010101" pitchFamily="2" charset="-122"/>
              </a:rPr>
              <a:t>A-C or watch the video “3: Hongyun tea culture” before/after class</a:t>
            </a:r>
            <a:r>
              <a:rPr lang="en-US" altLang="zh-CN" sz="2600">
                <a:sym typeface="+mn-ea"/>
              </a:rPr>
              <a:t>.</a:t>
            </a:r>
            <a:endParaRPr lang="en-US" altLang="zh-CN" sz="2600">
              <a:sym typeface="+mn-ea"/>
            </a:endParaRPr>
          </a:p>
          <a:p>
            <a:pPr marL="609600" indent="-609600" fontAlgn="t">
              <a:lnSpc>
                <a:spcPct val="80000"/>
              </a:lnSpc>
              <a:buClr>
                <a:schemeClr val="tx1"/>
              </a:buClr>
              <a:buFont typeface="Wingdings" panose="05000000000000000000" pitchFamily="2" charset="2"/>
              <a:buChar char="l"/>
            </a:pPr>
            <a:r>
              <a:rPr lang="en-US" altLang="zh-CN" sz="2600"/>
              <a:t>Please read the dialogues </a:t>
            </a:r>
            <a:r>
              <a:rPr lang="en-US" altLang="zh-CN" sz="2600">
                <a:sym typeface="+mn-ea"/>
              </a:rPr>
              <a:t>(A-C) </a:t>
            </a:r>
            <a:r>
              <a:rPr lang="en-US" altLang="zh-CN" sz="2600"/>
              <a:t>with your partners and answer the 4 questions below.</a:t>
            </a:r>
            <a:endParaRPr lang="en-US" altLang="zh-CN" sz="2600"/>
          </a:p>
          <a:p>
            <a:pPr marL="1371600" lvl="2" indent="-457200" fontAlgn="t">
              <a:lnSpc>
                <a:spcPct val="90000"/>
              </a:lnSpc>
              <a:buClr>
                <a:schemeClr val="tx1"/>
              </a:buClr>
              <a:buFont typeface="+mj-lt"/>
              <a:buAutoNum type="arabicPeriod"/>
            </a:pPr>
            <a:r>
              <a:rPr lang="en-US" altLang="zh-CN" sz="2600"/>
              <a:t>How did the buyer and seller support their views on price in each dialogue?</a:t>
            </a:r>
            <a:endParaRPr lang="en-US" altLang="zh-CN" sz="2600"/>
          </a:p>
          <a:p>
            <a:pPr marL="1371600" lvl="2" indent="-457200" fontAlgn="t">
              <a:lnSpc>
                <a:spcPct val="90000"/>
              </a:lnSpc>
              <a:buClr>
                <a:schemeClr val="tx1"/>
              </a:buClr>
              <a:buFont typeface="+mj-lt"/>
              <a:buAutoNum type="arabicPeriod"/>
            </a:pPr>
            <a:r>
              <a:rPr lang="en-US" altLang="zh-CN" sz="2600"/>
              <a:t>What negotiation skills have been used by the buyer and seller in each dialogue?</a:t>
            </a:r>
            <a:endParaRPr lang="en-US" altLang="zh-CN" sz="2600"/>
          </a:p>
          <a:p>
            <a:pPr marL="1371600" lvl="2" indent="-457200" fontAlgn="t">
              <a:lnSpc>
                <a:spcPct val="90000"/>
              </a:lnSpc>
              <a:buClr>
                <a:schemeClr val="tx1"/>
              </a:buClr>
              <a:buFont typeface="+mj-lt"/>
              <a:buAutoNum type="arabicPeriod"/>
            </a:pPr>
            <a:r>
              <a:rPr lang="en-US" altLang="zh-CN" sz="2600"/>
              <a:t>Are there any concessions made on price for each side?</a:t>
            </a:r>
            <a:endParaRPr lang="en-US" altLang="zh-CN" sz="2600"/>
          </a:p>
          <a:p>
            <a:pPr marL="1371600" lvl="2" indent="-457200" fontAlgn="t">
              <a:lnSpc>
                <a:spcPct val="90000"/>
              </a:lnSpc>
              <a:buClr>
                <a:schemeClr val="tx1"/>
              </a:buClr>
              <a:buFont typeface="+mj-lt"/>
              <a:buAutoNum type="arabicPeriod"/>
            </a:pPr>
            <a:r>
              <a:rPr lang="en-US" altLang="zh-CN" sz="2600"/>
              <a:t>What have the buyer and seller gained from each negotiation?</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75778"/>
                                        </p:tgtEl>
                                        <p:attrNameLst>
                                          <p:attrName>style.visibility</p:attrName>
                                        </p:attrNameLst>
                                      </p:cBhvr>
                                      <p:to>
                                        <p:strVal val="visible"/>
                                      </p:to>
                                    </p:set>
                                    <p:animEffect transition="in" filter="fade">
                                      <p:cBhvr>
                                        <p:cTn id="7" dur="597">
                                          <p:stCondLst>
                                            <p:cond delay="0"/>
                                          </p:stCondLst>
                                        </p:cTn>
                                        <p:tgtEl>
                                          <p:spTgt spid="75778"/>
                                        </p:tgtEl>
                                      </p:cBhvr>
                                    </p:animEffect>
                                    <p:anim calcmode="lin" valueType="num">
                                      <p:cBhvr>
                                        <p:cTn id="8" dur="597" fill="hold">
                                          <p:stCondLst>
                                            <p:cond delay="0"/>
                                          </p:stCondLst>
                                        </p:cTn>
                                        <p:tgtEl>
                                          <p:spTgt spid="75778"/>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75778"/>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75778"/>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anim to="" calcmode="lin" valueType="num">
                                      <p:cBhvr>
                                        <p:cTn id="15" dur="1" fill="hold"/>
                                        <p:tgtEl>
                                          <p:spTgt spid="75779">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75779">
                                            <p:txEl>
                                              <p:pRg st="3" end="3"/>
                                            </p:txEl>
                                          </p:spTgt>
                                        </p:tgtEl>
                                        <p:attrNameLst>
                                          <p:attrName>style.visibility</p:attrName>
                                        </p:attrNameLst>
                                      </p:cBhvr>
                                      <p:to>
                                        <p:strVal val="visible"/>
                                      </p:to>
                                    </p:set>
                                    <p:anim to="" calcmode="lin" valueType="num">
                                      <p:cBhvr>
                                        <p:cTn id="20" dur="1" fill="hold"/>
                                        <p:tgtEl>
                                          <p:spTgt spid="75779">
                                            <p:txEl>
                                              <p:pRg st="3" end="3"/>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75779">
                                            <p:txEl>
                                              <p:pRg st="4" end="4"/>
                                            </p:txEl>
                                          </p:spTgt>
                                        </p:tgtEl>
                                        <p:attrNameLst>
                                          <p:attrName>style.visibility</p:attrName>
                                        </p:attrNameLst>
                                      </p:cBhvr>
                                      <p:to>
                                        <p:strVal val="visible"/>
                                      </p:to>
                                    </p:set>
                                    <p:anim to="" calcmode="lin" valueType="num">
                                      <p:cBhvr>
                                        <p:cTn id="25" dur="1" fill="hold"/>
                                        <p:tgtEl>
                                          <p:spTgt spid="75779">
                                            <p:txEl>
                                              <p:pRg st="4" end="4"/>
                                            </p:txEl>
                                          </p:spTgt>
                                        </p:tgtEl>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75779">
                                            <p:txEl>
                                              <p:pRg st="5" end="5"/>
                                            </p:txEl>
                                          </p:spTgt>
                                        </p:tgtEl>
                                        <p:attrNameLst>
                                          <p:attrName>style.visibility</p:attrName>
                                        </p:attrNameLst>
                                      </p:cBhvr>
                                      <p:to>
                                        <p:strVal val="visible"/>
                                      </p:to>
                                    </p:set>
                                    <p:anim to="" calcmode="lin" valueType="num">
                                      <p:cBhvr>
                                        <p:cTn id="30" dur="1" fill="hold"/>
                                        <p:tgtEl>
                                          <p:spTgt spid="75779">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1"/>
          <p:cNvSpPr/>
          <p:nvPr>
            <p:ph type="dt" sz="half" idx="10"/>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1">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4578" name="页脚占位符 2"/>
          <p:cNvSpPr/>
          <p:nvPr>
            <p:ph type="ftr" sz="quarter" idx="11"/>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a:r>
              <a:rPr lang="zh-CN" altLang="en-US" sz="1200" dirty="0">
                <a:latin typeface="Garamond" panose="02020404030301010803" pitchFamily="18" charset="0"/>
                <a:ea typeface="宋体" panose="02010600030101010101" pitchFamily="2" charset="-122"/>
              </a:rPr>
              <a:t>顾渝-</a:t>
            </a:r>
            <a:r>
              <a:rPr lang="zh-CN" altLang="en-US" sz="1200" dirty="0">
                <a:latin typeface="Garamond" panose="02020404030301010803" pitchFamily="18" charset="0"/>
                <a:sym typeface="+mn-ea"/>
              </a:rPr>
              <a:t>《商务英语谈判》（第二版）</a:t>
            </a:r>
            <a:r>
              <a:rPr lang="zh-CN" altLang="en-US" sz="1200" dirty="0">
                <a:latin typeface="Garamond" panose="02020404030301010803" pitchFamily="18" charset="0"/>
                <a:ea typeface="宋体" panose="02010600030101010101" pitchFamily="2" charset="-122"/>
              </a:rPr>
              <a:t>Chapter </a:t>
            </a:r>
            <a:r>
              <a:rPr lang="en-US" altLang="zh-CN" sz="1200" dirty="0">
                <a:latin typeface="Garamond" panose="02020404030301010803" pitchFamily="18" charset="0"/>
                <a:ea typeface="宋体" panose="02010600030101010101" pitchFamily="2" charset="-122"/>
              </a:rPr>
              <a:t>8</a:t>
            </a:r>
            <a:endParaRPr lang="en-US" altLang="zh-CN" sz="1200" dirty="0">
              <a:latin typeface="Garamond" panose="02020404030301010803" pitchFamily="18" charset="0"/>
              <a:ea typeface="宋体" panose="02010600030101010101" pitchFamily="2" charset="-122"/>
            </a:endParaRPr>
          </a:p>
        </p:txBody>
      </p:sp>
      <p:sp>
        <p:nvSpPr>
          <p:cNvPr id="24579" name="灯片编号占位符 3"/>
          <p:cNvSpPr/>
          <p:nvPr>
            <p:ph type="sldNum" sz="quarter" idx="12"/>
          </p:nvPr>
        </p:nvSpPr>
        <p:spPr/>
        <p:txBody>
          <a:bodyPr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latin typeface="Garamond" panose="02020404030301010803" pitchFamily="18" charset="0"/>
                <a:ea typeface="宋体" panose="02010600030101010101" pitchFamily="2" charset="-122"/>
              </a:rPr>
            </a:fld>
            <a:endParaRPr lang="zh-CN" altLang="en-US" sz="1200" dirty="0">
              <a:latin typeface="Garamond" panose="02020404030301010803" pitchFamily="18" charset="0"/>
              <a:ea typeface="宋体" panose="02010600030101010101" pitchFamily="2" charset="-122"/>
            </a:endParaRPr>
          </a:p>
        </p:txBody>
      </p:sp>
      <p:sp>
        <p:nvSpPr>
          <p:cNvPr id="22530" name="标题 22529"/>
          <p:cNvSpPr>
            <a:spLocks noGrp="1"/>
          </p:cNvSpPr>
          <p:nvPr>
            <p:ph type="title"/>
          </p:nvPr>
        </p:nvSpPr>
        <p:spPr/>
        <p:txBody>
          <a:bodyPr anchor="t" anchorCtr="0"/>
          <a:p>
            <a:r>
              <a:rPr lang="en-US" altLang="zh-CN" b="1" u="sng"/>
              <a:t>8.3 Sample Dialogues</a:t>
            </a:r>
            <a:endParaRPr lang="en-US" altLang="zh-CN" sz="1700" b="1" u="sng"/>
          </a:p>
        </p:txBody>
      </p:sp>
      <p:sp>
        <p:nvSpPr>
          <p:cNvPr id="22531" name="内容占位符 22530"/>
          <p:cNvSpPr>
            <a:spLocks noGrp="1"/>
          </p:cNvSpPr>
          <p:nvPr>
            <p:ph idx="1"/>
          </p:nvPr>
        </p:nvSpPr>
        <p:spPr>
          <a:xfrm>
            <a:off x="457200" y="1268413"/>
            <a:ext cx="8229600" cy="4862512"/>
          </a:xfrm>
        </p:spPr>
        <p:txBody>
          <a:bodyPr anchor="t" anchorCtr="0"/>
          <a:p>
            <a:pPr marL="0" indent="0">
              <a:lnSpc>
                <a:spcPct val="90000"/>
              </a:lnSpc>
              <a:buClr>
                <a:schemeClr val="tx1"/>
              </a:buClr>
              <a:buNone/>
            </a:pPr>
            <a:r>
              <a:rPr lang="en-US" altLang="zh-CN" sz="3200" b="1"/>
              <a:t>Case Analysis:</a:t>
            </a:r>
            <a:endParaRPr lang="en-US" altLang="zh-CN" sz="3200" b="1"/>
          </a:p>
          <a:p>
            <a:pPr marL="0" indent="0">
              <a:lnSpc>
                <a:spcPct val="90000"/>
              </a:lnSpc>
              <a:buClr>
                <a:schemeClr val="tx1"/>
              </a:buClr>
              <a:buNone/>
            </a:pPr>
            <a:endParaRPr lang="en-US" altLang="zh-CN" sz="2400"/>
          </a:p>
          <a:p>
            <a:pPr marL="0" indent="0">
              <a:lnSpc>
                <a:spcPct val="90000"/>
              </a:lnSpc>
              <a:buClr>
                <a:schemeClr val="tx1"/>
              </a:buClr>
              <a:buNone/>
            </a:pPr>
            <a:r>
              <a:rPr lang="en-US" altLang="zh-CN" sz="3200"/>
              <a:t>Brief analysis of each dialogue is provided here to help understand the skills or strategies used by the negotiators or parties involved.</a:t>
            </a:r>
            <a:endParaRPr lang="en-US" altLang="zh-CN" sz="3200"/>
          </a:p>
          <a:p>
            <a:pPr marL="0" indent="0">
              <a:lnSpc>
                <a:spcPct val="90000"/>
              </a:lnSpc>
              <a:buClr>
                <a:schemeClr val="tx1"/>
              </a:buClr>
              <a:buNone/>
            </a:pPr>
            <a:endParaRPr lang="en-US" altLang="zh-CN"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22530"/>
                                        </p:tgtEl>
                                        <p:attrNameLst>
                                          <p:attrName>style.visibility</p:attrName>
                                        </p:attrNameLst>
                                      </p:cBhvr>
                                      <p:to>
                                        <p:strVal val="visible"/>
                                      </p:to>
                                    </p:set>
                                    <p:animEffect transition="in" filter="fade">
                                      <p:cBhvr>
                                        <p:cTn id="7" dur="597">
                                          <p:stCondLst>
                                            <p:cond delay="0"/>
                                          </p:stCondLst>
                                        </p:cTn>
                                        <p:tgtEl>
                                          <p:spTgt spid="22530"/>
                                        </p:tgtEl>
                                      </p:cBhvr>
                                    </p:animEffect>
                                    <p:anim calcmode="lin" valueType="num">
                                      <p:cBhvr>
                                        <p:cTn id="8" dur="597" fill="hold">
                                          <p:stCondLst>
                                            <p:cond delay="0"/>
                                          </p:stCondLst>
                                        </p:cTn>
                                        <p:tgtEl>
                                          <p:spTgt spid="22530"/>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22530"/>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22530"/>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8850" name="标题 78849"/>
          <p:cNvSpPr>
            <a:spLocks noGrp="1"/>
          </p:cNvSpPr>
          <p:nvPr>
            <p:ph type="title"/>
          </p:nvPr>
        </p:nvSpPr>
        <p:spPr/>
        <p:txBody>
          <a:bodyPr/>
          <a:p>
            <a:r>
              <a:rPr lang="en-US" altLang="zh-CN" b="1" u="sng"/>
              <a:t>8.5 Exercises</a:t>
            </a:r>
            <a:endParaRPr lang="en-US" altLang="zh-CN" sz="1700" b="1"/>
          </a:p>
        </p:txBody>
      </p:sp>
      <p:sp>
        <p:nvSpPr>
          <p:cNvPr id="78851" name="文本占位符 78850"/>
          <p:cNvSpPr>
            <a:spLocks noGrp="1"/>
          </p:cNvSpPr>
          <p:nvPr>
            <p:ph type="body" idx="1"/>
          </p:nvPr>
        </p:nvSpPr>
        <p:spPr>
          <a:xfrm>
            <a:off x="395605" y="1203325"/>
            <a:ext cx="8229600" cy="4530725"/>
          </a:xfrm>
        </p:spPr>
        <p:txBody>
          <a:bodyPr/>
          <a:p>
            <a:pPr>
              <a:lnSpc>
                <a:spcPct val="90000"/>
              </a:lnSpc>
              <a:buFont typeface="Wingdings" panose="05000000000000000000" charset="0"/>
              <a:buChar char="l"/>
            </a:pPr>
            <a:r>
              <a:rPr lang="en-US" altLang="zh-CN" sz="2600"/>
              <a:t>Work in groups of 2-4.</a:t>
            </a:r>
            <a:endParaRPr lang="en-US" altLang="zh-CN" sz="2600"/>
          </a:p>
          <a:p>
            <a:pPr>
              <a:lnSpc>
                <a:spcPct val="90000"/>
              </a:lnSpc>
              <a:buFont typeface="Wingdings" panose="05000000000000000000" charset="0"/>
              <a:buChar char="l"/>
            </a:pPr>
            <a:r>
              <a:rPr lang="en-US" altLang="zh-CN" sz="2600"/>
              <a:t>Role-play Exercise A or B.</a:t>
            </a:r>
            <a:endParaRPr lang="en-US" altLang="zh-CN" sz="2600"/>
          </a:p>
          <a:p>
            <a:pPr>
              <a:lnSpc>
                <a:spcPct val="90000"/>
              </a:lnSpc>
              <a:buFont typeface="Wingdings" panose="05000000000000000000" charset="0"/>
              <a:buChar char="l"/>
            </a:pPr>
            <a:r>
              <a:rPr lang="en-US" altLang="zh-CN" sz="2600"/>
              <a:t>Please assign your own roles. </a:t>
            </a:r>
            <a:endParaRPr lang="en-US" altLang="zh-CN" sz="2600"/>
          </a:p>
          <a:p>
            <a:pPr>
              <a:lnSpc>
                <a:spcPct val="90000"/>
              </a:lnSpc>
              <a:buFont typeface="Wingdings" panose="05000000000000000000" charset="0"/>
              <a:buChar char="l"/>
            </a:pPr>
            <a:r>
              <a:rPr lang="en-US" altLang="zh-CN" sz="2600"/>
              <a:t>You have 10 minutes for the preparation. </a:t>
            </a:r>
            <a:endParaRPr lang="en-US" altLang="zh-CN" sz="2600"/>
          </a:p>
          <a:p>
            <a:pPr>
              <a:lnSpc>
                <a:spcPct val="90000"/>
              </a:lnSpc>
              <a:buFont typeface="Wingdings" panose="05000000000000000000" charset="0"/>
              <a:buChar char="l"/>
            </a:pPr>
            <a:r>
              <a:rPr lang="en-US" altLang="zh-CN" sz="2600">
                <a:sym typeface="+mn-ea"/>
              </a:rPr>
              <a:t>If necessary, you can use your smartphone to scan the QR code to get the suggested steps for each assignment.</a:t>
            </a:r>
            <a:endParaRPr lang="en-US" altLang="zh-CN" sz="2600">
              <a:sym typeface="+mn-ea"/>
            </a:endParaRPr>
          </a:p>
          <a:p>
            <a:pPr>
              <a:lnSpc>
                <a:spcPct val="90000"/>
              </a:lnSpc>
              <a:buFont typeface="Wingdings" panose="05000000000000000000" charset="0"/>
              <a:buChar char="l"/>
            </a:pPr>
            <a:r>
              <a:rPr lang="en-US" altLang="zh-CN" sz="2600"/>
              <a:t>After that the teacher will ask one group to model role-play Exercise A or B at your own choice. </a:t>
            </a:r>
            <a:endParaRPr lang="en-US" altLang="zh-CN" sz="2600"/>
          </a:p>
          <a:p>
            <a:pPr>
              <a:lnSpc>
                <a:spcPct val="90000"/>
              </a:lnSpc>
              <a:buFont typeface="Wingdings" panose="05000000000000000000" charset="0"/>
              <a:buChar char="l"/>
            </a:pPr>
            <a:r>
              <a:rPr lang="en-US" altLang="zh-CN" sz="2600"/>
              <a:t>The other students are required to listen carefully to the model role-play and be ready for the comments. </a:t>
            </a:r>
            <a:endParaRPr lang="en-US" altLang="zh-CN" sz="2600"/>
          </a:p>
        </p:txBody>
      </p:sp>
      <p:sp>
        <p:nvSpPr>
          <p:cNvPr id="78854" name="矩形 78853"/>
          <p:cNvSpPr/>
          <p:nvPr/>
        </p:nvSpPr>
        <p:spPr>
          <a:xfrm>
            <a:off x="3492500" y="5734050"/>
            <a:ext cx="1943100" cy="360363"/>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r>
              <a:rPr lang="en-US" altLang="zh-CN">
                <a:latin typeface="Arial" panose="020B0604020202020204" pitchFamily="34" charset="0"/>
                <a:hlinkClick r:id="rId1" action="ppaction://hlinkfile"/>
              </a:rPr>
              <a:t>Chapter 9</a:t>
            </a:r>
            <a:endParaRPr lang="en-US" altLang="zh-CN">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顾渝《商务英语谈判》</a:t>
            </a:r>
            <a:r>
              <a:rPr lang="zh-CN" altLang="en-US" dirty="0">
                <a:sym typeface="+mn-ea"/>
              </a:rPr>
              <a:t>（第二版）Chapter </a:t>
            </a:r>
            <a:r>
              <a:rPr lang="en-US" altLang="zh-CN" dirty="0">
                <a:sym typeface="+mn-ea"/>
              </a:rPr>
              <a:t>8</a:t>
            </a:r>
            <a:endParaRPr lang="en-US" altLang="zh-CN" dirty="0">
              <a:sym typeface="+mn-ea"/>
            </a:endParaRPr>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62466" name="标题 62465"/>
          <p:cNvSpPr>
            <a:spLocks noGrp="1"/>
          </p:cNvSpPr>
          <p:nvPr>
            <p:ph type="title"/>
          </p:nvPr>
        </p:nvSpPr>
        <p:spPr/>
        <p:txBody>
          <a:bodyPr/>
          <a:p>
            <a:r>
              <a:rPr lang="en-US" altLang="zh-CN" sz="3800" b="1"/>
              <a:t>PART TWO</a:t>
            </a:r>
            <a:r>
              <a:rPr lang="en-US" altLang="zh-CN" sz="3800"/>
              <a:t> </a:t>
            </a:r>
            <a:br>
              <a:rPr lang="en-US" altLang="zh-CN" sz="3800"/>
            </a:br>
            <a:r>
              <a:rPr lang="en-US" altLang="zh-CN" sz="3800"/>
              <a:t>INTERNATIONAL TRADE</a:t>
            </a:r>
            <a:endParaRPr lang="en-US" altLang="zh-CN" sz="3800"/>
          </a:p>
        </p:txBody>
      </p:sp>
      <p:grpSp>
        <p:nvGrpSpPr>
          <p:cNvPr id="62467" name="组合 62466"/>
          <p:cNvGrpSpPr>
            <a:grpSpLocks noChangeAspect="1"/>
          </p:cNvGrpSpPr>
          <p:nvPr/>
        </p:nvGrpSpPr>
        <p:grpSpPr>
          <a:xfrm>
            <a:off x="611505" y="1574800"/>
            <a:ext cx="7983220" cy="4675505"/>
            <a:chOff x="1500" y="626"/>
            <a:chExt cx="2775" cy="2865"/>
          </a:xfrm>
        </p:grpSpPr>
        <p:sp>
          <p:nvSpPr>
            <p:cNvPr id="62468" name="矩形 62467"/>
            <p:cNvSpPr>
              <a:spLocks noChangeAspect="1" noTextEdit="1"/>
            </p:cNvSpPr>
            <p:nvPr/>
          </p:nvSpPr>
          <p:spPr>
            <a:xfrm>
              <a:off x="1500" y="626"/>
              <a:ext cx="2775" cy="2865"/>
            </a:xfrm>
            <a:prstGeom prst="rect">
              <a:avLst/>
            </a:prstGeom>
          </p:spPr>
          <p:style>
            <a:lnRef idx="3">
              <a:schemeClr val="accent1"/>
            </a:lnRef>
            <a:fillRef idx="0">
              <a:srgbClr val="FFFFFF"/>
            </a:fillRef>
            <a:effectRef idx="0">
              <a:srgbClr val="FFFFFF"/>
            </a:effectRef>
            <a:fontRef idx="minor">
              <a:schemeClr val="tx1"/>
            </a:fontRef>
          </p:style>
          <p:txBody>
            <a:bodyPr/>
            <a:p>
              <a:endParaRPr lang="zh-CN" altLang="en-US"/>
            </a:p>
          </p:txBody>
        </p:sp>
        <p:sp>
          <p:nvSpPr>
            <p:cNvPr id="62469" name="_s62469"/>
            <p:cNvSpPr/>
            <p:nvPr/>
          </p:nvSpPr>
          <p:spPr>
            <a:xfrm flipH="1" flipV="1">
              <a:off x="2357" y="1635"/>
              <a:ext cx="267"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0" name="_s62470"/>
            <p:cNvSpPr/>
            <p:nvPr/>
          </p:nvSpPr>
          <p:spPr>
            <a:xfrm>
              <a:off x="1696" y="1084"/>
              <a:ext cx="775" cy="680"/>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13</a:t>
              </a:r>
              <a:endParaRPr lang="en-US" altLang="zh-CN" sz="1700" b="1">
                <a:latin typeface="Arial" panose="020B0604020202020204" pitchFamily="34" charset="0"/>
              </a:endParaRPr>
            </a:p>
            <a:p>
              <a:pPr algn="ctr"/>
              <a:r>
                <a:rPr lang="en-US" altLang="zh-CN" sz="1700" b="1">
                  <a:latin typeface="Arial" panose="020B0604020202020204" pitchFamily="34" charset="0"/>
                </a:rPr>
                <a:t>Complaints</a:t>
              </a:r>
              <a:endParaRPr lang="en-US" altLang="zh-CN" sz="1700" b="1">
                <a:latin typeface="Arial" panose="020B0604020202020204" pitchFamily="34" charset="0"/>
              </a:endParaRPr>
            </a:p>
            <a:p>
              <a:pPr algn="ctr"/>
              <a:r>
                <a:rPr lang="en-US" altLang="zh-CN" sz="1700" b="1">
                  <a:latin typeface="Arial" panose="020B0604020202020204" pitchFamily="34" charset="0"/>
                </a:rPr>
                <a:t>and </a:t>
              </a:r>
              <a:endParaRPr lang="en-US" altLang="zh-CN" sz="1700" b="1">
                <a:latin typeface="Arial" panose="020B0604020202020204" pitchFamily="34" charset="0"/>
              </a:endParaRPr>
            </a:p>
            <a:p>
              <a:pPr algn="ctr"/>
              <a:r>
                <a:rPr lang="en-US" altLang="zh-CN" sz="1700" b="1">
                  <a:latin typeface="Arial" panose="020B0604020202020204" pitchFamily="34" charset="0"/>
                </a:rPr>
                <a:t>Adjustments</a:t>
              </a:r>
              <a:endParaRPr lang="en-US" altLang="zh-CN" sz="1700" b="1">
                <a:latin typeface="Arial" panose="020B0604020202020204" pitchFamily="34" charset="0"/>
              </a:endParaRPr>
            </a:p>
          </p:txBody>
        </p:sp>
        <p:sp>
          <p:nvSpPr>
            <p:cNvPr id="62471" name="_s62471"/>
            <p:cNvSpPr/>
            <p:nvPr/>
          </p:nvSpPr>
          <p:spPr>
            <a:xfrm flipH="1">
              <a:off x="2226" y="2133"/>
              <a:ext cx="332" cy="7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2" name="_s62472"/>
            <p:cNvSpPr/>
            <p:nvPr/>
          </p:nvSpPr>
          <p:spPr>
            <a:xfrm>
              <a:off x="1557" y="1947"/>
              <a:ext cx="715"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12</a:t>
              </a:r>
              <a:endParaRPr lang="en-US" altLang="zh-CN" sz="1700" b="1">
                <a:latin typeface="Arial" panose="020B0604020202020204" pitchFamily="34" charset="0"/>
              </a:endParaRPr>
            </a:p>
            <a:p>
              <a:pPr algn="ctr"/>
              <a:r>
                <a:rPr lang="en-US" altLang="zh-CN" sz="1700" b="1">
                  <a:latin typeface="Arial" panose="020B0604020202020204" pitchFamily="34" charset="0"/>
                </a:rPr>
                <a:t>Signing a Contract</a:t>
              </a:r>
              <a:endParaRPr lang="en-US" altLang="zh-CN" sz="1700">
                <a:latin typeface="Arial" panose="020B0604020202020204" pitchFamily="34" charset="0"/>
              </a:endParaRPr>
            </a:p>
          </p:txBody>
        </p:sp>
        <p:sp>
          <p:nvSpPr>
            <p:cNvPr id="62473" name="_s62473"/>
            <p:cNvSpPr/>
            <p:nvPr/>
          </p:nvSpPr>
          <p:spPr>
            <a:xfrm flipH="1">
              <a:off x="2594" y="2363"/>
              <a:ext cx="147"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4" name="_s62474"/>
            <p:cNvSpPr/>
            <p:nvPr/>
          </p:nvSpPr>
          <p:spPr>
            <a:xfrm>
              <a:off x="2109" y="2637"/>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11</a:t>
              </a:r>
              <a:endParaRPr lang="en-US" altLang="zh-CN" sz="1700" b="1">
                <a:latin typeface="Arial" panose="020B0604020202020204" pitchFamily="34" charset="0"/>
              </a:endParaRPr>
            </a:p>
            <a:p>
              <a:pPr algn="ctr"/>
              <a:r>
                <a:rPr lang="en-US" altLang="zh-CN" sz="1700" b="1">
                  <a:latin typeface="Arial" panose="020B0604020202020204" pitchFamily="34" charset="0"/>
                </a:rPr>
                <a:t>Shipment</a:t>
              </a:r>
              <a:endParaRPr lang="en-US" altLang="zh-CN" sz="1700" b="1">
                <a:latin typeface="Arial" panose="020B0604020202020204" pitchFamily="34" charset="0"/>
              </a:endParaRPr>
            </a:p>
          </p:txBody>
        </p:sp>
        <p:sp>
          <p:nvSpPr>
            <p:cNvPr id="62475" name="_s62475"/>
            <p:cNvSpPr/>
            <p:nvPr/>
          </p:nvSpPr>
          <p:spPr>
            <a:xfrm>
              <a:off x="3035" y="2363"/>
              <a:ext cx="148" cy="307"/>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6" name="_s62476"/>
            <p:cNvSpPr/>
            <p:nvPr/>
          </p:nvSpPr>
          <p:spPr>
            <a:xfrm>
              <a:off x="2992" y="2636"/>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10</a:t>
              </a:r>
              <a:endParaRPr lang="en-US" altLang="zh-CN" sz="1700" b="1">
                <a:latin typeface="Arial" panose="020B0604020202020204" pitchFamily="34" charset="0"/>
              </a:endParaRPr>
            </a:p>
            <a:p>
              <a:pPr algn="ctr"/>
              <a:r>
                <a:rPr lang="en-US" altLang="zh-CN" sz="1700" b="1">
                  <a:latin typeface="Arial" panose="020B0604020202020204" pitchFamily="34" charset="0"/>
                </a:rPr>
                <a:t>Packing</a:t>
              </a:r>
              <a:endParaRPr lang="en-US" altLang="zh-CN" sz="1700" b="1">
                <a:latin typeface="Arial" panose="020B0604020202020204" pitchFamily="34" charset="0"/>
              </a:endParaRPr>
            </a:p>
          </p:txBody>
        </p:sp>
        <p:sp>
          <p:nvSpPr>
            <p:cNvPr id="62477" name="_s62477"/>
            <p:cNvSpPr/>
            <p:nvPr/>
          </p:nvSpPr>
          <p:spPr>
            <a:xfrm>
              <a:off x="3218" y="2134"/>
              <a:ext cx="332" cy="75"/>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78" name="_s62478"/>
            <p:cNvSpPr/>
            <p:nvPr/>
          </p:nvSpPr>
          <p:spPr>
            <a:xfrm>
              <a:off x="3542" y="1945"/>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latin typeface="Arial" panose="020B0604020202020204" pitchFamily="34" charset="0"/>
                </a:rPr>
                <a:t>CHAPTER 9</a:t>
              </a:r>
              <a:endParaRPr lang="en-US" altLang="zh-CN" sz="1700" b="1">
                <a:latin typeface="Arial" panose="020B0604020202020204" pitchFamily="34" charset="0"/>
              </a:endParaRPr>
            </a:p>
            <a:p>
              <a:pPr algn="ctr"/>
              <a:r>
                <a:rPr lang="en-US" altLang="zh-CN" sz="1700" b="1">
                  <a:latin typeface="Arial" panose="020B0604020202020204" pitchFamily="34" charset="0"/>
                </a:rPr>
                <a:t>Payment Terms</a:t>
              </a:r>
              <a:endParaRPr lang="en-US" altLang="zh-CN" sz="1700" b="1">
                <a:latin typeface="Arial" panose="020B0604020202020204" pitchFamily="34" charset="0"/>
              </a:endParaRPr>
            </a:p>
          </p:txBody>
        </p:sp>
        <p:sp>
          <p:nvSpPr>
            <p:cNvPr id="62479" name="_s62479"/>
            <p:cNvSpPr/>
            <p:nvPr/>
          </p:nvSpPr>
          <p:spPr>
            <a:xfrm flipV="1">
              <a:off x="3153" y="1635"/>
              <a:ext cx="266" cy="212"/>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0" name="_s62480"/>
            <p:cNvSpPr/>
            <p:nvPr/>
          </p:nvSpPr>
          <p:spPr>
            <a:xfrm>
              <a:off x="3345" y="1084"/>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r>
                <a:rPr lang="en-US" altLang="zh-CN" sz="1700" b="1">
                  <a:solidFill>
                    <a:schemeClr val="accent1"/>
                  </a:solidFill>
                  <a:latin typeface="Arial" panose="020B0604020202020204" pitchFamily="34" charset="0"/>
                </a:rPr>
                <a:t>CHAPTER 8</a:t>
              </a:r>
              <a:endParaRPr lang="en-US" altLang="zh-CN" sz="1700" b="1">
                <a:solidFill>
                  <a:schemeClr val="accent1"/>
                </a:solidFill>
                <a:latin typeface="Arial" panose="020B0604020202020204" pitchFamily="34" charset="0"/>
              </a:endParaRPr>
            </a:p>
            <a:p>
              <a:pPr algn="ctr"/>
              <a:r>
                <a:rPr lang="en-US" altLang="zh-CN" sz="1700" b="1">
                  <a:solidFill>
                    <a:schemeClr val="accent1"/>
                  </a:solidFill>
                  <a:latin typeface="Arial" panose="020B0604020202020204" pitchFamily="34" charset="0"/>
                </a:rPr>
                <a:t>Price</a:t>
              </a:r>
              <a:endParaRPr lang="en-US" altLang="zh-CN" sz="1700" b="1">
                <a:solidFill>
                  <a:schemeClr val="accent1"/>
                </a:solidFill>
                <a:latin typeface="Arial" panose="020B0604020202020204" pitchFamily="34" charset="0"/>
              </a:endParaRPr>
            </a:p>
          </p:txBody>
        </p:sp>
        <p:sp>
          <p:nvSpPr>
            <p:cNvPr id="62481" name="_s62481"/>
            <p:cNvSpPr/>
            <p:nvPr/>
          </p:nvSpPr>
          <p:spPr>
            <a:xfrm flipV="1">
              <a:off x="2888" y="1379"/>
              <a:ext cx="0" cy="341"/>
            </a:xfrm>
            <a:prstGeom prst="lin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sp>
        <p:sp>
          <p:nvSpPr>
            <p:cNvPr id="62482" name="_s62482"/>
            <p:cNvSpPr/>
            <p:nvPr/>
          </p:nvSpPr>
          <p:spPr>
            <a:xfrm>
              <a:off x="2549" y="701"/>
              <a:ext cx="679" cy="679"/>
            </a:xfrm>
            <a:prstGeom prst="ellipse">
              <a:avLst/>
            </a:prstGeom>
            <a:ln>
              <a:headEnd type="none" w="med" len="med"/>
              <a:tailEnd type="none" w="med" len="med"/>
            </a:ln>
          </p:spPr>
          <p:style>
            <a:lnRef idx="3">
              <a:schemeClr val="accent1"/>
            </a:lnRef>
            <a:fillRef idx="0">
              <a:srgbClr val="FFFFFF"/>
            </a:fillRef>
            <a:effectRef idx="0">
              <a:srgbClr val="FFFFFF"/>
            </a:effectRef>
            <a:fontRef idx="minor">
              <a:schemeClr val="tx1"/>
            </a:fontRef>
          </p:style>
          <p:txBody>
            <a:bodyPr wrap="none" lIns="0" tIns="0" rIns="0" bIns="0" anchor="ctr" anchorCtr="0">
              <a:flatTx/>
            </a:bodyPr>
            <a:p>
              <a:pPr algn="ctr">
                <a:buClrTx/>
                <a:buSzTx/>
                <a:buNone/>
              </a:pPr>
              <a:r>
                <a:rPr lang="en-US" altLang="zh-CN" sz="1700" b="1">
                  <a:latin typeface="Arial" panose="020B0604020202020204" pitchFamily="34" charset="0"/>
                </a:rPr>
                <a:t>CHAPTER 7</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Inquiries </a:t>
              </a:r>
              <a:endParaRPr lang="en-US" altLang="zh-CN" sz="1700" b="1">
                <a:latin typeface="Arial" panose="020B0604020202020204" pitchFamily="34" charset="0"/>
              </a:endParaRPr>
            </a:p>
            <a:p>
              <a:pPr algn="ctr">
                <a:buClrTx/>
                <a:buSzTx/>
                <a:buNone/>
              </a:pPr>
              <a:r>
                <a:rPr lang="en-US" altLang="zh-CN" sz="1700" b="1">
                  <a:latin typeface="Arial" panose="020B0604020202020204" pitchFamily="34" charset="0"/>
                </a:rPr>
                <a:t>and Offers</a:t>
              </a:r>
              <a:endParaRPr lang="en-US" altLang="zh-CN" sz="1700" b="1">
                <a:solidFill>
                  <a:schemeClr val="accent1"/>
                </a:solidFill>
                <a:latin typeface="Arial" panose="020B0604020202020204" pitchFamily="34" charset="0"/>
              </a:endParaRPr>
            </a:p>
          </p:txBody>
        </p:sp>
        <p:sp>
          <p:nvSpPr>
            <p:cNvPr id="62483" name="_s62483"/>
            <p:cNvSpPr/>
            <p:nvPr/>
          </p:nvSpPr>
          <p:spPr>
            <a:xfrm>
              <a:off x="2549" y="1720"/>
              <a:ext cx="679" cy="679"/>
            </a:xfrm>
            <a:prstGeom prst="ellipse">
              <a:avLst/>
            </a:prstGeom>
            <a:ln>
              <a:headEnd type="none" w="med" len="med"/>
              <a:tailEnd type="none" w="med" len="med"/>
            </a:ln>
          </p:spPr>
          <p:style>
            <a:lnRef idx="0">
              <a:srgbClr val="FFFFFF"/>
            </a:lnRef>
            <a:fillRef idx="3">
              <a:schemeClr val="accent1"/>
            </a:fillRef>
            <a:effectRef idx="0">
              <a:srgbClr val="FFFFFF"/>
            </a:effectRef>
            <a:fontRef idx="minor">
              <a:schemeClr val="lt1"/>
            </a:fontRef>
          </p:style>
          <p:txBody>
            <a:bodyPr wrap="none" lIns="0" tIns="0" rIns="0" bIns="0" anchor="ctr" anchorCtr="0">
              <a:flatTx/>
            </a:bodyPr>
            <a:p>
              <a:pPr algn="ctr">
                <a:lnSpc>
                  <a:spcPct val="80000"/>
                </a:lnSpc>
                <a:spcBef>
                  <a:spcPct val="20000"/>
                </a:spcBef>
              </a:pPr>
              <a:r>
                <a:rPr lang="en-US" altLang="zh-CN" sz="2500" b="1">
                  <a:solidFill>
                    <a:schemeClr val="tx1"/>
                  </a:solidFill>
                  <a:latin typeface="Arial" panose="020B0604020202020204" pitchFamily="34" charset="0"/>
                </a:rPr>
                <a:t>7 - 13</a:t>
              </a:r>
              <a:endParaRPr lang="en-US" altLang="zh-CN" sz="2500" b="1">
                <a:solidFill>
                  <a:schemeClr val="tx1"/>
                </a:solidFill>
                <a:latin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62466"/>
                                        </p:tgtEl>
                                        <p:attrNameLst>
                                          <p:attrName>style.visibility</p:attrName>
                                        </p:attrNameLst>
                                      </p:cBhvr>
                                      <p:to>
                                        <p:strVal val="visible"/>
                                      </p:to>
                                    </p:set>
                                    <p:animEffect transition="in" filter="fade">
                                      <p:cBhvr>
                                        <p:cTn id="7" dur="597">
                                          <p:stCondLst>
                                            <p:cond delay="0"/>
                                          </p:stCondLst>
                                        </p:cTn>
                                        <p:tgtEl>
                                          <p:spTgt spid="62466"/>
                                        </p:tgtEl>
                                      </p:cBhvr>
                                    </p:animEffect>
                                    <p:anim calcmode="lin" valueType="num">
                                      <p:cBhvr>
                                        <p:cTn id="8" dur="597" fill="hold">
                                          <p:stCondLst>
                                            <p:cond delay="0"/>
                                          </p:stCondLst>
                                        </p:cTn>
                                        <p:tgtEl>
                                          <p:spTgt spid="62466"/>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62466"/>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62466"/>
                                        </p:tgtEl>
                                        <p:attrNameLst>
                                          <p:attrName>ppt_w</p:attrName>
                                        </p:attrNameLst>
                                      </p:cBhvr>
                                      <p:tavLst>
                                        <p:tav tm="0">
                                          <p:val>
                                            <p:fltVal val="0.00000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1682" name="标题 71681"/>
          <p:cNvSpPr>
            <a:spLocks noGrp="1"/>
          </p:cNvSpPr>
          <p:nvPr>
            <p:ph type="title"/>
          </p:nvPr>
        </p:nvSpPr>
        <p:spPr>
          <a:xfrm>
            <a:off x="395605" y="274955"/>
            <a:ext cx="8497570" cy="913765"/>
          </a:xfrm>
        </p:spPr>
        <p:txBody>
          <a:bodyPr/>
          <a:p>
            <a:r>
              <a:rPr lang="en-US" altLang="zh-CN" sz="3400" b="1" u="sng">
                <a:solidFill>
                  <a:schemeClr val="tx1"/>
                </a:solidFill>
              </a:rPr>
              <a:t>CHAPTER 8   Price</a:t>
            </a:r>
            <a:endParaRPr lang="en-US" altLang="zh-CN" sz="3400" b="1" u="sng">
              <a:solidFill>
                <a:schemeClr val="tx1"/>
              </a:solidFill>
            </a:endParaRPr>
          </a:p>
        </p:txBody>
      </p:sp>
      <p:sp>
        <p:nvSpPr>
          <p:cNvPr id="71683" name="文本占位符 71682"/>
          <p:cNvSpPr>
            <a:spLocks noGrp="1"/>
          </p:cNvSpPr>
          <p:nvPr>
            <p:ph type="body" idx="1"/>
          </p:nvPr>
        </p:nvSpPr>
        <p:spPr>
          <a:xfrm>
            <a:off x="457200" y="1341120"/>
            <a:ext cx="8229600" cy="4530725"/>
          </a:xfrm>
        </p:spPr>
        <p:txBody>
          <a:bodyPr/>
          <a:p>
            <a:pPr>
              <a:buNone/>
            </a:pPr>
            <a:r>
              <a:rPr lang="en-US" altLang="zh-CN" sz="2600" b="1"/>
              <a:t>Objectives</a:t>
            </a:r>
            <a:endParaRPr lang="en-US" altLang="zh-CN" sz="2600"/>
          </a:p>
          <a:p>
            <a:r>
              <a:rPr lang="en-US" altLang="zh-CN" sz="2600"/>
              <a:t>Gain knowledge of the nature of price negotiation </a:t>
            </a:r>
            <a:endParaRPr lang="en-US" altLang="zh-CN" sz="2600"/>
          </a:p>
          <a:p>
            <a:r>
              <a:rPr lang="en-US" altLang="zh-CN" sz="2600"/>
              <a:t>Be aware of the factors affecting the success of price negotiation </a:t>
            </a:r>
            <a:endParaRPr lang="en-US" altLang="zh-CN" sz="2600"/>
          </a:p>
          <a:p>
            <a:r>
              <a:rPr lang="en-US" altLang="zh-CN" sz="2600"/>
              <a:t>Be familiar with the useful expressions and terms used in negotiating price</a:t>
            </a:r>
            <a:endParaRPr lang="en-US" altLang="zh-CN" sz="2600"/>
          </a:p>
          <a:p>
            <a:r>
              <a:rPr lang="en-US" altLang="zh-CN" sz="2600"/>
              <a:t>Know the skills and key points in price negotiation through cases and case analysis</a:t>
            </a:r>
            <a:endParaRPr lang="en-US" altLang="zh-CN" sz="26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indefinite" fill="hold">
                                          <p:stCondLst>
                                            <p:cond delay="0"/>
                                          </p:stCondLst>
                                        </p:cTn>
                                        <p:tgtEl>
                                          <p:spTgt spid="71682"/>
                                        </p:tgtEl>
                                        <p:attrNameLst>
                                          <p:attrName>style.visibility</p:attrName>
                                        </p:attrNameLst>
                                      </p:cBhvr>
                                      <p:to>
                                        <p:strVal val="visible"/>
                                      </p:to>
                                    </p:set>
                                    <p:animEffect transition="in" filter="fade">
                                      <p:cBhvr>
                                        <p:cTn id="7" dur="597">
                                          <p:stCondLst>
                                            <p:cond delay="0"/>
                                          </p:stCondLst>
                                        </p:cTn>
                                        <p:tgtEl>
                                          <p:spTgt spid="71682"/>
                                        </p:tgtEl>
                                      </p:cBhvr>
                                    </p:animEffect>
                                    <p:anim calcmode="lin" valueType="num">
                                      <p:cBhvr>
                                        <p:cTn id="8" dur="597" fill="hold">
                                          <p:stCondLst>
                                            <p:cond delay="0"/>
                                          </p:stCondLst>
                                        </p:cTn>
                                        <p:tgtEl>
                                          <p:spTgt spid="71682"/>
                                        </p:tgtEl>
                                        <p:attrNameLst>
                                          <p:attrName>style.rotation</p:attrName>
                                        </p:attrNameLst>
                                      </p:cBhvr>
                                      <p:tavLst>
                                        <p:tav tm="0">
                                          <p:val>
                                            <p:fltVal val="720.000000"/>
                                          </p:val>
                                        </p:tav>
                                        <p:tav tm="100000">
                                          <p:val>
                                            <p:fltVal val="0.000000"/>
                                          </p:val>
                                        </p:tav>
                                      </p:tavLst>
                                    </p:anim>
                                    <p:anim calcmode="lin" valueType="num">
                                      <p:cBhvr>
                                        <p:cTn id="9" dur="597" fill="hold">
                                          <p:stCondLst>
                                            <p:cond delay="0"/>
                                          </p:stCondLst>
                                        </p:cTn>
                                        <p:tgtEl>
                                          <p:spTgt spid="71682"/>
                                        </p:tgtEl>
                                        <p:attrNameLst>
                                          <p:attrName>ppt_h</p:attrName>
                                        </p:attrNameLst>
                                      </p:cBhvr>
                                      <p:tavLst>
                                        <p:tav tm="0">
                                          <p:val>
                                            <p:fltVal val="0.000000"/>
                                          </p:val>
                                        </p:tav>
                                        <p:tav tm="100000">
                                          <p:val>
                                            <p:strVal val="#ppt_h"/>
                                          </p:val>
                                        </p:tav>
                                      </p:tavLst>
                                    </p:anim>
                                    <p:anim calcmode="lin" valueType="num">
                                      <p:cBhvr>
                                        <p:cTn id="10" dur="597" fill="hold">
                                          <p:stCondLst>
                                            <p:cond delay="0"/>
                                          </p:stCondLst>
                                        </p:cTn>
                                        <p:tgtEl>
                                          <p:spTgt spid="71682"/>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indefinite" fill="hold">
                                          <p:stCondLst>
                                            <p:cond delay="0"/>
                                          </p:stCondLst>
                                        </p:cTn>
                                        <p:tgtEl>
                                          <p:spTgt spid="71683">
                                            <p:txEl>
                                              <p:charRg st="11" end="62"/>
                                            </p:txEl>
                                          </p:spTgt>
                                        </p:tgtEl>
                                        <p:attrNameLst>
                                          <p:attrName>style.visibility</p:attrName>
                                        </p:attrNameLst>
                                      </p:cBhvr>
                                      <p:to>
                                        <p:strVal val="visible"/>
                                      </p:to>
                                    </p:set>
                                    <p:animEffect transition="in" filter="slide(fromBottom)">
                                      <p:cBhvr>
                                        <p:cTn id="15" dur="500">
                                          <p:stCondLst>
                                            <p:cond delay="0"/>
                                          </p:stCondLst>
                                        </p:cTn>
                                        <p:tgtEl>
                                          <p:spTgt spid="71683">
                                            <p:txEl>
                                              <p:charRg st="11" end="6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indefinite" fill="hold">
                                          <p:stCondLst>
                                            <p:cond delay="0"/>
                                          </p:stCondLst>
                                        </p:cTn>
                                        <p:tgtEl>
                                          <p:spTgt spid="71683">
                                            <p:txEl>
                                              <p:charRg st="62" end="130"/>
                                            </p:txEl>
                                          </p:spTgt>
                                        </p:tgtEl>
                                        <p:attrNameLst>
                                          <p:attrName>style.visibility</p:attrName>
                                        </p:attrNameLst>
                                      </p:cBhvr>
                                      <p:to>
                                        <p:strVal val="visible"/>
                                      </p:to>
                                    </p:set>
                                    <p:animEffect transition="in" filter="slide(fromBottom)">
                                      <p:cBhvr>
                                        <p:cTn id="20" dur="500">
                                          <p:stCondLst>
                                            <p:cond delay="0"/>
                                          </p:stCondLst>
                                        </p:cTn>
                                        <p:tgtEl>
                                          <p:spTgt spid="71683">
                                            <p:txEl>
                                              <p:charRg st="62" end="13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indefinite" fill="hold">
                                          <p:stCondLst>
                                            <p:cond delay="0"/>
                                          </p:stCondLst>
                                        </p:cTn>
                                        <p:tgtEl>
                                          <p:spTgt spid="71683">
                                            <p:txEl>
                                              <p:charRg st="130" end="206"/>
                                            </p:txEl>
                                          </p:spTgt>
                                        </p:tgtEl>
                                        <p:attrNameLst>
                                          <p:attrName>style.visibility</p:attrName>
                                        </p:attrNameLst>
                                      </p:cBhvr>
                                      <p:to>
                                        <p:strVal val="visible"/>
                                      </p:to>
                                    </p:set>
                                    <p:animEffect transition="in" filter="slide(fromBottom)">
                                      <p:cBhvr>
                                        <p:cTn id="25" dur="500">
                                          <p:stCondLst>
                                            <p:cond delay="0"/>
                                          </p:stCondLst>
                                        </p:cTn>
                                        <p:tgtEl>
                                          <p:spTgt spid="71683">
                                            <p:txEl>
                                              <p:charRg st="130" end="20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indefinite" fill="hold">
                                          <p:stCondLst>
                                            <p:cond delay="0"/>
                                          </p:stCondLst>
                                        </p:cTn>
                                        <p:tgtEl>
                                          <p:spTgt spid="71683">
                                            <p:txEl>
                                              <p:charRg st="206" end="290"/>
                                            </p:txEl>
                                          </p:spTgt>
                                        </p:tgtEl>
                                        <p:attrNameLst>
                                          <p:attrName>style.visibility</p:attrName>
                                        </p:attrNameLst>
                                      </p:cBhvr>
                                      <p:to>
                                        <p:strVal val="visible"/>
                                      </p:to>
                                    </p:set>
                                    <p:animEffect transition="in" filter="slide(fromBottom)">
                                      <p:cBhvr>
                                        <p:cTn id="30" dur="500">
                                          <p:stCondLst>
                                            <p:cond delay="0"/>
                                          </p:stCondLst>
                                        </p:cTn>
                                        <p:tgtEl>
                                          <p:spTgt spid="71683">
                                            <p:txEl>
                                              <p:charRg st="206" end="29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77826" name="标题 77825"/>
          <p:cNvSpPr>
            <a:spLocks noGrp="1"/>
          </p:cNvSpPr>
          <p:nvPr>
            <p:ph type="title"/>
          </p:nvPr>
        </p:nvSpPr>
        <p:spPr>
          <a:xfrm>
            <a:off x="468313" y="274638"/>
            <a:ext cx="8424862" cy="1143000"/>
          </a:xfrm>
        </p:spPr>
        <p:txBody>
          <a:bodyPr/>
          <a:p>
            <a:r>
              <a:rPr lang="en-US" altLang="zh-CN" b="1" u="sng"/>
              <a:t>8.4 Words and Expressions</a:t>
            </a:r>
            <a:endParaRPr lang="en-US" altLang="zh-CN" sz="1700" b="1"/>
          </a:p>
        </p:txBody>
      </p:sp>
      <p:sp>
        <p:nvSpPr>
          <p:cNvPr id="77827" name="文本占位符 77826"/>
          <p:cNvSpPr>
            <a:spLocks noGrp="1"/>
          </p:cNvSpPr>
          <p:nvPr>
            <p:ph type="body" idx="1"/>
          </p:nvPr>
        </p:nvSpPr>
        <p:spPr/>
        <p:txBody>
          <a:bodyPr/>
          <a:p>
            <a:pPr marL="609600" indent="-609600">
              <a:buClr>
                <a:schemeClr val="tx1"/>
              </a:buClr>
              <a:buNone/>
            </a:pPr>
            <a:r>
              <a:rPr lang="en-US" altLang="zh-CN"/>
              <a:t>	Please learn this section first before you begin learning this Chapter.</a:t>
            </a:r>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标题 151553"/>
          <p:cNvSpPr>
            <a:spLocks noGrp="1"/>
          </p:cNvSpPr>
          <p:nvPr>
            <p:ph type="title"/>
          </p:nvPr>
        </p:nvSpPr>
        <p:spPr/>
        <p:txBody>
          <a:bodyPr/>
          <a:p>
            <a:r>
              <a:rPr lang="en-US" altLang="zh-CN" b="1" u="sng"/>
              <a:t>8.1 Before You Begin</a:t>
            </a:r>
            <a:br>
              <a:rPr lang="en-US" altLang="zh-CN" b="1" u="sng"/>
            </a:br>
            <a:r>
              <a:rPr lang="en-US" altLang="zh-CN" sz="3600" b="1">
                <a:solidFill>
                  <a:schemeClr val="tx1"/>
                </a:solidFill>
              </a:rPr>
              <a:t>Questions:</a:t>
            </a:r>
            <a:endParaRPr lang="en-US" altLang="zh-CN" sz="3600" b="1">
              <a:solidFill>
                <a:schemeClr val="tx1"/>
              </a:solidFill>
            </a:endParaRPr>
          </a:p>
        </p:txBody>
      </p:sp>
      <p:sp>
        <p:nvSpPr>
          <p:cNvPr id="151555" name="文本占位符 151554"/>
          <p:cNvSpPr>
            <a:spLocks noGrp="1"/>
          </p:cNvSpPr>
          <p:nvPr>
            <p:ph type="body" idx="1"/>
          </p:nvPr>
        </p:nvSpPr>
        <p:spPr>
          <a:xfrm>
            <a:off x="457200" y="1701165"/>
            <a:ext cx="8229600" cy="4570095"/>
          </a:xfrm>
        </p:spPr>
        <p:txBody>
          <a:bodyPr/>
          <a:p>
            <a:pPr marL="571500" indent="-571500">
              <a:lnSpc>
                <a:spcPct val="90000"/>
              </a:lnSpc>
              <a:buNone/>
            </a:pPr>
            <a:r>
              <a:rPr lang="en-US" altLang="zh-CN" sz="2200" b="1"/>
              <a:t>1.    </a:t>
            </a:r>
            <a:r>
              <a:rPr lang="en-US" altLang="zh-CN" sz="2800" b="1"/>
              <a:t>What does it mean by “win-win negotiation”?</a:t>
            </a:r>
            <a:endParaRPr lang="en-US" altLang="zh-CN" sz="2800"/>
          </a:p>
          <a:p>
            <a:pPr marL="571500" indent="-571500" algn="l">
              <a:lnSpc>
                <a:spcPct val="90000"/>
              </a:lnSpc>
            </a:pPr>
            <a:r>
              <a:rPr lang="en-US" altLang="zh-CN" sz="2800"/>
              <a:t>It refers to the negotiation where a conclusion beneficial to both parties can be reached. In other words, everyone can win. It is more related to a problem-solving approach, where both parties involved perceive the process of negotiation as a process to find solution to a common problem.</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1555">
                                            <p:txEl>
                                              <p:pRg st="1" end="1"/>
                                            </p:txEl>
                                          </p:spTgt>
                                        </p:tgtEl>
                                        <p:attrNameLst>
                                          <p:attrName>style.visibility</p:attrName>
                                        </p:attrNameLst>
                                      </p:cBhvr>
                                      <p:to>
                                        <p:strVal val="visible"/>
                                      </p:to>
                                    </p:set>
                                    <p:anim to="" calcmode="lin" valueType="num">
                                      <p:cBhvr>
                                        <p:cTn id="7" dur="1" fill="hold"/>
                                        <p:tgtEl>
                                          <p:spTgt spid="151555">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1554" name="标题 151553"/>
          <p:cNvSpPr>
            <a:spLocks noGrp="1"/>
          </p:cNvSpPr>
          <p:nvPr>
            <p:ph type="title"/>
          </p:nvPr>
        </p:nvSpPr>
        <p:spPr>
          <a:xfrm>
            <a:off x="457200" y="278130"/>
            <a:ext cx="8229600" cy="975995"/>
          </a:xfrm>
        </p:spPr>
        <p:txBody>
          <a:bodyPr/>
          <a:p>
            <a:r>
              <a:rPr lang="en-US" altLang="zh-CN" b="1" u="sng"/>
              <a:t>8.1 Before You Begin</a:t>
            </a:r>
            <a:endParaRPr lang="en-US" altLang="zh-CN" sz="3600" b="1">
              <a:solidFill>
                <a:schemeClr val="tx1"/>
              </a:solidFill>
            </a:endParaRPr>
          </a:p>
        </p:txBody>
      </p:sp>
      <p:sp>
        <p:nvSpPr>
          <p:cNvPr id="151555" name="文本占位符 151554"/>
          <p:cNvSpPr>
            <a:spLocks noGrp="1"/>
          </p:cNvSpPr>
          <p:nvPr>
            <p:ph type="body" idx="1"/>
          </p:nvPr>
        </p:nvSpPr>
        <p:spPr>
          <a:xfrm>
            <a:off x="395605" y="1242060"/>
            <a:ext cx="8251190" cy="4633595"/>
          </a:xfrm>
        </p:spPr>
        <p:txBody>
          <a:bodyPr/>
          <a:p>
            <a:pPr marL="571500" indent="-571500">
              <a:lnSpc>
                <a:spcPct val="90000"/>
              </a:lnSpc>
              <a:buNone/>
            </a:pPr>
            <a:r>
              <a:rPr lang="en-US" altLang="zh-CN" sz="2800" b="1"/>
              <a:t>2.   What is the objective of “win/perceived win negotiation”?</a:t>
            </a:r>
            <a:endParaRPr lang="en-US" altLang="zh-CN" sz="2800"/>
          </a:p>
          <a:p>
            <a:pPr marL="571500" indent="-571500">
              <a:lnSpc>
                <a:spcPct val="90000"/>
              </a:lnSpc>
            </a:pPr>
            <a:r>
              <a:rPr lang="en-US" altLang="zh-CN" sz="2800"/>
              <a:t>The objective of the win/perceived win negotiation should be to achieve a fine result for yourself and a feeling on the other side that they didn’t do too badly either. This is Win (by us)/Perceived win (by the other party). You think you’ve won but you’ll manage the situation to ensure that the other party feel good about the deal and will be happy to return. </a:t>
            </a: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51555">
                                            <p:txEl>
                                              <p:pRg st="1" end="1"/>
                                            </p:txEl>
                                          </p:spTgt>
                                        </p:tgtEl>
                                        <p:attrNameLst>
                                          <p:attrName>style.visibility</p:attrName>
                                        </p:attrNameLst>
                                      </p:cBhvr>
                                      <p:to>
                                        <p:strVal val="visible"/>
                                      </p:to>
                                    </p:set>
                                    <p:animEffect transition="in" filter="box(in)">
                                      <p:cBhvr>
                                        <p:cTn id="7" dur="2000"/>
                                        <p:tgtEl>
                                          <p:spTgt spid="1515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8722" name="标题 158721"/>
          <p:cNvSpPr>
            <a:spLocks noGrp="1"/>
          </p:cNvSpPr>
          <p:nvPr>
            <p:ph type="title"/>
          </p:nvPr>
        </p:nvSpPr>
        <p:spPr>
          <a:xfrm>
            <a:off x="457200" y="278130"/>
            <a:ext cx="8229600" cy="832485"/>
          </a:xfrm>
        </p:spPr>
        <p:txBody>
          <a:bodyPr/>
          <a:p>
            <a:r>
              <a:rPr lang="en-US" altLang="zh-CN" b="1" u="sng"/>
              <a:t>8.1 Before You Begin</a:t>
            </a:r>
            <a:endParaRPr lang="en-US" altLang="zh-CN" b="1" u="sng"/>
          </a:p>
        </p:txBody>
      </p:sp>
      <p:sp>
        <p:nvSpPr>
          <p:cNvPr id="158723" name="文本占位符 158722"/>
          <p:cNvSpPr>
            <a:spLocks noGrp="1"/>
          </p:cNvSpPr>
          <p:nvPr>
            <p:ph type="body" idx="1"/>
          </p:nvPr>
        </p:nvSpPr>
        <p:spPr>
          <a:xfrm>
            <a:off x="395605" y="1196975"/>
            <a:ext cx="8159115" cy="4829175"/>
          </a:xfrm>
        </p:spPr>
        <p:txBody>
          <a:bodyPr/>
          <a:p>
            <a:pPr marL="571500" indent="-571500">
              <a:buNone/>
            </a:pPr>
            <a:r>
              <a:rPr lang="en-US" altLang="zh-CN" sz="2600" b="1"/>
              <a:t>3.   Is there any other type of negotiation besides win/win and win/perceived win negotiations? </a:t>
            </a:r>
            <a:endParaRPr lang="en-US" altLang="zh-CN" sz="2600"/>
          </a:p>
          <a:p>
            <a:pPr marL="571500" indent="-571500"/>
            <a:r>
              <a:rPr lang="en-US" altLang="zh-CN" sz="2600"/>
              <a:t>Avoidance is always possible as a no-win solution. Instead of making his demands or cooperating, the negotiator withdraws from the conflict and </a:t>
            </a:r>
            <a:r>
              <a:rPr lang="en-US" altLang="zh-CN" sz="2600">
                <a:solidFill>
                  <a:srgbClr val="333399"/>
                </a:solidFill>
              </a:rPr>
              <a:t>forgoes </a:t>
            </a:r>
            <a:r>
              <a:rPr lang="en-US" altLang="zh-CN" sz="1000">
                <a:solidFill>
                  <a:srgbClr val="333399"/>
                </a:solidFill>
              </a:rPr>
              <a:t>[does without]</a:t>
            </a:r>
            <a:r>
              <a:rPr lang="en-US" altLang="zh-CN" sz="2600">
                <a:solidFill>
                  <a:srgbClr val="333399"/>
                </a:solidFill>
              </a:rPr>
              <a:t> </a:t>
            </a:r>
            <a:r>
              <a:rPr lang="en-US" altLang="zh-CN" sz="2600"/>
              <a:t>an agreement. In this he is serving neither his own interests nor those of his opponent. He simply avoids coming to grips with the problem; perhaps because his opponent seems too powerful and a confrontation does not appear to have any prospects of success.   </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58723">
                                            <p:txEl>
                                              <p:pRg st="1" end="1"/>
                                            </p:txEl>
                                          </p:spTgt>
                                        </p:tgtEl>
                                        <p:attrNameLst>
                                          <p:attrName>style.visibility</p:attrName>
                                        </p:attrNameLst>
                                      </p:cBhvr>
                                      <p:to>
                                        <p:strVal val="visible"/>
                                      </p:to>
                                    </p:set>
                                    <p:animEffect transition="in" filter="box(in)">
                                      <p:cBhvr>
                                        <p:cTn id="7" dur="2000"/>
                                        <p:tgtEl>
                                          <p:spTgt spid="158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标题 157697"/>
          <p:cNvSpPr>
            <a:spLocks noGrp="1"/>
          </p:cNvSpPr>
          <p:nvPr>
            <p:ph type="title"/>
          </p:nvPr>
        </p:nvSpPr>
        <p:spPr>
          <a:xfrm>
            <a:off x="457200" y="278130"/>
            <a:ext cx="8229600" cy="993140"/>
          </a:xfrm>
        </p:spPr>
        <p:txBody>
          <a:bodyPr/>
          <a:p>
            <a:r>
              <a:rPr lang="en-US" altLang="zh-CN" b="1" u="sng"/>
              <a:t>8.1 Before You Begin</a:t>
            </a:r>
            <a:endParaRPr lang="en-US" altLang="zh-CN" b="1" u="sng"/>
          </a:p>
        </p:txBody>
      </p:sp>
      <p:sp>
        <p:nvSpPr>
          <p:cNvPr id="157699" name="文本占位符 157698"/>
          <p:cNvSpPr>
            <a:spLocks noGrp="1"/>
          </p:cNvSpPr>
          <p:nvPr>
            <p:ph type="body" idx="1"/>
          </p:nvPr>
        </p:nvSpPr>
        <p:spPr>
          <a:xfrm>
            <a:off x="468630" y="1468120"/>
            <a:ext cx="8128000" cy="4599940"/>
          </a:xfrm>
        </p:spPr>
        <p:txBody>
          <a:bodyPr/>
          <a:p>
            <a:pPr marL="571500" indent="-571500">
              <a:lnSpc>
                <a:spcPct val="80000"/>
              </a:lnSpc>
              <a:buNone/>
            </a:pPr>
            <a:r>
              <a:rPr lang="en-US" altLang="zh-CN" sz="2800" b="1"/>
              <a:t>4.   What tactical plans should the buyer and seller consider before the price negotiation?</a:t>
            </a:r>
            <a:endParaRPr lang="en-US" altLang="zh-CN" sz="2800"/>
          </a:p>
          <a:p>
            <a:pPr marL="571500" indent="-571500">
              <a:lnSpc>
                <a:spcPct val="100000"/>
              </a:lnSpc>
            </a:pPr>
            <a:r>
              <a:rPr lang="en-US" altLang="zh-CN" sz="2800"/>
              <a:t>As a buyer, we need to consider how much the seller needs the business, how sure he is of getting it, and how much time there is to reach agreements. As a seller, we need to consider how much the buyer needs our product, what alternatives are open to him, and how much time he has to develop alternatives.</a:t>
            </a:r>
            <a:endParaRPr lang="en-US" altLang="zh-CN" sz="2800"/>
          </a:p>
          <a:p>
            <a:pPr marL="571500" indent="-571500">
              <a:lnSpc>
                <a:spcPct val="80000"/>
              </a:lnSpc>
              <a:buNone/>
            </a:pP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7699">
                                            <p:txEl>
                                              <p:pRg st="1" end="1"/>
                                            </p:txEl>
                                          </p:spTgt>
                                        </p:tgtEl>
                                        <p:attrNameLst>
                                          <p:attrName>style.visibility</p:attrName>
                                        </p:attrNameLst>
                                      </p:cBhvr>
                                      <p:to>
                                        <p:strVal val="visible"/>
                                      </p:to>
                                    </p:set>
                                    <p:animEffect transition="in" filter="blinds(horizontal)">
                                      <p:cBhvr>
                                        <p:cTn id="7" dur="500"/>
                                        <p:tgtEl>
                                          <p:spTgt spid="1576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日期占位符 1"/>
          <p:cNvSpPr/>
          <p:nvPr>
            <p:ph type="dt" sz="half" idx="10"/>
          </p:nvPr>
        </p:nvSpPr>
        <p:spPr/>
        <p:txBody>
          <a:bodyPr/>
          <a:p>
            <a:pPr lvl="0"/>
            <a:fld id="{BB962C8B-B14F-4D97-AF65-F5344CB8AC3E}" type="datetime1">
              <a:rPr lang="zh-CN" altLang="en-US" dirty="0"/>
            </a:fld>
            <a:endParaRPr lang="zh-CN" altLang="en-US" dirty="0">
              <a:latin typeface="Arial" panose="020B0604020202020204" pitchFamily="34" charset="0"/>
            </a:endParaRPr>
          </a:p>
        </p:txBody>
      </p:sp>
      <p:sp>
        <p:nvSpPr>
          <p:cNvPr id="3" name="页脚占位符 2"/>
          <p:cNvSpPr/>
          <p:nvPr>
            <p:ph type="ftr" sz="quarter" idx="11"/>
          </p:nvPr>
        </p:nvSpPr>
        <p:spPr/>
        <p:txBody>
          <a:bodyPr/>
          <a:p>
            <a:pPr lvl="0"/>
            <a:r>
              <a:rPr lang="zh-CN" altLang="en-US" dirty="0"/>
              <a:t>顾渝-</a:t>
            </a:r>
            <a:r>
              <a:rPr lang="zh-CN" altLang="en-US" dirty="0">
                <a:sym typeface="+mn-ea"/>
              </a:rPr>
              <a:t>《商务英语谈判》（第二版）</a:t>
            </a:r>
            <a:r>
              <a:rPr lang="zh-CN" altLang="en-US" dirty="0"/>
              <a:t> Chapter 8</a:t>
            </a:r>
            <a:endParaRPr lang="zh-CN" altLang="en-US" dirty="0"/>
          </a:p>
        </p:txBody>
      </p:sp>
      <p:sp>
        <p:nvSpPr>
          <p:cNvPr id="4" name="灯片编号占位符 3"/>
          <p:cNvSpPr/>
          <p:nvPr>
            <p:ph type="sldNum" sz="quarter" idx="12"/>
          </p:nvPr>
        </p:nvSpPr>
        <p:spPr/>
        <p:txBody>
          <a:bodyPr/>
          <a:p>
            <a:pPr lvl="0"/>
            <a:fld id="{9A0DB2DC-4C9A-4742-B13C-FB6460FD3503}" type="slidenum">
              <a:rPr lang="zh-CN" altLang="en-US" dirty="0"/>
            </a:fld>
            <a:endParaRPr lang="zh-CN" altLang="en-US" dirty="0">
              <a:latin typeface="Arial" panose="020B0604020202020204" pitchFamily="34" charset="0"/>
            </a:endParaRPr>
          </a:p>
        </p:txBody>
      </p:sp>
      <p:sp>
        <p:nvSpPr>
          <p:cNvPr id="157698" name="标题 157697"/>
          <p:cNvSpPr>
            <a:spLocks noGrp="1"/>
          </p:cNvSpPr>
          <p:nvPr>
            <p:ph type="title"/>
          </p:nvPr>
        </p:nvSpPr>
        <p:spPr/>
        <p:txBody>
          <a:bodyPr/>
          <a:p>
            <a:r>
              <a:rPr lang="en-US" altLang="zh-CN" b="1" u="sng"/>
              <a:t>8.1 Before You Begin</a:t>
            </a:r>
            <a:endParaRPr lang="en-US" altLang="zh-CN" b="1" u="sng"/>
          </a:p>
        </p:txBody>
      </p:sp>
      <p:sp>
        <p:nvSpPr>
          <p:cNvPr id="157699" name="文本占位符 157698"/>
          <p:cNvSpPr>
            <a:spLocks noGrp="1"/>
          </p:cNvSpPr>
          <p:nvPr>
            <p:ph type="body" idx="1"/>
          </p:nvPr>
        </p:nvSpPr>
        <p:spPr>
          <a:xfrm>
            <a:off x="562610" y="1343660"/>
            <a:ext cx="7983855" cy="4592320"/>
          </a:xfrm>
        </p:spPr>
        <p:txBody>
          <a:bodyPr/>
          <a:p>
            <a:pPr marL="571500" indent="-571500">
              <a:lnSpc>
                <a:spcPct val="80000"/>
              </a:lnSpc>
              <a:buNone/>
            </a:pPr>
            <a:r>
              <a:rPr lang="en-US" altLang="zh-CN" sz="2600" b="1"/>
              <a:t>5.   How to avoid making assumptions about the other side’s intentions and actions in negotiation?</a:t>
            </a:r>
            <a:endParaRPr lang="en-US" altLang="zh-CN" sz="2600"/>
          </a:p>
          <a:p>
            <a:pPr marL="571500" indent="-571500">
              <a:lnSpc>
                <a:spcPct val="100000"/>
              </a:lnSpc>
            </a:pPr>
            <a:r>
              <a:rPr lang="en-US" altLang="zh-CN" sz="2600"/>
              <a:t>Take the time before the negotiation to learn about the other parties, and spend the early part of the negotiation getting to know their real intentions. Negotiations are built on information. The better and more comprehensive your information is, the more likely you are to be satisfied with the results you achieve in the negotiation.</a:t>
            </a:r>
            <a:endParaRPr lang="en-US" altLang="zh-CN"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7699">
                                            <p:txEl>
                                              <p:pRg st="1" end="1"/>
                                            </p:txEl>
                                          </p:spTgt>
                                        </p:tgtEl>
                                        <p:attrNameLst>
                                          <p:attrName>style.visibility</p:attrName>
                                        </p:attrNameLst>
                                      </p:cBhvr>
                                      <p:to>
                                        <p:strVal val="visible"/>
                                      </p:to>
                                    </p:set>
                                    <p:animEffect transition="in" filter="blinds(horizontal)">
                                      <p:cBhvr>
                                        <p:cTn id="7" dur="500"/>
                                        <p:tgtEl>
                                          <p:spTgt spid="1576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resource_record_key" val="{&quot;13&quot;:[4364884]}"/>
</p:tagLst>
</file>

<file path=ppt/theme/theme1.xml><?xml version="1.0" encoding="utf-8"?>
<a:theme xmlns:a="http://schemas.openxmlformats.org/drawingml/2006/main" name="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dge">
  <a:themeElements>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fontScheme name="">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20000"/>
        </a:lt1>
        <a:dk2>
          <a:srgbClr val="FFFFFF"/>
        </a:dk2>
        <a:lt2>
          <a:srgbClr val="333333"/>
        </a:lt2>
        <a:accent1>
          <a:srgbClr val="FF9900"/>
        </a:accent1>
        <a:accent2>
          <a:srgbClr val="CC3300"/>
        </a:accent2>
        <a:accent3>
          <a:srgbClr val="C1AAAA"/>
        </a:accent3>
        <a:accent4>
          <a:srgbClr val="DCDCDC"/>
        </a:accent4>
        <a:accent5>
          <a:srgbClr val="FFCAAA"/>
        </a:accent5>
        <a:accent6>
          <a:srgbClr val="B72D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CCCCFF"/>
        </a:dk1>
        <a:lt1>
          <a:srgbClr val="0B0506"/>
        </a:lt1>
        <a:dk2>
          <a:srgbClr val="FFFFFF"/>
        </a:dk2>
        <a:lt2>
          <a:srgbClr val="333333"/>
        </a:lt2>
        <a:accent1>
          <a:srgbClr val="3366CC"/>
        </a:accent1>
        <a:accent2>
          <a:srgbClr val="3333CC"/>
        </a:accent2>
        <a:accent3>
          <a:srgbClr val="AAAAAA"/>
        </a:accent3>
        <a:accent4>
          <a:srgbClr val="AFAFDC"/>
        </a:accent4>
        <a:accent5>
          <a:srgbClr val="ADB9E2"/>
        </a:accent5>
        <a:accent6>
          <a:srgbClr val="2D2DB7"/>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221013"/>
        </a:lt1>
        <a:dk2>
          <a:srgbClr val="FFFFFF"/>
        </a:dk2>
        <a:lt2>
          <a:srgbClr val="333333"/>
        </a:lt2>
        <a:accent1>
          <a:srgbClr val="CC3300"/>
        </a:accent1>
        <a:accent2>
          <a:srgbClr val="CC9900"/>
        </a:accent2>
        <a:accent3>
          <a:srgbClr val="ABAAAA"/>
        </a:accent3>
        <a:accent4>
          <a:srgbClr val="DCDCDC"/>
        </a:accent4>
        <a:accent5>
          <a:srgbClr val="E2ADAA"/>
        </a:accent5>
        <a:accent6>
          <a:srgbClr val="B78900"/>
        </a:accent6>
        <a:hlink>
          <a:srgbClr val="80808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CC"/>
        </a:lt1>
        <a:dk2>
          <a:srgbClr val="FFFFFF"/>
        </a:dk2>
        <a:lt2>
          <a:srgbClr val="11054B"/>
        </a:lt2>
        <a:accent1>
          <a:srgbClr val="FF6600"/>
        </a:accent1>
        <a:accent2>
          <a:srgbClr val="FF3300"/>
        </a:accent2>
        <a:accent3>
          <a:srgbClr val="AAAAE2"/>
        </a:accent3>
        <a:accent4>
          <a:srgbClr val="DCDCDC"/>
        </a:accent4>
        <a:accent5>
          <a:srgbClr val="FFB9AA"/>
        </a:accent5>
        <a:accent6>
          <a:srgbClr val="E52D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
        <a:dk1>
          <a:srgbClr val="F8F8F8"/>
        </a:dk1>
        <a:lt1>
          <a:srgbClr val="002600"/>
        </a:lt1>
        <a:dk2>
          <a:srgbClr val="FAFACC"/>
        </a:dk2>
        <a:lt2>
          <a:srgbClr val="9B8D65"/>
        </a:lt2>
        <a:accent1>
          <a:srgbClr val="CC9933"/>
        </a:accent1>
        <a:accent2>
          <a:srgbClr val="8F9967"/>
        </a:accent2>
        <a:accent3>
          <a:srgbClr val="AAABAA"/>
        </a:accent3>
        <a:accent4>
          <a:srgbClr val="D6D6D6"/>
        </a:accent4>
        <a:accent5>
          <a:srgbClr val="E2CAAD"/>
        </a:accent5>
        <a:accent6>
          <a:srgbClr val="80895C"/>
        </a:accent6>
        <a:hlink>
          <a:srgbClr val="336600"/>
        </a:hlink>
        <a:folHlink>
          <a:srgbClr val="808000"/>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333333"/>
        </a:lt2>
        <a:accent1>
          <a:srgbClr val="CC9900"/>
        </a:accent1>
        <a:accent2>
          <a:srgbClr val="FF9900"/>
        </a:accent2>
        <a:accent3>
          <a:srgbClr val="AAB9CA"/>
        </a:accent3>
        <a:accent4>
          <a:srgbClr val="DCDCDC"/>
        </a:accent4>
        <a:accent5>
          <a:srgbClr val="E2CAAA"/>
        </a:accent5>
        <a:accent6>
          <a:srgbClr val="E58900"/>
        </a:accent6>
        <a:hlink>
          <a:srgbClr val="FFCC00"/>
        </a:hlink>
        <a:folHlink>
          <a:srgbClr val="706F37"/>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47329"/>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1C1C1"/>
        </a:accent5>
        <a:accent6>
          <a:srgbClr val="8989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3614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0</TotalTime>
  <Words>7734</Words>
  <Application>WPS 演示</Application>
  <PresentationFormat>在屏幕上显示</PresentationFormat>
  <Paragraphs>267</Paragraphs>
  <Slides>19</Slides>
  <Notes>2</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19</vt:i4>
      </vt:variant>
    </vt:vector>
  </HeadingPairs>
  <TitlesOfParts>
    <vt:vector size="28" baseType="lpstr">
      <vt:lpstr>Arial</vt:lpstr>
      <vt:lpstr>宋体</vt:lpstr>
      <vt:lpstr>Wingdings</vt:lpstr>
      <vt:lpstr>Garamond</vt:lpstr>
      <vt:lpstr>Wingdings</vt:lpstr>
      <vt:lpstr>微软雅黑</vt:lpstr>
      <vt:lpstr>Arial Unicode MS</vt:lpstr>
      <vt:lpstr>Edge</vt:lpstr>
      <vt:lpstr>1_Edge</vt:lpstr>
      <vt:lpstr>English for Business Negotiation (2nd Edition) 商务英语谈判（第二版）  Chapter 8 - Price</vt:lpstr>
      <vt:lpstr>PART TWO  INTERNATIONAL TRADE</vt:lpstr>
      <vt:lpstr>CHAPTER 8   Price</vt:lpstr>
      <vt:lpstr>8.4 Words and Expressions</vt:lpstr>
      <vt:lpstr>8.1 Before You Begin Questions:</vt:lpstr>
      <vt:lpstr>8.1 Before You Begin</vt:lpstr>
      <vt:lpstr>8.1 Before You Begin</vt:lpstr>
      <vt:lpstr>8.1 Before You Begin</vt:lpstr>
      <vt:lpstr>8.1 Before You Begin</vt:lpstr>
      <vt:lpstr>8.1 Before You Begin</vt:lpstr>
      <vt:lpstr>8.1 Before You Begin</vt:lpstr>
      <vt:lpstr>8.1 Before You Begin</vt:lpstr>
      <vt:lpstr>8.1 Before You Begin</vt:lpstr>
      <vt:lpstr>8.1 Before You Begin</vt:lpstr>
      <vt:lpstr>8.1 Before You Begin</vt:lpstr>
      <vt:lpstr>8.2 Useful Expressions</vt:lpstr>
      <vt:lpstr>8.3 Sample Dialogues</vt:lpstr>
      <vt:lpstr>8.3 Sample Dialogues</vt:lpstr>
      <vt:lpstr>8.5 Exercises</vt:lpstr>
    </vt:vector>
  </TitlesOfParts>
  <Company>对外经济贸易大学出版社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商务英语谈判</dc:title>
  <dc:creator>顾渝</dc:creator>
  <cp:lastModifiedBy>顾健</cp:lastModifiedBy>
  <cp:revision>66</cp:revision>
  <dcterms:created xsi:type="dcterms:W3CDTF">2013-06-15T08:12:00Z</dcterms:created>
  <dcterms:modified xsi:type="dcterms:W3CDTF">2025-03-21T06:36:34Z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FFE4648F34DE48D9892A74C47FEB2B9E_13</vt:lpwstr>
  </property>
  <property fmtid="{D5CDD505-2E9C-101B-9397-08002B2CF9AE}" pid="3" name="KSOProductBuildVer">
    <vt:lpwstr>2052-12.1.0.20305</vt:lpwstr>
  </property>
</Properties>
</file>