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286" r:id="rId3"/>
    <p:sldId id="304" r:id="rId4"/>
    <p:sldId id="279" r:id="rId5"/>
    <p:sldId id="295" r:id="rId6"/>
    <p:sldId id="289" r:id="rId7"/>
    <p:sldId id="290" r:id="rId8"/>
    <p:sldId id="293" r:id="rId9"/>
    <p:sldId id="291" r:id="rId10"/>
    <p:sldId id="294" r:id="rId11"/>
    <p:sldId id="292" r:id="rId12"/>
    <p:sldId id="288" r:id="rId13"/>
    <p:sldId id="303" r:id="rId14"/>
    <p:sldId id="282" r:id="rId15"/>
    <p:sldId id="283" r:id="rId16"/>
    <p:sldId id="301" r:id="rId17"/>
    <p:sldId id="300" r:id="rId18"/>
    <p:sldId id="285" r:id="rId19"/>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35" userDrawn="1">
          <p15:clr>
            <a:srgbClr val="A4A3A4"/>
          </p15:clr>
        </p15:guide>
        <p15:guide id="2" pos="288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333399"/>
    <a:srgbClr val="808000"/>
    <a:srgbClr val="666633"/>
    <a:srgbClr val="003300"/>
    <a:srgbClr val="CC66FF"/>
    <a:srgbClr val="6699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53" d="100"/>
          <a:sy n="53" d="100"/>
        </p:scale>
        <p:origin x="-1157" y="-62"/>
      </p:cViewPr>
      <p:guideLst>
        <p:guide orient="horz" pos="2135"/>
        <p:guide pos="2887"/>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170" name="页眉占位符 7169"/>
          <p:cNvSpPr>
            <a:spLocks noGrp="1"/>
          </p:cNvSpPr>
          <p:nvPr>
            <p:ph type="hdr" sz="quarter"/>
          </p:nvPr>
        </p:nvSpPr>
        <p:spPr>
          <a:xfrm>
            <a:off x="0" y="0"/>
            <a:ext cx="2971800" cy="457200"/>
          </a:xfrm>
          <a:prstGeom prst="rect">
            <a:avLst/>
          </a:prstGeom>
          <a:noFill/>
          <a:ln w="9525">
            <a:noFill/>
          </a:ln>
        </p:spPr>
        <p:txBody>
          <a:bodyPr/>
          <a:p>
            <a:pPr lvl="0"/>
            <a:endParaRPr lang="zh-CN" altLang="en-US" sz="1200" dirty="0"/>
          </a:p>
        </p:txBody>
      </p:sp>
      <p:sp>
        <p:nvSpPr>
          <p:cNvPr id="7171" name="日期占位符 7170"/>
          <p:cNvSpPr>
            <a:spLocks noGrp="1"/>
          </p:cNvSpPr>
          <p:nvPr>
            <p:ph type="dt" idx="1"/>
          </p:nvPr>
        </p:nvSpPr>
        <p:spPr>
          <a:xfrm>
            <a:off x="3884613" y="0"/>
            <a:ext cx="2971800" cy="457200"/>
          </a:xfrm>
          <a:prstGeom prst="rect">
            <a:avLst/>
          </a:prstGeom>
          <a:noFill/>
          <a:ln w="9525">
            <a:noFill/>
          </a:ln>
        </p:spPr>
        <p:txBody>
          <a:bodyPr/>
          <a:p>
            <a:pPr lvl="0" algn="r"/>
            <a:endParaRPr lang="zh-CN" altLang="en-US" sz="1200" dirty="0"/>
          </a:p>
        </p:txBody>
      </p:sp>
      <p:sp>
        <p:nvSpPr>
          <p:cNvPr id="7172" name="幻灯片图像占位符 7171"/>
          <p:cNvSpPr>
            <a:spLocks noRot="1" noTextEdit="1"/>
          </p:cNvSpPr>
          <p:nvPr>
            <p:ph type="sldImg" idx="2"/>
          </p:nvPr>
        </p:nvSpPr>
        <p:spPr>
          <a:xfrm>
            <a:off x="1143000" y="685800"/>
            <a:ext cx="4572000" cy="3429000"/>
          </a:xfrm>
          <a:prstGeom prst="rect">
            <a:avLst/>
          </a:prstGeom>
          <a:ln w="9525" cap="flat" cmpd="sng">
            <a:solidFill>
              <a:srgbClr val="000000"/>
            </a:solidFill>
            <a:prstDash val="solid"/>
            <a:miter/>
            <a:headEnd type="none" w="med" len="med"/>
            <a:tailEnd type="none" w="med" len="med"/>
          </a:ln>
        </p:spPr>
      </p:sp>
      <p:sp>
        <p:nvSpPr>
          <p:cNvPr id="7173" name="文本占位符 7172"/>
          <p:cNvSpPr>
            <a:spLocks noGrp="1"/>
          </p:cNvSpPr>
          <p:nvPr>
            <p:ph type="body" sz="quarter" idx="3"/>
          </p:nvPr>
        </p:nvSpPr>
        <p:spPr>
          <a:xfrm>
            <a:off x="685800" y="4343400"/>
            <a:ext cx="5486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174" name="页脚占位符 7173"/>
          <p:cNvSpPr>
            <a:spLocks noGrp="1"/>
          </p:cNvSpPr>
          <p:nvPr>
            <p:ph type="ftr" sz="quarter" idx="4"/>
          </p:nvPr>
        </p:nvSpPr>
        <p:spPr>
          <a:xfrm>
            <a:off x="0" y="8685213"/>
            <a:ext cx="2971800" cy="457200"/>
          </a:xfrm>
          <a:prstGeom prst="rect">
            <a:avLst/>
          </a:prstGeom>
          <a:noFill/>
          <a:ln w="9525">
            <a:noFill/>
          </a:ln>
        </p:spPr>
        <p:txBody>
          <a:bodyPr anchor="b" anchorCtr="0"/>
          <a:p>
            <a:pPr lvl="0"/>
            <a:endParaRPr lang="zh-CN" altLang="en-US" sz="1200" dirty="0"/>
          </a:p>
        </p:txBody>
      </p:sp>
      <p:sp>
        <p:nvSpPr>
          <p:cNvPr id="7175" name="灯片编号占位符 7174"/>
          <p:cNvSpPr>
            <a:spLocks noGrp="1"/>
          </p:cNvSpPr>
          <p:nvPr>
            <p:ph type="sldNum" sz="quarter" idx="5"/>
          </p:nvPr>
        </p:nvSpPr>
        <p:spPr>
          <a:xfrm>
            <a:off x="3884613" y="8685213"/>
            <a:ext cx="2971800" cy="457200"/>
          </a:xfrm>
          <a:prstGeom prst="rect">
            <a:avLst/>
          </a:prstGeom>
          <a:noFill/>
          <a:ln w="9525">
            <a:noFill/>
          </a:ln>
        </p:spPr>
        <p:txBody>
          <a:bodyPr anchor="b" anchorCtr="0"/>
          <a:p>
            <a:pPr lvl="0" algn="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hdr="0" ftr="0" dt="0"/>
  <p:notesStyle>
    <a:lvl1pPr marL="0" lvl="0"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3362" name="标题 143361"/>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3363" name="副标题 143362"/>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3364" name="日期占位符 143363"/>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3365" name="页脚占位符 143364"/>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3</a:t>
            </a:r>
            <a:endParaRPr lang="zh-CN" altLang="en-US" dirty="0"/>
          </a:p>
        </p:txBody>
      </p:sp>
      <p:sp>
        <p:nvSpPr>
          <p:cNvPr id="143366" name="灯片编号占位符 143365"/>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3367" name="任意多边形 143366"/>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3368" name="直接连接符 143367"/>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3</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3</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3</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3</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3</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3</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3</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3</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3</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3</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3</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2338" name="标题 142337"/>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2339" name="文本占位符 142338"/>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2340" name="日期占位符 142339"/>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2341" name="页脚占位符 142340"/>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3</a:t>
            </a:r>
            <a:endParaRPr lang="zh-CN" altLang="en-US" dirty="0"/>
          </a:p>
        </p:txBody>
      </p:sp>
      <p:sp>
        <p:nvSpPr>
          <p:cNvPr id="142342" name="灯片编号占位符 142341"/>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2343" name="任意多边形 142342"/>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2344" name="直接连接符 142343"/>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39038;&#28189;-&#21830;&#21153;&#33521;&#35821;&#35848;&#21028;-4.pptx"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2"/>
          </p:nvPr>
        </p:nvSpPr>
        <p:spPr/>
        <p:txBody>
          <a:bodyPr/>
          <a:p>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3"/>
          </p:nvPr>
        </p:nvSpPr>
        <p:spPr/>
        <p:txBody>
          <a:bodyPr/>
          <a:p>
            <a:r>
              <a:rPr lang="zh-CN" altLang="en-US" dirty="0"/>
              <a:t>顾渝-</a:t>
            </a:r>
            <a:r>
              <a:rPr lang="zh-CN" altLang="en-US" dirty="0">
                <a:sym typeface="+mn-ea"/>
              </a:rPr>
              <a:t>《商务英语谈判》（第二版）</a:t>
            </a:r>
            <a:r>
              <a:rPr lang="zh-CN" altLang="en-US" dirty="0"/>
              <a:t> Chapter 3</a:t>
            </a:r>
            <a:endParaRPr lang="zh-CN" altLang="en-US" dirty="0"/>
          </a:p>
        </p:txBody>
      </p:sp>
      <p:sp>
        <p:nvSpPr>
          <p:cNvPr id="4" name="灯片编号占位符 3"/>
          <p:cNvSpPr/>
          <p:nvPr>
            <p:ph type="sldNum" sz="quarter" idx="4"/>
          </p:nvPr>
        </p:nvSpPr>
        <p:spPr/>
        <p:txBody>
          <a:bodyPr/>
          <a:p>
            <a:fld id="{9A0DB2DC-4C9A-4742-B13C-FB6460FD3503}" type="slidenum">
              <a:rPr lang="zh-CN" altLang="en-US" dirty="0"/>
            </a:fld>
            <a:endParaRPr lang="zh-CN" altLang="en-US" dirty="0">
              <a:latin typeface="Arial" panose="020B0604020202020204" pitchFamily="34" charset="0"/>
            </a:endParaRPr>
          </a:p>
        </p:txBody>
      </p:sp>
      <p:sp>
        <p:nvSpPr>
          <p:cNvPr id="138242" name="标题 138241"/>
          <p:cNvSpPr>
            <a:spLocks noGrp="1"/>
          </p:cNvSpPr>
          <p:nvPr>
            <p:ph type="ctrTitle"/>
          </p:nvPr>
        </p:nvSpPr>
        <p:spPr>
          <a:xfrm>
            <a:off x="611188" y="1196975"/>
            <a:ext cx="8208962" cy="2808288"/>
          </a:xfrm>
        </p:spPr>
        <p:txBody>
          <a:bodyPr anchor="t" anchorCtr="0"/>
          <a:p>
            <a:pPr algn="l" defTabSz="914400">
              <a:buSzTx/>
              <a:buFontTx/>
              <a:buNone/>
            </a:pPr>
            <a:r>
              <a:rPr lang="en-US" altLang="zh-CN" sz="4200" b="1" kern="1200" baseline="0">
                <a:latin typeface="Garamond" panose="02020404030301010803" pitchFamily="18" charset="0"/>
                <a:ea typeface="宋体" panose="02010600030101010101" pitchFamily="2" charset="-122"/>
              </a:rPr>
              <a:t>English for Business Negotiation</a:t>
            </a:r>
            <a:br>
              <a:rPr lang="en-US" altLang="zh-CN" sz="4200" b="1" kern="1200" baseline="0">
                <a:latin typeface="Garamond" panose="02020404030301010803" pitchFamily="18" charset="0"/>
                <a:ea typeface="宋体" panose="02010600030101010101" pitchFamily="2" charset="-122"/>
              </a:rPr>
            </a:br>
            <a:r>
              <a:rPr lang="en-US" altLang="zh-CN" sz="2400">
                <a:latin typeface="Garamond" panose="02020404030301010803" pitchFamily="18" charset="0"/>
                <a:ea typeface="宋体" panose="02010600030101010101" pitchFamily="2" charset="-122"/>
                <a:sym typeface="+mn-ea"/>
              </a:rPr>
              <a:t>(2nd Edition)</a:t>
            </a:r>
            <a:r>
              <a:rPr lang="en-US" altLang="zh-CN" sz="2400" kern="1200" baseline="0">
                <a:latin typeface="Garamond" panose="02020404030301010803" pitchFamily="18" charset="0"/>
                <a:ea typeface="宋体" panose="02010600030101010101" pitchFamily="2" charset="-122"/>
              </a:rPr>
              <a:t> </a:t>
            </a:r>
            <a:br>
              <a:rPr lang="en-US" altLang="zh-CN" sz="4200" kern="1200" baseline="0">
                <a:latin typeface="Garamond" panose="02020404030301010803" pitchFamily="18" charset="0"/>
                <a:ea typeface="宋体" panose="02010600030101010101" pitchFamily="2" charset="-122"/>
              </a:rPr>
            </a:br>
            <a:r>
              <a:rPr lang="zh-CN" altLang="en-US" sz="4200" kern="1200" baseline="0" dirty="0">
                <a:latin typeface="Garamond" panose="02020404030301010803" pitchFamily="18" charset="0"/>
                <a:ea typeface="宋体" panose="02010600030101010101" pitchFamily="2" charset="-122"/>
              </a:rPr>
              <a:t>商务英语谈判</a:t>
            </a:r>
            <a:r>
              <a:rPr lang="zh-CN" altLang="en-US" sz="2400" kern="1200" baseline="0" dirty="0">
                <a:latin typeface="Garamond" panose="02020404030301010803" pitchFamily="18" charset="0"/>
                <a:ea typeface="宋体" panose="02010600030101010101" pitchFamily="2" charset="-122"/>
              </a:rPr>
              <a:t>（第二版）</a:t>
            </a:r>
            <a:br>
              <a:rPr lang="zh-CN" altLang="en-US" sz="2400" kern="1200" baseline="0" dirty="0">
                <a:latin typeface="Garamond" panose="02020404030301010803" pitchFamily="18" charset="0"/>
                <a:ea typeface="宋体" panose="02010600030101010101" pitchFamily="2" charset="-122"/>
              </a:rPr>
            </a:br>
            <a:br>
              <a:rPr lang="zh-CN" altLang="en-US" sz="2400" kern="1200" baseline="0" dirty="0">
                <a:latin typeface="Garamond" panose="02020404030301010803" pitchFamily="18" charset="0"/>
                <a:ea typeface="宋体" panose="02010600030101010101" pitchFamily="2" charset="-122"/>
              </a:rPr>
            </a:br>
            <a:r>
              <a:rPr lang="en-US" altLang="zh-CN" sz="3600" kern="1200" baseline="0">
                <a:solidFill>
                  <a:srgbClr val="333399"/>
                </a:solidFill>
                <a:latin typeface="Garamond" panose="02020404030301010803" pitchFamily="18" charset="0"/>
                <a:ea typeface="宋体" panose="02010600030101010101" pitchFamily="2" charset="-122"/>
              </a:rPr>
              <a:t>Chapter 3 – Introductions and Greetings</a:t>
            </a:r>
            <a:endParaRPr lang="en-US" altLang="zh-CN" sz="3600" kern="1200" baseline="0">
              <a:solidFill>
                <a:srgbClr val="333399"/>
              </a:solidFill>
              <a:latin typeface="Garamond" panose="02020404030301010803" pitchFamily="18" charset="0"/>
              <a:ea typeface="宋体" panose="02010600030101010101" pitchFamily="2" charset="-122"/>
            </a:endParaRPr>
          </a:p>
        </p:txBody>
      </p:sp>
      <p:sp>
        <p:nvSpPr>
          <p:cNvPr id="138243" name="副标题 138242"/>
          <p:cNvSpPr>
            <a:spLocks noGrp="1"/>
          </p:cNvSpPr>
          <p:nvPr>
            <p:ph type="subTitle" idx="1"/>
          </p:nvPr>
        </p:nvSpPr>
        <p:spPr>
          <a:xfrm>
            <a:off x="1981200" y="4729163"/>
            <a:ext cx="6553200" cy="985837"/>
          </a:xfrm>
        </p:spPr>
        <p:txBody>
          <a:bodyPr anchor="t" anchorCtr="0"/>
          <a:p>
            <a:pPr defTabSz="914400">
              <a:lnSpc>
                <a:spcPct val="90000"/>
              </a:lnSpc>
              <a:buSzPct val="65000"/>
            </a:pPr>
            <a:r>
              <a:rPr lang="zh-CN" altLang="en-US" kern="1200" baseline="0" dirty="0">
                <a:latin typeface="Arial" panose="020B0604020202020204" pitchFamily="34" charset="0"/>
                <a:ea typeface="宋体" panose="02010600030101010101" pitchFamily="2" charset="-122"/>
              </a:rPr>
              <a:t>顾  渝</a:t>
            </a:r>
            <a:endParaRPr lang="zh-CN" altLang="en-US" kern="1200" baseline="0" dirty="0">
              <a:latin typeface="Arial" panose="020B0604020202020204" pitchFamily="34" charset="0"/>
              <a:ea typeface="宋体" panose="02010600030101010101" pitchFamily="2" charset="-122"/>
            </a:endParaRPr>
          </a:p>
          <a:p>
            <a:pPr defTabSz="914400">
              <a:lnSpc>
                <a:spcPct val="90000"/>
              </a:lnSpc>
              <a:buSzPct val="65000"/>
            </a:pPr>
            <a:r>
              <a:rPr lang="zh-CN" altLang="en-US" kern="1200" baseline="0" dirty="0">
                <a:latin typeface="Arial" panose="020B0604020202020204" pitchFamily="34" charset="0"/>
                <a:ea typeface="宋体" panose="02010600030101010101" pitchFamily="2" charset="-122"/>
              </a:rPr>
              <a:t>对外经济贸易大学出版社</a:t>
            </a:r>
            <a:endParaRPr lang="zh-CN" altLang="en-US" kern="1200" baseline="0" dirty="0">
              <a:latin typeface="Arial" panose="020B0604020202020204" pitchFamily="34" charset="0"/>
              <a:ea typeface="宋体" panose="02010600030101010101"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0530" name="文本占位符 150529"/>
          <p:cNvSpPr>
            <a:spLocks noGrp="1"/>
          </p:cNvSpPr>
          <p:nvPr>
            <p:ph type="body" idx="1"/>
          </p:nvPr>
        </p:nvSpPr>
        <p:spPr>
          <a:xfrm>
            <a:off x="457200" y="1267460"/>
            <a:ext cx="8053705" cy="4776470"/>
          </a:xfrm>
        </p:spPr>
        <p:txBody>
          <a:bodyPr/>
          <a:p>
            <a:pPr marL="571500" indent="-571500">
              <a:lnSpc>
                <a:spcPct val="80000"/>
              </a:lnSpc>
              <a:buNone/>
            </a:pPr>
            <a:r>
              <a:rPr lang="en-US" altLang="zh-CN" sz="2400" b="1"/>
              <a:t>7.   How to exchange business cards?</a:t>
            </a:r>
            <a:endParaRPr lang="en-US" altLang="zh-CN" sz="2400"/>
          </a:p>
          <a:p>
            <a:pPr>
              <a:lnSpc>
                <a:spcPct val="80000"/>
              </a:lnSpc>
              <a:buFont typeface="Wingdings" panose="05000000000000000000" charset="0"/>
              <a:buChar char="n"/>
            </a:pPr>
            <a:r>
              <a:rPr lang="en-US" altLang="zh-CN" sz="2800"/>
              <a:t>  </a:t>
            </a:r>
            <a:r>
              <a:rPr lang="en-US" altLang="zh-CN" sz="2400"/>
              <a:t>Follow the steps indicated in the text. </a:t>
            </a:r>
            <a:endParaRPr lang="en-US" altLang="zh-CN" sz="2400" i="1"/>
          </a:p>
          <a:p>
            <a:pPr marL="571500" indent="-571500">
              <a:lnSpc>
                <a:spcPct val="80000"/>
              </a:lnSpc>
              <a:buNone/>
            </a:pPr>
            <a:r>
              <a:rPr lang="en-US" altLang="zh-CN" sz="2400" i="1"/>
              <a:t>		Make sure you present your business card with both hands and the lettering facing up. </a:t>
            </a:r>
            <a:endParaRPr lang="en-US" altLang="zh-CN" sz="2400" i="1"/>
          </a:p>
          <a:p>
            <a:pPr marL="571500" indent="457200">
              <a:lnSpc>
                <a:spcPct val="80000"/>
              </a:lnSpc>
              <a:buNone/>
            </a:pPr>
            <a:r>
              <a:rPr lang="en-US" altLang="zh-CN" sz="2400" i="1"/>
              <a:t>In the Middle East, Southeast Asia, and Africa (with the exception of Israel), however, you will only use your right hand to present and take business cards. </a:t>
            </a:r>
            <a:endParaRPr lang="en-US" altLang="zh-CN" sz="2400" i="1"/>
          </a:p>
          <a:p>
            <a:pPr marL="571500" indent="457200">
              <a:lnSpc>
                <a:spcPct val="80000"/>
              </a:lnSpc>
              <a:buNone/>
            </a:pPr>
            <a:r>
              <a:rPr lang="en-US" altLang="zh-CN" sz="2400" i="1"/>
              <a:t>Don’t stuff it into your pocket immediately. Be sure to actually take a look at it. Then put it away carefully.</a:t>
            </a:r>
            <a:endParaRPr lang="en-US" altLang="zh-CN" sz="2400"/>
          </a:p>
          <a:p>
            <a:pPr marL="571500" indent="-571500">
              <a:lnSpc>
                <a:spcPct val="80000"/>
              </a:lnSpc>
              <a:buNone/>
            </a:pPr>
            <a:r>
              <a:rPr lang="en-US" altLang="zh-CN" sz="2400"/>
              <a:t>		- Why is “right hand” used to exchange business cards in such cultures? </a:t>
            </a:r>
            <a:endParaRPr lang="en-US" altLang="zh-CN" sz="2400"/>
          </a:p>
          <a:p>
            <a:pPr marL="571500" indent="-571500">
              <a:lnSpc>
                <a:spcPct val="80000"/>
              </a:lnSpc>
              <a:buNone/>
            </a:pPr>
            <a:r>
              <a:rPr lang="en-US" altLang="zh-CN" sz="2400"/>
              <a:t>		Because the left hand is reserved for taking care of bodily functions in those countries.</a:t>
            </a:r>
            <a:endParaRPr lang="en-US" altLang="zh-CN" sz="2400" b="1"/>
          </a:p>
        </p:txBody>
      </p:sp>
      <p:sp>
        <p:nvSpPr>
          <p:cNvPr id="150531" name="标题 150530"/>
          <p:cNvSpPr>
            <a:spLocks noGrp="1"/>
          </p:cNvSpPr>
          <p:nvPr>
            <p:ph type="title"/>
          </p:nvPr>
        </p:nvSpPr>
        <p:spPr>
          <a:xfrm>
            <a:off x="457200" y="278130"/>
            <a:ext cx="8229600" cy="789305"/>
          </a:xfrm>
        </p:spPr>
        <p:txBody>
          <a:bodyPr vert="horz" wrap="square" lIns="91440" tIns="45720" rIns="91440" bIns="45720" anchor="t" anchorCtr="0"/>
          <a:p>
            <a:r>
              <a:rPr lang="en-US" altLang="zh-CN" b="1" u="sng"/>
              <a:t>3.1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0531"/>
                                        </p:tgtEl>
                                        <p:attrNameLst>
                                          <p:attrName>style.visibility</p:attrName>
                                        </p:attrNameLst>
                                      </p:cBhvr>
                                      <p:to>
                                        <p:strVal val="visible"/>
                                      </p:to>
                                    </p:set>
                                    <p:animEffect transition="in" filter="fade">
                                      <p:cBhvr>
                                        <p:cTn id="7" dur="597">
                                          <p:stCondLst>
                                            <p:cond delay="0"/>
                                          </p:stCondLst>
                                        </p:cTn>
                                        <p:tgtEl>
                                          <p:spTgt spid="150531"/>
                                        </p:tgtEl>
                                      </p:cBhvr>
                                    </p:animEffect>
                                    <p:anim calcmode="lin" valueType="num">
                                      <p:cBhvr>
                                        <p:cTn id="8" dur="597" fill="hold">
                                          <p:stCondLst>
                                            <p:cond delay="0"/>
                                          </p:stCondLst>
                                        </p:cTn>
                                        <p:tgtEl>
                                          <p:spTgt spid="150531"/>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0531"/>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0531"/>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0530">
                                            <p:txEl>
                                              <p:pRg st="1" end="1"/>
                                            </p:txEl>
                                          </p:spTgt>
                                        </p:tgtEl>
                                        <p:attrNameLst>
                                          <p:attrName>style.visibility</p:attrName>
                                        </p:attrNameLst>
                                      </p:cBhvr>
                                      <p:to>
                                        <p:strVal val="visible"/>
                                      </p:to>
                                    </p:set>
                                    <p:anim to="" calcmode="lin" valueType="num">
                                      <p:cBhvr>
                                        <p:cTn id="15" dur="1" fill="hold"/>
                                        <p:tgtEl>
                                          <p:spTgt spid="150530">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50530">
                                            <p:txEl>
                                              <p:pRg st="2" end="2"/>
                                            </p:txEl>
                                          </p:spTgt>
                                        </p:tgtEl>
                                        <p:attrNameLst>
                                          <p:attrName>style.visibility</p:attrName>
                                        </p:attrNameLst>
                                      </p:cBhvr>
                                      <p:to>
                                        <p:strVal val="visible"/>
                                      </p:to>
                                    </p:set>
                                    <p:anim to="" calcmode="lin" valueType="num">
                                      <p:cBhvr>
                                        <p:cTn id="20" dur="1" fill="hold"/>
                                        <p:tgtEl>
                                          <p:spTgt spid="150530">
                                            <p:txEl>
                                              <p:pRg st="2" end="2"/>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50530">
                                            <p:txEl>
                                              <p:pRg st="3" end="3"/>
                                            </p:txEl>
                                          </p:spTgt>
                                        </p:tgtEl>
                                        <p:attrNameLst>
                                          <p:attrName>style.visibility</p:attrName>
                                        </p:attrNameLst>
                                      </p:cBhvr>
                                      <p:to>
                                        <p:strVal val="visible"/>
                                      </p:to>
                                    </p:set>
                                    <p:anim to="" calcmode="lin" valueType="num">
                                      <p:cBhvr>
                                        <p:cTn id="25" dur="1" fill="hold"/>
                                        <p:tgtEl>
                                          <p:spTgt spid="150530">
                                            <p:txEl>
                                              <p:pRg st="3" end="3"/>
                                            </p:txEl>
                                          </p:spTgt>
                                        </p:tgtEl>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150530">
                                            <p:txEl>
                                              <p:pRg st="4" end="4"/>
                                            </p:txEl>
                                          </p:spTgt>
                                        </p:tgtEl>
                                        <p:attrNameLst>
                                          <p:attrName>style.visibility</p:attrName>
                                        </p:attrNameLst>
                                      </p:cBhvr>
                                      <p:to>
                                        <p:strVal val="visible"/>
                                      </p:to>
                                    </p:set>
                                    <p:anim to="" calcmode="lin" valueType="num">
                                      <p:cBhvr>
                                        <p:cTn id="30" dur="1" fill="hold"/>
                                        <p:tgtEl>
                                          <p:spTgt spid="150530">
                                            <p:txEl>
                                              <p:pRg st="4" end="4"/>
                                            </p:txEl>
                                          </p:spTgt>
                                        </p:tgtEl>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nodeType="clickEffect">
                                  <p:stCondLst>
                                    <p:cond delay="0"/>
                                  </p:stCondLst>
                                  <p:childTnLst>
                                    <p:set>
                                      <p:cBhvr>
                                        <p:cTn id="34" dur="1" fill="hold">
                                          <p:stCondLst>
                                            <p:cond delay="0"/>
                                          </p:stCondLst>
                                        </p:cTn>
                                        <p:tgtEl>
                                          <p:spTgt spid="150530">
                                            <p:txEl>
                                              <p:pRg st="5" end="5"/>
                                            </p:txEl>
                                          </p:spTgt>
                                        </p:tgtEl>
                                        <p:attrNameLst>
                                          <p:attrName>style.visibility</p:attrName>
                                        </p:attrNameLst>
                                      </p:cBhvr>
                                      <p:to>
                                        <p:strVal val="visible"/>
                                      </p:to>
                                    </p:set>
                                    <p:anim to="" calcmode="lin" valueType="num">
                                      <p:cBhvr>
                                        <p:cTn id="35" dur="1" fill="hold"/>
                                        <p:tgtEl>
                                          <p:spTgt spid="150530">
                                            <p:txEl>
                                              <p:pRg st="5" end="5"/>
                                            </p:txEl>
                                          </p:spTgt>
                                        </p:tgtEl>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nodeType="clickEffect">
                                  <p:stCondLst>
                                    <p:cond delay="0"/>
                                  </p:stCondLst>
                                  <p:childTnLst>
                                    <p:set>
                                      <p:cBhvr>
                                        <p:cTn id="39" dur="1" fill="hold">
                                          <p:stCondLst>
                                            <p:cond delay="0"/>
                                          </p:stCondLst>
                                        </p:cTn>
                                        <p:tgtEl>
                                          <p:spTgt spid="150530">
                                            <p:txEl>
                                              <p:pRg st="6" end="6"/>
                                            </p:txEl>
                                          </p:spTgt>
                                        </p:tgtEl>
                                        <p:attrNameLst>
                                          <p:attrName>style.visibility</p:attrName>
                                        </p:attrNameLst>
                                      </p:cBhvr>
                                      <p:to>
                                        <p:strVal val="visible"/>
                                      </p:to>
                                    </p:set>
                                    <p:anim to="" calcmode="lin" valueType="num">
                                      <p:cBhvr>
                                        <p:cTn id="40" dur="1" fill="hold"/>
                                        <p:tgtEl>
                                          <p:spTgt spid="150530">
                                            <p:txEl>
                                              <p:pRg st="6" end="6"/>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6435" name="文本占位符 146434"/>
          <p:cNvSpPr>
            <a:spLocks noGrp="1"/>
          </p:cNvSpPr>
          <p:nvPr>
            <p:ph type="body" idx="1"/>
          </p:nvPr>
        </p:nvSpPr>
        <p:spPr>
          <a:xfrm>
            <a:off x="468313" y="1196975"/>
            <a:ext cx="8207375" cy="4895850"/>
          </a:xfrm>
        </p:spPr>
        <p:txBody>
          <a:bodyPr/>
          <a:p>
            <a:pPr marL="571500" indent="-571500">
              <a:lnSpc>
                <a:spcPct val="80000"/>
              </a:lnSpc>
              <a:buNone/>
            </a:pPr>
            <a:r>
              <a:rPr lang="en-US" altLang="zh-CN" sz="2400" b="1"/>
              <a:t>8.  How to understand “current mutual situation”?</a:t>
            </a:r>
            <a:endParaRPr lang="en-US" altLang="zh-CN" sz="2400" b="1"/>
          </a:p>
          <a:p>
            <a:pPr>
              <a:lnSpc>
                <a:spcPct val="80000"/>
              </a:lnSpc>
              <a:buFont typeface="Wingdings" panose="05000000000000000000" charset="0"/>
              <a:buChar char="n"/>
            </a:pPr>
            <a:r>
              <a:rPr lang="en-US" altLang="zh-CN" sz="2400"/>
              <a:t>Current mutual situation is one where you can “See and Say”: If you both can see it, you can comment on it. For example, </a:t>
            </a:r>
            <a:r>
              <a:rPr lang="en-US" altLang="zh-CN" sz="2400" i="1">
                <a:solidFill>
                  <a:schemeClr val="accent2">
                    <a:lumMod val="75000"/>
                  </a:schemeClr>
                </a:solidFill>
              </a:rPr>
              <a:t>“The food looks really good!”</a:t>
            </a:r>
            <a:endParaRPr lang="en-US" altLang="zh-CN" sz="2400" b="1">
              <a:solidFill>
                <a:schemeClr val="accent2">
                  <a:lumMod val="75000"/>
                </a:schemeClr>
              </a:solidFill>
            </a:endParaRPr>
          </a:p>
          <a:p>
            <a:pPr marL="571500" indent="-571500">
              <a:lnSpc>
                <a:spcPct val="80000"/>
              </a:lnSpc>
              <a:buNone/>
            </a:pPr>
            <a:endParaRPr lang="en-US" altLang="zh-CN" sz="2400" b="1"/>
          </a:p>
          <a:p>
            <a:pPr marL="571500" indent="-571500">
              <a:lnSpc>
                <a:spcPct val="80000"/>
              </a:lnSpc>
              <a:buNone/>
            </a:pPr>
            <a:r>
              <a:rPr lang="en-US" altLang="zh-CN" sz="2400" b="1"/>
              <a:t>9. What does it mean by “current/relevant events”?</a:t>
            </a:r>
            <a:endParaRPr lang="en-US" altLang="zh-CN" sz="2400"/>
          </a:p>
          <a:p>
            <a:pPr>
              <a:lnSpc>
                <a:spcPct val="80000"/>
              </a:lnSpc>
              <a:buFont typeface="Wingdings" panose="05000000000000000000" charset="0"/>
              <a:buChar char="n"/>
            </a:pPr>
            <a:r>
              <a:rPr lang="en-US" altLang="zh-CN" sz="2400"/>
              <a:t>Current/relevant events refer to, for example, regularly read newspapers, online news, trade journals, etc.</a:t>
            </a:r>
            <a:endParaRPr lang="en-US" altLang="zh-CN" sz="2400" b="1"/>
          </a:p>
          <a:p>
            <a:pPr marL="571500" indent="-571500">
              <a:lnSpc>
                <a:spcPct val="80000"/>
              </a:lnSpc>
              <a:buNone/>
            </a:pPr>
            <a:endParaRPr lang="en-US" altLang="zh-CN" sz="2400" b="1"/>
          </a:p>
          <a:p>
            <a:pPr marL="571500" indent="-571500">
              <a:lnSpc>
                <a:spcPct val="80000"/>
              </a:lnSpc>
              <a:buNone/>
            </a:pPr>
            <a:r>
              <a:rPr lang="en-US" altLang="zh-CN" sz="2400" b="1"/>
              <a:t>10. What does it mean by “open-ended questions”?</a:t>
            </a:r>
            <a:endParaRPr lang="en-US" altLang="zh-CN" sz="2400"/>
          </a:p>
          <a:p>
            <a:pPr>
              <a:lnSpc>
                <a:spcPct val="80000"/>
              </a:lnSpc>
              <a:buFont typeface="Wingdings" panose="05000000000000000000" charset="0"/>
              <a:buChar char="n"/>
            </a:pPr>
            <a:r>
              <a:rPr lang="en-US" altLang="zh-CN" sz="2400"/>
              <a:t>Open-ended questions refer to those questions that can’t be answered with a simple yes or no. The idea is to try to get the other person talking, not just saying “yes” or “no.” Try using the phrase </a:t>
            </a:r>
            <a:r>
              <a:rPr lang="en-US" altLang="zh-CN" sz="2400" i="1">
                <a:solidFill>
                  <a:schemeClr val="accent2">
                    <a:lumMod val="75000"/>
                  </a:schemeClr>
                </a:solidFill>
              </a:rPr>
              <a:t>“Tell me about </a:t>
            </a:r>
            <a:r>
              <a:rPr lang="en-US" altLang="zh-CN" sz="2400" i="1">
                <a:solidFill>
                  <a:schemeClr val="accent2">
                    <a:lumMod val="75000"/>
                  </a:schemeClr>
                </a:solidFill>
                <a:latin typeface="Arial" panose="020B0604020202020204" pitchFamily="34" charset="0"/>
              </a:rPr>
              <a:t>…</a:t>
            </a:r>
            <a:r>
              <a:rPr lang="en-US" altLang="zh-CN" sz="2400" i="1">
                <a:solidFill>
                  <a:schemeClr val="accent2">
                    <a:lumMod val="75000"/>
                  </a:schemeClr>
                </a:solidFill>
              </a:rPr>
              <a:t>”</a:t>
            </a:r>
            <a:endParaRPr lang="en-US" altLang="zh-CN" sz="2400" i="1">
              <a:solidFill>
                <a:schemeClr val="accent2">
                  <a:lumMod val="75000"/>
                </a:schemeClr>
              </a:solidFill>
            </a:endParaRPr>
          </a:p>
        </p:txBody>
      </p:sp>
      <p:sp>
        <p:nvSpPr>
          <p:cNvPr id="146436" name="标题 146435"/>
          <p:cNvSpPr>
            <a:spLocks noGrp="1"/>
          </p:cNvSpPr>
          <p:nvPr>
            <p:ph type="title"/>
          </p:nvPr>
        </p:nvSpPr>
        <p:spPr/>
        <p:txBody>
          <a:bodyPr vert="horz" wrap="square" lIns="91440" tIns="45720" rIns="91440" bIns="45720" anchor="t" anchorCtr="0"/>
          <a:p>
            <a:r>
              <a:rPr lang="en-US" altLang="zh-CN" b="1" u="sng"/>
              <a:t>3.1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6436"/>
                                        </p:tgtEl>
                                        <p:attrNameLst>
                                          <p:attrName>style.visibility</p:attrName>
                                        </p:attrNameLst>
                                      </p:cBhvr>
                                      <p:to>
                                        <p:strVal val="visible"/>
                                      </p:to>
                                    </p:set>
                                    <p:animEffect transition="in" filter="fade">
                                      <p:cBhvr>
                                        <p:cTn id="7" dur="597">
                                          <p:stCondLst>
                                            <p:cond delay="0"/>
                                          </p:stCondLst>
                                        </p:cTn>
                                        <p:tgtEl>
                                          <p:spTgt spid="146436"/>
                                        </p:tgtEl>
                                      </p:cBhvr>
                                    </p:animEffect>
                                    <p:anim calcmode="lin" valueType="num">
                                      <p:cBhvr>
                                        <p:cTn id="8" dur="597" fill="hold">
                                          <p:stCondLst>
                                            <p:cond delay="0"/>
                                          </p:stCondLst>
                                        </p:cTn>
                                        <p:tgtEl>
                                          <p:spTgt spid="14643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643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6436"/>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46435">
                                            <p:txEl>
                                              <p:charRg st="254" end="363"/>
                                            </p:txEl>
                                          </p:spTgt>
                                        </p:tgtEl>
                                        <p:attrNameLst>
                                          <p:attrName>style.visibility</p:attrName>
                                        </p:attrNameLst>
                                      </p:cBhvr>
                                      <p:to>
                                        <p:strVal val="visible"/>
                                      </p:to>
                                    </p:set>
                                    <p:anim to="" calcmode="lin" valueType="num">
                                      <p:cBhvr>
                                        <p:cTn id="15" dur="1" fill="hold"/>
                                        <p:tgtEl>
                                          <p:spTgt spid="146435">
                                            <p:txEl>
                                              <p:charRg st="254" end="363"/>
                                            </p:txEl>
                                          </p:spTgt>
                                        </p:tgtEl>
                                        <p:attrNameLst>
                                          <p:attrName>style.visibility</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146435">
                                            <p:txEl>
                                              <p:charRg st="413" end="630"/>
                                            </p:txEl>
                                          </p:spTgt>
                                        </p:tgtEl>
                                        <p:attrNameLst>
                                          <p:attrName>style.visibility</p:attrName>
                                        </p:attrNameLst>
                                      </p:cBhvr>
                                      <p:to>
                                        <p:strVal val="visible"/>
                                      </p:to>
                                    </p:set>
                                    <p:anim to="" calcmode="lin" valueType="num">
                                      <p:cBhvr>
                                        <p:cTn id="20" dur="1" fill="hold"/>
                                        <p:tgtEl>
                                          <p:spTgt spid="146435">
                                            <p:txEl>
                                              <p:charRg st="413" end="630"/>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5" grpId="0" uiExpand="1" build="p"/>
      <p:bldP spid="1464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7458" name="文本占位符 147457"/>
          <p:cNvSpPr>
            <a:spLocks noGrp="1"/>
          </p:cNvSpPr>
          <p:nvPr>
            <p:ph type="body" idx="1"/>
          </p:nvPr>
        </p:nvSpPr>
        <p:spPr>
          <a:xfrm>
            <a:off x="468313" y="1124268"/>
            <a:ext cx="8229600" cy="4824412"/>
          </a:xfrm>
        </p:spPr>
        <p:txBody>
          <a:bodyPr/>
          <a:p>
            <a:pPr>
              <a:lnSpc>
                <a:spcPct val="90000"/>
              </a:lnSpc>
              <a:buFont typeface="Wingdings" panose="05000000000000000000" charset="0"/>
              <a:buChar char="n"/>
            </a:pPr>
            <a:r>
              <a:rPr lang="en-US" altLang="zh-CN" sz="2600" b="1"/>
              <a:t>  Assignment</a:t>
            </a:r>
            <a:r>
              <a:rPr lang="en-US" altLang="zh-CN" sz="2600" b="1"/>
              <a:t>:</a:t>
            </a:r>
            <a:endParaRPr lang="en-US" altLang="zh-CN" sz="2600" b="1"/>
          </a:p>
          <a:p>
            <a:pPr marL="571500" indent="0">
              <a:lnSpc>
                <a:spcPct val="90000"/>
              </a:lnSpc>
              <a:buNone/>
            </a:pPr>
            <a:r>
              <a:rPr lang="en-US" altLang="zh-CN" sz="2600"/>
              <a:t>After learning this section, please use your smartphone to scan the QR codes in the textbook to learn</a:t>
            </a:r>
            <a:endParaRPr lang="en-US" altLang="zh-CN" sz="2600"/>
          </a:p>
          <a:p>
            <a:pPr marL="571500" indent="0">
              <a:lnSpc>
                <a:spcPct val="90000"/>
              </a:lnSpc>
              <a:buNone/>
            </a:pPr>
            <a:r>
              <a:rPr lang="en-US" altLang="zh-CN" sz="2600"/>
              <a:t>1:  Appropriate small talk questions</a:t>
            </a:r>
            <a:endParaRPr lang="en-US" altLang="zh-CN" sz="2600"/>
          </a:p>
          <a:p>
            <a:pPr marL="571500" indent="0">
              <a:lnSpc>
                <a:spcPct val="90000"/>
              </a:lnSpc>
              <a:buNone/>
            </a:pPr>
            <a:r>
              <a:rPr lang="en-US" altLang="zh-CN" sz="2600"/>
              <a:t>2:  Typical problems with Enghlish greetings</a:t>
            </a:r>
            <a:endParaRPr lang="en-US" altLang="zh-CN" sz="2600"/>
          </a:p>
          <a:p>
            <a:pPr>
              <a:buFont typeface="Wingdings" panose="05000000000000000000" charset="0"/>
              <a:buChar char="n"/>
            </a:pPr>
            <a:r>
              <a:rPr lang="en-US" altLang="zh-CN" sz="2600" b="1">
                <a:sym typeface="+mn-ea"/>
              </a:rPr>
              <a:t>  Further Reading:</a:t>
            </a:r>
            <a:endParaRPr lang="en-US" altLang="zh-CN" sz="2600" b="1">
              <a:sym typeface="+mn-ea"/>
            </a:endParaRPr>
          </a:p>
          <a:p>
            <a:pPr marL="571500" indent="0">
              <a:lnSpc>
                <a:spcPct val="90000"/>
              </a:lnSpc>
              <a:buNone/>
            </a:pPr>
            <a:r>
              <a:rPr lang="en-US" altLang="zh-CN" sz="2600">
                <a:sym typeface="+mn-ea"/>
              </a:rPr>
              <a:t>Please read this article “How to Introduce People: Find an Opening” and learn the tips and guidelines on how to effectively introduce people in various settings.</a:t>
            </a:r>
            <a:endParaRPr lang="en-US" altLang="zh-CN" sz="2600"/>
          </a:p>
        </p:txBody>
      </p:sp>
      <p:sp>
        <p:nvSpPr>
          <p:cNvPr id="147459" name="标题 147458"/>
          <p:cNvSpPr>
            <a:spLocks noGrp="1"/>
          </p:cNvSpPr>
          <p:nvPr>
            <p:ph type="title"/>
          </p:nvPr>
        </p:nvSpPr>
        <p:spPr>
          <a:xfrm>
            <a:off x="457200" y="278130"/>
            <a:ext cx="8229600" cy="951230"/>
          </a:xfrm>
        </p:spPr>
        <p:txBody>
          <a:bodyPr vert="horz" wrap="square" lIns="91440" tIns="45720" rIns="91440" bIns="45720" anchor="t" anchorCtr="0"/>
          <a:p>
            <a:r>
              <a:rPr lang="en-US" altLang="zh-CN" b="1" u="sng"/>
              <a:t>3.1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7459"/>
                                        </p:tgtEl>
                                        <p:attrNameLst>
                                          <p:attrName>style.visibility</p:attrName>
                                        </p:attrNameLst>
                                      </p:cBhvr>
                                      <p:to>
                                        <p:strVal val="visible"/>
                                      </p:to>
                                    </p:set>
                                    <p:animEffect transition="in" filter="fade">
                                      <p:cBhvr>
                                        <p:cTn id="7" dur="597">
                                          <p:stCondLst>
                                            <p:cond delay="0"/>
                                          </p:stCondLst>
                                        </p:cTn>
                                        <p:tgtEl>
                                          <p:spTgt spid="147459"/>
                                        </p:tgtEl>
                                      </p:cBhvr>
                                    </p:animEffect>
                                    <p:anim calcmode="lin" valueType="num">
                                      <p:cBhvr>
                                        <p:cTn id="8" dur="597" fill="hold">
                                          <p:stCondLst>
                                            <p:cond delay="0"/>
                                          </p:stCondLst>
                                        </p:cTn>
                                        <p:tgtEl>
                                          <p:spTgt spid="147459"/>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7459"/>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7459"/>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7458">
                                            <p:txEl>
                                              <p:pRg st="1" end="1"/>
                                            </p:txEl>
                                          </p:spTgt>
                                        </p:tgtEl>
                                        <p:attrNameLst>
                                          <p:attrName>style.visibility</p:attrName>
                                        </p:attrNameLst>
                                      </p:cBhvr>
                                      <p:to>
                                        <p:strVal val="visible"/>
                                      </p:to>
                                    </p:set>
                                    <p:anim to="" calcmode="lin" valueType="num">
                                      <p:cBhvr>
                                        <p:cTn id="15" dur="1" fill="hold"/>
                                        <p:tgtEl>
                                          <p:spTgt spid="147458">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47458">
                                            <p:txEl>
                                              <p:pRg st="2" end="2"/>
                                            </p:txEl>
                                          </p:spTgt>
                                        </p:tgtEl>
                                        <p:attrNameLst>
                                          <p:attrName>style.visibility</p:attrName>
                                        </p:attrNameLst>
                                      </p:cBhvr>
                                      <p:to>
                                        <p:strVal val="visible"/>
                                      </p:to>
                                    </p:set>
                                    <p:anim to="" calcmode="lin" valueType="num">
                                      <p:cBhvr>
                                        <p:cTn id="20" dur="1" fill="hold"/>
                                        <p:tgtEl>
                                          <p:spTgt spid="147458">
                                            <p:txEl>
                                              <p:pRg st="2" end="2"/>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47458">
                                            <p:txEl>
                                              <p:pRg st="3" end="3"/>
                                            </p:txEl>
                                          </p:spTgt>
                                        </p:tgtEl>
                                        <p:attrNameLst>
                                          <p:attrName>style.visibility</p:attrName>
                                        </p:attrNameLst>
                                      </p:cBhvr>
                                      <p:to>
                                        <p:strVal val="visible"/>
                                      </p:to>
                                    </p:set>
                                    <p:anim to="" calcmode="lin" valueType="num">
                                      <p:cBhvr>
                                        <p:cTn id="25" dur="1" fill="hold"/>
                                        <p:tgtEl>
                                          <p:spTgt spid="147458">
                                            <p:txEl>
                                              <p:pRg st="3" end="3"/>
                                            </p:txEl>
                                          </p:spTgt>
                                        </p:tgtEl>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147458">
                                            <p:txEl>
                                              <p:pRg st="5" end="5"/>
                                            </p:txEl>
                                          </p:spTgt>
                                        </p:tgtEl>
                                        <p:attrNameLst>
                                          <p:attrName>style.visibility</p:attrName>
                                        </p:attrNameLst>
                                      </p:cBhvr>
                                      <p:to>
                                        <p:strVal val="visible"/>
                                      </p:to>
                                    </p:set>
                                    <p:anim to="" calcmode="lin" valueType="num">
                                      <p:cBhvr>
                                        <p:cTn id="30" dur="1" fill="hold"/>
                                        <p:tgtEl>
                                          <p:spTgt spid="147458">
                                            <p:txEl>
                                              <p:pRg st="5" end="5"/>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35842" name="标题 35841"/>
          <p:cNvSpPr>
            <a:spLocks noGrp="1"/>
          </p:cNvSpPr>
          <p:nvPr>
            <p:ph type="title"/>
          </p:nvPr>
        </p:nvSpPr>
        <p:spPr/>
        <p:txBody>
          <a:bodyPr/>
          <a:p>
            <a:r>
              <a:rPr lang="en-US" altLang="zh-CN" b="1" u="sng"/>
              <a:t>3.2 Useful Expressions</a:t>
            </a:r>
            <a:endParaRPr lang="en-US" altLang="zh-CN" sz="1700" b="1" u="sng"/>
          </a:p>
        </p:txBody>
      </p:sp>
      <p:sp>
        <p:nvSpPr>
          <p:cNvPr id="35843" name="文本占位符 35842"/>
          <p:cNvSpPr>
            <a:spLocks noGrp="1"/>
          </p:cNvSpPr>
          <p:nvPr>
            <p:ph type="body" idx="1"/>
          </p:nvPr>
        </p:nvSpPr>
        <p:spPr>
          <a:xfrm>
            <a:off x="467360" y="1271270"/>
            <a:ext cx="7701280" cy="4832350"/>
          </a:xfrm>
        </p:spPr>
        <p:txBody>
          <a:bodyPr/>
          <a:p>
            <a:pPr>
              <a:lnSpc>
                <a:spcPct val="90000"/>
              </a:lnSpc>
            </a:pPr>
            <a:r>
              <a:rPr lang="en-US" altLang="zh-CN" sz="2600" b="1"/>
              <a:t>What are the main contents covered by Group A-F?</a:t>
            </a:r>
            <a:endParaRPr lang="en-US" altLang="zh-CN" sz="2600" b="1"/>
          </a:p>
          <a:p>
            <a:pPr marL="859155" lvl="1" indent="-514350" algn="l">
              <a:lnSpc>
                <a:spcPct val="90000"/>
              </a:lnSpc>
              <a:buFont typeface="+mj-lt"/>
              <a:buAutoNum type="alphaUcPeriod"/>
            </a:pPr>
            <a:r>
              <a:rPr lang="en-US" altLang="zh-CN" sz="2600" i="1"/>
              <a:t>Making self-introductions and inviting    	introductions</a:t>
            </a:r>
            <a:r>
              <a:rPr lang="en-US" altLang="zh-CN" sz="2600"/>
              <a:t> </a:t>
            </a:r>
            <a:endParaRPr lang="en-US" altLang="zh-CN" sz="2600"/>
          </a:p>
          <a:p>
            <a:pPr marL="859155" lvl="1" indent="-514350">
              <a:lnSpc>
                <a:spcPct val="90000"/>
              </a:lnSpc>
              <a:buFont typeface="+mj-lt"/>
              <a:buAutoNum type="alphaUcPeriod"/>
            </a:pPr>
            <a:r>
              <a:rPr lang="en-US" altLang="zh-CN" sz="2600" i="1"/>
              <a:t>Introducing others</a:t>
            </a:r>
            <a:endParaRPr lang="en-US" altLang="zh-CN" sz="2600"/>
          </a:p>
          <a:p>
            <a:pPr marL="859155" lvl="1" indent="-514350">
              <a:lnSpc>
                <a:spcPct val="90000"/>
              </a:lnSpc>
              <a:buFont typeface="+mj-lt"/>
              <a:buAutoNum type="alphaUcPeriod"/>
            </a:pPr>
            <a:r>
              <a:rPr lang="en-US" altLang="zh-CN" sz="2600" i="1"/>
              <a:t>Greeting people</a:t>
            </a:r>
            <a:r>
              <a:rPr lang="en-US" altLang="zh-CN" sz="2600"/>
              <a:t> </a:t>
            </a:r>
            <a:endParaRPr lang="en-US" altLang="zh-CN" sz="2600"/>
          </a:p>
          <a:p>
            <a:pPr marL="859155" lvl="1" indent="-514350">
              <a:lnSpc>
                <a:spcPct val="90000"/>
              </a:lnSpc>
              <a:buFont typeface="+mj-lt"/>
              <a:buAutoNum type="alphaUcPeriod"/>
            </a:pPr>
            <a:r>
              <a:rPr lang="en-US" altLang="zh-CN" sz="2600" i="1"/>
              <a:t>Small talk</a:t>
            </a:r>
            <a:endParaRPr lang="en-US" altLang="zh-CN" sz="2600"/>
          </a:p>
          <a:p>
            <a:pPr marL="859155" lvl="1" indent="-514350">
              <a:lnSpc>
                <a:spcPct val="90000"/>
              </a:lnSpc>
              <a:buFont typeface="+mj-lt"/>
              <a:buAutoNum type="alphaUcPeriod"/>
            </a:pPr>
            <a:r>
              <a:rPr lang="en-US" altLang="zh-CN" sz="2600" i="1"/>
              <a:t>Showing gratitude as a guest</a:t>
            </a:r>
            <a:endParaRPr lang="en-US" altLang="zh-CN" sz="2600"/>
          </a:p>
          <a:p>
            <a:pPr marL="859155" lvl="1" indent="-514350">
              <a:lnSpc>
                <a:spcPct val="90000"/>
              </a:lnSpc>
              <a:buFont typeface="+mj-lt"/>
              <a:buAutoNum type="alphaUcPeriod"/>
            </a:pPr>
            <a:r>
              <a:rPr lang="en-US" altLang="zh-CN" sz="2600" i="1"/>
              <a:t>Expressions for ending a dialogue</a:t>
            </a:r>
            <a:endParaRPr lang="en-US" altLang="zh-CN" sz="26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35842"/>
                                        </p:tgtEl>
                                        <p:attrNameLst>
                                          <p:attrName>style.visibility</p:attrName>
                                        </p:attrNameLst>
                                      </p:cBhvr>
                                      <p:to>
                                        <p:strVal val="visible"/>
                                      </p:to>
                                    </p:set>
                                    <p:animEffect transition="in" filter="fade">
                                      <p:cBhvr>
                                        <p:cTn id="7" dur="597">
                                          <p:stCondLst>
                                            <p:cond delay="0"/>
                                          </p:stCondLst>
                                        </p:cTn>
                                        <p:tgtEl>
                                          <p:spTgt spid="35842"/>
                                        </p:tgtEl>
                                      </p:cBhvr>
                                    </p:animEffect>
                                    <p:anim calcmode="lin" valueType="num">
                                      <p:cBhvr>
                                        <p:cTn id="8" dur="597" fill="hold">
                                          <p:stCondLst>
                                            <p:cond delay="0"/>
                                          </p:stCondLst>
                                        </p:cTn>
                                        <p:tgtEl>
                                          <p:spTgt spid="3584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3584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3584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35843">
                                            <p:txEl>
                                              <p:charRg st="49" end="110"/>
                                            </p:txEl>
                                          </p:spTgt>
                                        </p:tgtEl>
                                        <p:attrNameLst>
                                          <p:attrName>style.visibility</p:attrName>
                                        </p:attrNameLst>
                                      </p:cBhvr>
                                      <p:to>
                                        <p:strVal val="visible"/>
                                      </p:to>
                                    </p:set>
                                    <p:anim to="" calcmode="lin" valueType="num">
                                      <p:cBhvr>
                                        <p:cTn id="15" dur="1" fill="hold"/>
                                        <p:tgtEl>
                                          <p:spTgt spid="35843">
                                            <p:txEl>
                                              <p:charRg st="49" end="110"/>
                                            </p:txEl>
                                          </p:spTgt>
                                        </p:tgtEl>
                                        <p:attrNameLst>
                                          <p:attrName>style.visibility</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35843">
                                            <p:txEl>
                                              <p:charRg st="110" end="132"/>
                                            </p:txEl>
                                          </p:spTgt>
                                        </p:tgtEl>
                                        <p:attrNameLst>
                                          <p:attrName>style.visibility</p:attrName>
                                        </p:attrNameLst>
                                      </p:cBhvr>
                                      <p:to>
                                        <p:strVal val="visible"/>
                                      </p:to>
                                    </p:set>
                                    <p:anim to="" calcmode="lin" valueType="num">
                                      <p:cBhvr>
                                        <p:cTn id="20" dur="1" fill="hold"/>
                                        <p:tgtEl>
                                          <p:spTgt spid="35843">
                                            <p:txEl>
                                              <p:charRg st="110" end="132"/>
                                            </p:txEl>
                                          </p:spTgt>
                                        </p:tgtEl>
                                        <p:attrNameLst>
                                          <p:attrName>style.visibility</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35843">
                                            <p:txEl>
                                              <p:charRg st="132" end="152"/>
                                            </p:txEl>
                                          </p:spTgt>
                                        </p:tgtEl>
                                        <p:attrNameLst>
                                          <p:attrName>style.visibility</p:attrName>
                                        </p:attrNameLst>
                                      </p:cBhvr>
                                      <p:to>
                                        <p:strVal val="visible"/>
                                      </p:to>
                                    </p:set>
                                    <p:anim to="" calcmode="lin" valueType="num">
                                      <p:cBhvr>
                                        <p:cTn id="25" dur="1" fill="hold"/>
                                        <p:tgtEl>
                                          <p:spTgt spid="35843">
                                            <p:txEl>
                                              <p:charRg st="132" end="152"/>
                                            </p:txEl>
                                          </p:spTgt>
                                        </p:tgtEl>
                                        <p:attrNameLst>
                                          <p:attrName>style.visibility</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35843">
                                            <p:txEl>
                                              <p:charRg st="152" end="166"/>
                                            </p:txEl>
                                          </p:spTgt>
                                        </p:tgtEl>
                                        <p:attrNameLst>
                                          <p:attrName>style.visibility</p:attrName>
                                        </p:attrNameLst>
                                      </p:cBhvr>
                                      <p:to>
                                        <p:strVal val="visible"/>
                                      </p:to>
                                    </p:set>
                                    <p:anim to="" calcmode="lin" valueType="num">
                                      <p:cBhvr>
                                        <p:cTn id="30" dur="1" fill="hold"/>
                                        <p:tgtEl>
                                          <p:spTgt spid="35843">
                                            <p:txEl>
                                              <p:charRg st="152" end="166"/>
                                            </p:txEl>
                                          </p:spTgt>
                                        </p:tgtEl>
                                        <p:attrNameLst>
                                          <p:attrName>style.visibility</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nodeType="clickEffect">
                                  <p:stCondLst>
                                    <p:cond delay="0"/>
                                  </p:stCondLst>
                                  <p:childTnLst>
                                    <p:set>
                                      <p:cBhvr>
                                        <p:cTn id="34" dur="1" fill="hold">
                                          <p:stCondLst>
                                            <p:cond delay="0"/>
                                          </p:stCondLst>
                                        </p:cTn>
                                        <p:tgtEl>
                                          <p:spTgt spid="35843">
                                            <p:txEl>
                                              <p:charRg st="166" end="198"/>
                                            </p:txEl>
                                          </p:spTgt>
                                        </p:tgtEl>
                                        <p:attrNameLst>
                                          <p:attrName>style.visibility</p:attrName>
                                        </p:attrNameLst>
                                      </p:cBhvr>
                                      <p:to>
                                        <p:strVal val="visible"/>
                                      </p:to>
                                    </p:set>
                                    <p:anim to="" calcmode="lin" valueType="num">
                                      <p:cBhvr>
                                        <p:cTn id="35" dur="1" fill="hold"/>
                                        <p:tgtEl>
                                          <p:spTgt spid="35843">
                                            <p:txEl>
                                              <p:charRg st="166" end="198"/>
                                            </p:txEl>
                                          </p:spTgt>
                                        </p:tgtEl>
                                        <p:attrNameLst>
                                          <p:attrName>style.visibility</p:attrName>
                                        </p:attrNameLst>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nodeType="clickEffect">
                                  <p:stCondLst>
                                    <p:cond delay="0"/>
                                  </p:stCondLst>
                                  <p:childTnLst>
                                    <p:set>
                                      <p:cBhvr>
                                        <p:cTn id="39" dur="1" fill="hold">
                                          <p:stCondLst>
                                            <p:cond delay="0"/>
                                          </p:stCondLst>
                                        </p:cTn>
                                        <p:tgtEl>
                                          <p:spTgt spid="35843">
                                            <p:txEl>
                                              <p:charRg st="198" end="235"/>
                                            </p:txEl>
                                          </p:spTgt>
                                        </p:tgtEl>
                                        <p:attrNameLst>
                                          <p:attrName>style.visibility</p:attrName>
                                        </p:attrNameLst>
                                      </p:cBhvr>
                                      <p:to>
                                        <p:strVal val="visible"/>
                                      </p:to>
                                    </p:set>
                                    <p:anim to="" calcmode="lin" valueType="num">
                                      <p:cBhvr>
                                        <p:cTn id="40" dur="1" fill="hold"/>
                                        <p:tgtEl>
                                          <p:spTgt spid="35843">
                                            <p:txEl>
                                              <p:charRg st="198" end="235"/>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36866" name="标题 36865"/>
          <p:cNvSpPr>
            <a:spLocks noGrp="1"/>
          </p:cNvSpPr>
          <p:nvPr>
            <p:ph type="title"/>
          </p:nvPr>
        </p:nvSpPr>
        <p:spPr>
          <a:xfrm>
            <a:off x="457200" y="278130"/>
            <a:ext cx="8229600" cy="867410"/>
          </a:xfrm>
        </p:spPr>
        <p:txBody>
          <a:bodyPr/>
          <a:p>
            <a:r>
              <a:rPr lang="en-US" altLang="zh-CN" b="1" u="sng"/>
              <a:t>3.3 Sample Dialogues</a:t>
            </a:r>
            <a:endParaRPr lang="en-US" altLang="zh-CN" sz="1700" b="1" u="sng"/>
          </a:p>
        </p:txBody>
      </p:sp>
      <p:sp>
        <p:nvSpPr>
          <p:cNvPr id="36867" name="文本占位符 36866"/>
          <p:cNvSpPr>
            <a:spLocks noGrp="1"/>
          </p:cNvSpPr>
          <p:nvPr>
            <p:ph type="body" idx="1"/>
          </p:nvPr>
        </p:nvSpPr>
        <p:spPr>
          <a:xfrm>
            <a:off x="419735" y="1145540"/>
            <a:ext cx="8206105" cy="4903470"/>
          </a:xfrm>
        </p:spPr>
        <p:txBody>
          <a:bodyPr/>
          <a:p>
            <a:pPr marL="609600" indent="-609600">
              <a:lnSpc>
                <a:spcPct val="80000"/>
              </a:lnSpc>
              <a:buClr>
                <a:schemeClr val="tx1"/>
              </a:buClr>
              <a:buFont typeface="Wingdings" panose="05000000000000000000" pitchFamily="2" charset="2"/>
              <a:buChar char="l"/>
            </a:pPr>
            <a:r>
              <a:rPr lang="en-US" altLang="zh-CN" sz="2600">
                <a:sym typeface="+mn-ea"/>
              </a:rPr>
              <a:t>You can scan the QR codes in the textbook to listen to </a:t>
            </a:r>
            <a:r>
              <a:rPr lang="en-US" altLang="zh-CN" sz="2600">
                <a:sym typeface="+mn-ea"/>
              </a:rPr>
              <a:t>dialogues </a:t>
            </a:r>
            <a:r>
              <a:rPr lang="en-US" altLang="zh-CN" sz="2600">
                <a:sym typeface="宋体" panose="02010600030101010101" pitchFamily="2" charset="-122"/>
              </a:rPr>
              <a:t>A-I before/after class</a:t>
            </a:r>
            <a:r>
              <a:rPr lang="en-US" altLang="zh-CN" sz="2600">
                <a:sym typeface="+mn-ea"/>
              </a:rPr>
              <a:t>.</a:t>
            </a:r>
            <a:endParaRPr lang="en-US" altLang="zh-CN" sz="2600"/>
          </a:p>
          <a:p>
            <a:pPr marL="609600" indent="-609600">
              <a:lnSpc>
                <a:spcPct val="80000"/>
              </a:lnSpc>
              <a:buClr>
                <a:schemeClr val="tx1"/>
              </a:buClr>
              <a:buFont typeface="Wingdings" panose="05000000000000000000" pitchFamily="2" charset="2"/>
              <a:buChar char="l"/>
            </a:pPr>
            <a:r>
              <a:rPr lang="en-US" altLang="zh-CN" sz="2600"/>
              <a:t>Please read the dialogues with your partners and answer the questions below (A-I).</a:t>
            </a:r>
            <a:endParaRPr lang="en-US" altLang="zh-CN" sz="2600"/>
          </a:p>
          <a:p>
            <a:pPr marL="1316355" lvl="2" indent="-514350" algn="l">
              <a:lnSpc>
                <a:spcPct val="110000"/>
              </a:lnSpc>
              <a:buClr>
                <a:srgbClr val="000000"/>
              </a:buClr>
              <a:buFont typeface="+mj-lt"/>
              <a:buAutoNum type="alphaUcPeriod"/>
            </a:pPr>
            <a:r>
              <a:rPr lang="en-US" altLang="zh-CN" sz="2600" i="1">
                <a:sym typeface="+mn-ea"/>
              </a:rPr>
              <a:t>How to introduce others? </a:t>
            </a:r>
            <a:endParaRPr lang="en-US" altLang="zh-CN" sz="2600" i="1"/>
          </a:p>
          <a:p>
            <a:pPr marL="1316355" lvl="2" indent="-514350" algn="l">
              <a:lnSpc>
                <a:spcPct val="110000"/>
              </a:lnSpc>
              <a:buClr>
                <a:srgbClr val="000000"/>
              </a:buClr>
              <a:buFont typeface="+mj-lt"/>
              <a:buAutoNum type="alphaUcPeriod"/>
            </a:pPr>
            <a:r>
              <a:rPr lang="en-US" altLang="zh-CN" sz="2600" i="1">
                <a:sym typeface="+mn-ea"/>
              </a:rPr>
              <a:t>How to introduce others and have small talks?</a:t>
            </a:r>
            <a:endParaRPr lang="en-US" altLang="zh-CN" sz="2600" i="1"/>
          </a:p>
          <a:p>
            <a:pPr marL="1316355" lvl="2" indent="-514350" algn="l">
              <a:lnSpc>
                <a:spcPct val="110000"/>
              </a:lnSpc>
              <a:buClr>
                <a:srgbClr val="000000"/>
              </a:buClr>
              <a:buFont typeface="+mj-lt"/>
              <a:buAutoNum type="alphaUcPeriod"/>
            </a:pPr>
            <a:r>
              <a:rPr lang="en-US" altLang="zh-CN" sz="2600" i="1">
                <a:sym typeface="+mn-ea"/>
              </a:rPr>
              <a:t>How to introduce others and have suitable small talks?</a:t>
            </a:r>
            <a:endParaRPr lang="en-US" altLang="zh-CN" sz="2600" i="1">
              <a:sym typeface="+mn-ea"/>
            </a:endParaRPr>
          </a:p>
          <a:p>
            <a:pPr marL="1316355" lvl="2" indent="-514350" algn="l">
              <a:lnSpc>
                <a:spcPct val="110000"/>
              </a:lnSpc>
              <a:buClr>
                <a:srgbClr val="000000"/>
              </a:buClr>
              <a:buFont typeface="+mj-lt"/>
              <a:buAutoNum type="alphaUcPeriod"/>
            </a:pPr>
            <a:r>
              <a:rPr lang="en-US" altLang="zh-CN" sz="2600" i="1">
                <a:sym typeface="+mn-ea"/>
              </a:rPr>
              <a:t>How to introduce others and find new small talk topics? </a:t>
            </a:r>
            <a:endParaRPr lang="en-US" altLang="zh-CN" sz="2600" i="1"/>
          </a:p>
        </p:txBody>
      </p:sp>
      <p:sp>
        <p:nvSpPr>
          <p:cNvPr id="5" name="下箭头 4"/>
          <p:cNvSpPr/>
          <p:nvPr/>
        </p:nvSpPr>
        <p:spPr>
          <a:xfrm>
            <a:off x="4284345" y="5640070"/>
            <a:ext cx="153670" cy="408940"/>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36866"/>
                                        </p:tgtEl>
                                        <p:attrNameLst>
                                          <p:attrName>style.visibility</p:attrName>
                                        </p:attrNameLst>
                                      </p:cBhvr>
                                      <p:to>
                                        <p:strVal val="visible"/>
                                      </p:to>
                                    </p:set>
                                    <p:animEffect transition="in" filter="fade">
                                      <p:cBhvr>
                                        <p:cTn id="7" dur="597">
                                          <p:stCondLst>
                                            <p:cond delay="0"/>
                                          </p:stCondLst>
                                        </p:cTn>
                                        <p:tgtEl>
                                          <p:spTgt spid="36866"/>
                                        </p:tgtEl>
                                      </p:cBhvr>
                                    </p:animEffect>
                                    <p:anim calcmode="lin" valueType="num">
                                      <p:cBhvr>
                                        <p:cTn id="8" dur="597" fill="hold">
                                          <p:stCondLst>
                                            <p:cond delay="0"/>
                                          </p:stCondLst>
                                        </p:cTn>
                                        <p:tgtEl>
                                          <p:spTgt spid="3686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3686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36866"/>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36867">
                                            <p:txEl>
                                              <p:pRg st="2" end="2"/>
                                            </p:txEl>
                                          </p:spTgt>
                                        </p:tgtEl>
                                        <p:attrNameLst>
                                          <p:attrName>style.visibility</p:attrName>
                                        </p:attrNameLst>
                                      </p:cBhvr>
                                      <p:to>
                                        <p:strVal val="visible"/>
                                      </p:to>
                                    </p:set>
                                    <p:anim to="" calcmode="lin" valueType="num">
                                      <p:cBhvr>
                                        <p:cTn id="15" dur="1" fill="hold"/>
                                        <p:tgtEl>
                                          <p:spTgt spid="36867">
                                            <p:txEl>
                                              <p:pRg st="2" end="2"/>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36867">
                                            <p:txEl>
                                              <p:pRg st="3" end="3"/>
                                            </p:txEl>
                                          </p:spTgt>
                                        </p:tgtEl>
                                        <p:attrNameLst>
                                          <p:attrName>style.visibility</p:attrName>
                                        </p:attrNameLst>
                                      </p:cBhvr>
                                      <p:to>
                                        <p:strVal val="visible"/>
                                      </p:to>
                                    </p:set>
                                    <p:anim to="" calcmode="lin" valueType="num">
                                      <p:cBhvr>
                                        <p:cTn id="20" dur="1" fill="hold"/>
                                        <p:tgtEl>
                                          <p:spTgt spid="36867">
                                            <p:txEl>
                                              <p:pRg st="3" end="3"/>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36867">
                                            <p:txEl>
                                              <p:pRg st="4" end="4"/>
                                            </p:txEl>
                                          </p:spTgt>
                                        </p:tgtEl>
                                        <p:attrNameLst>
                                          <p:attrName>style.visibility</p:attrName>
                                        </p:attrNameLst>
                                      </p:cBhvr>
                                      <p:to>
                                        <p:strVal val="visible"/>
                                      </p:to>
                                    </p:set>
                                    <p:anim to="" calcmode="lin" valueType="num">
                                      <p:cBhvr>
                                        <p:cTn id="25" dur="1" fill="hold"/>
                                        <p:tgtEl>
                                          <p:spTgt spid="36867">
                                            <p:txEl>
                                              <p:pRg st="4" end="4"/>
                                            </p:txEl>
                                          </p:spTgt>
                                        </p:tgtEl>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36867">
                                            <p:txEl>
                                              <p:pRg st="5" end="5"/>
                                            </p:txEl>
                                          </p:spTgt>
                                        </p:tgtEl>
                                        <p:attrNameLst>
                                          <p:attrName>style.visibility</p:attrName>
                                        </p:attrNameLst>
                                      </p:cBhvr>
                                      <p:to>
                                        <p:strVal val="visible"/>
                                      </p:to>
                                    </p:set>
                                    <p:anim to="" calcmode="lin" valueType="num">
                                      <p:cBhvr>
                                        <p:cTn id="30" dur="1" fill="hold"/>
                                        <p:tgtEl>
                                          <p:spTgt spid="36867">
                                            <p:txEl>
                                              <p:pRg st="5" end="5"/>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36866" name="标题 36865"/>
          <p:cNvSpPr>
            <a:spLocks noGrp="1"/>
          </p:cNvSpPr>
          <p:nvPr>
            <p:ph type="title"/>
          </p:nvPr>
        </p:nvSpPr>
        <p:spPr/>
        <p:txBody>
          <a:bodyPr/>
          <a:p>
            <a:r>
              <a:rPr lang="en-US" altLang="zh-CN" b="1" u="sng"/>
              <a:t>3.3 Sample Dialogues</a:t>
            </a:r>
            <a:endParaRPr lang="en-US" altLang="zh-CN" sz="1700" b="1" u="sng"/>
          </a:p>
        </p:txBody>
      </p:sp>
      <p:sp>
        <p:nvSpPr>
          <p:cNvPr id="36867" name="文本占位符 36866"/>
          <p:cNvSpPr>
            <a:spLocks noGrp="1"/>
          </p:cNvSpPr>
          <p:nvPr>
            <p:ph type="body" idx="1"/>
          </p:nvPr>
        </p:nvSpPr>
        <p:spPr>
          <a:xfrm>
            <a:off x="251460" y="1052830"/>
            <a:ext cx="8291830" cy="4705985"/>
          </a:xfrm>
        </p:spPr>
        <p:txBody>
          <a:bodyPr/>
          <a:p>
            <a:pPr marL="859155" lvl="1" indent="-514350" algn="l">
              <a:lnSpc>
                <a:spcPct val="90000"/>
              </a:lnSpc>
              <a:buFont typeface="+mj-lt"/>
              <a:buAutoNum type="alphaUcPeriod"/>
            </a:pPr>
            <a:endParaRPr lang="en-US" altLang="zh-CN" sz="2400" i="1"/>
          </a:p>
          <a:p>
            <a:pPr marL="1316355" lvl="2" indent="-514350" algn="l">
              <a:lnSpc>
                <a:spcPct val="110000"/>
              </a:lnSpc>
              <a:buClr>
                <a:srgbClr val="000000"/>
              </a:buClr>
              <a:buFont typeface="+mj-lt"/>
              <a:buAutoNum type="alphaUcPeriod" startAt="5"/>
            </a:pPr>
            <a:r>
              <a:rPr lang="en-US" altLang="zh-CN" sz="2600" i="1"/>
              <a:t>How to make self-introductions and have small talks?</a:t>
            </a:r>
            <a:endParaRPr lang="en-US" altLang="zh-CN" sz="2600" i="1"/>
          </a:p>
          <a:p>
            <a:pPr marL="1316355" lvl="2" indent="-514350" algn="l">
              <a:lnSpc>
                <a:spcPct val="110000"/>
              </a:lnSpc>
              <a:buClr>
                <a:srgbClr val="000000"/>
              </a:buClr>
              <a:buFont typeface="+mj-lt"/>
              <a:buAutoNum type="alphaUcPeriod" startAt="5"/>
            </a:pPr>
            <a:r>
              <a:rPr lang="en-US" altLang="zh-CN" sz="2600" i="1"/>
              <a:t>How to turn strangers into friends?</a:t>
            </a:r>
            <a:endParaRPr lang="en-US" altLang="zh-CN" sz="2600" i="1"/>
          </a:p>
          <a:p>
            <a:pPr marL="1316355" lvl="2" indent="-514350" algn="l">
              <a:lnSpc>
                <a:spcPct val="110000"/>
              </a:lnSpc>
              <a:buClr>
                <a:srgbClr val="000000"/>
              </a:buClr>
              <a:buFont typeface="+mj-lt"/>
              <a:buAutoNum type="alphaUcPeriod" startAt="5"/>
            </a:pPr>
            <a:r>
              <a:rPr lang="en-US" altLang="zh-CN" sz="2600" i="1"/>
              <a:t>How to give impressions of a city or a country?</a:t>
            </a:r>
            <a:endParaRPr lang="en-US" altLang="zh-CN" sz="2600" i="1"/>
          </a:p>
          <a:p>
            <a:pPr marL="1316355" lvl="2" indent="-514350" algn="l">
              <a:lnSpc>
                <a:spcPct val="110000"/>
              </a:lnSpc>
              <a:buClr>
                <a:srgbClr val="000000"/>
              </a:buClr>
              <a:buFont typeface="+mj-lt"/>
              <a:buAutoNum type="alphaUcPeriod" startAt="5"/>
            </a:pPr>
            <a:r>
              <a:rPr lang="en-US" altLang="zh-CN" sz="2600" i="1"/>
              <a:t>What should be said when meeting guests at the airport?</a:t>
            </a:r>
            <a:endParaRPr lang="en-US" altLang="zh-CN" sz="2600" i="1"/>
          </a:p>
          <a:p>
            <a:pPr marL="1316355" lvl="2" indent="-514350" algn="l">
              <a:lnSpc>
                <a:spcPct val="110000"/>
              </a:lnSpc>
              <a:buClr>
                <a:srgbClr val="000000"/>
              </a:buClr>
              <a:buFont typeface="+mj-lt"/>
              <a:buAutoNum type="alphaUcPeriod" startAt="5"/>
            </a:pPr>
            <a:r>
              <a:rPr lang="en-US" altLang="zh-CN" sz="2600" i="1"/>
              <a:t>What to say and what to do when meeting guests at the airport?</a:t>
            </a:r>
            <a:endParaRPr lang="en-US" altLang="zh-CN" sz="26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36866"/>
                                        </p:tgtEl>
                                        <p:attrNameLst>
                                          <p:attrName>style.visibility</p:attrName>
                                        </p:attrNameLst>
                                      </p:cBhvr>
                                      <p:to>
                                        <p:strVal val="visible"/>
                                      </p:to>
                                    </p:set>
                                    <p:animEffect transition="in" filter="fade">
                                      <p:cBhvr>
                                        <p:cTn id="7" dur="597">
                                          <p:stCondLst>
                                            <p:cond delay="0"/>
                                          </p:stCondLst>
                                        </p:cTn>
                                        <p:tgtEl>
                                          <p:spTgt spid="36866"/>
                                        </p:tgtEl>
                                      </p:cBhvr>
                                    </p:animEffect>
                                    <p:anim calcmode="lin" valueType="num">
                                      <p:cBhvr>
                                        <p:cTn id="8" dur="597" fill="hold">
                                          <p:stCondLst>
                                            <p:cond delay="0"/>
                                          </p:stCondLst>
                                        </p:cTn>
                                        <p:tgtEl>
                                          <p:spTgt spid="3686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3686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36866"/>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36867">
                                            <p:txEl>
                                              <p:pRg st="1" end="1"/>
                                            </p:txEl>
                                          </p:spTgt>
                                        </p:tgtEl>
                                        <p:attrNameLst>
                                          <p:attrName>style.visibility</p:attrName>
                                        </p:attrNameLst>
                                      </p:cBhvr>
                                      <p:to>
                                        <p:strVal val="visible"/>
                                      </p:to>
                                    </p:set>
                                    <p:anim to="" calcmode="lin" valueType="num">
                                      <p:cBhvr>
                                        <p:cTn id="15" dur="1" fill="hold"/>
                                        <p:tgtEl>
                                          <p:spTgt spid="36867">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36867">
                                            <p:txEl>
                                              <p:pRg st="2" end="2"/>
                                            </p:txEl>
                                          </p:spTgt>
                                        </p:tgtEl>
                                        <p:attrNameLst>
                                          <p:attrName>style.visibility</p:attrName>
                                        </p:attrNameLst>
                                      </p:cBhvr>
                                      <p:to>
                                        <p:strVal val="visible"/>
                                      </p:to>
                                    </p:set>
                                    <p:anim to="" calcmode="lin" valueType="num">
                                      <p:cBhvr>
                                        <p:cTn id="20" dur="1" fill="hold"/>
                                        <p:tgtEl>
                                          <p:spTgt spid="36867">
                                            <p:txEl>
                                              <p:pRg st="2" end="2"/>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36867">
                                            <p:txEl>
                                              <p:pRg st="3" end="3"/>
                                            </p:txEl>
                                          </p:spTgt>
                                        </p:tgtEl>
                                        <p:attrNameLst>
                                          <p:attrName>style.visibility</p:attrName>
                                        </p:attrNameLst>
                                      </p:cBhvr>
                                      <p:to>
                                        <p:strVal val="visible"/>
                                      </p:to>
                                    </p:set>
                                    <p:anim to="" calcmode="lin" valueType="num">
                                      <p:cBhvr>
                                        <p:cTn id="25" dur="1" fill="hold"/>
                                        <p:tgtEl>
                                          <p:spTgt spid="36867">
                                            <p:txEl>
                                              <p:pRg st="3" end="3"/>
                                            </p:txEl>
                                          </p:spTgt>
                                        </p:tgtEl>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36867">
                                            <p:txEl>
                                              <p:pRg st="4" end="4"/>
                                            </p:txEl>
                                          </p:spTgt>
                                        </p:tgtEl>
                                        <p:attrNameLst>
                                          <p:attrName>style.visibility</p:attrName>
                                        </p:attrNameLst>
                                      </p:cBhvr>
                                      <p:to>
                                        <p:strVal val="visible"/>
                                      </p:to>
                                    </p:set>
                                    <p:anim to="" calcmode="lin" valueType="num">
                                      <p:cBhvr>
                                        <p:cTn id="30" dur="1" fill="hold"/>
                                        <p:tgtEl>
                                          <p:spTgt spid="36867">
                                            <p:txEl>
                                              <p:pRg st="4" end="4"/>
                                            </p:txEl>
                                          </p:spTgt>
                                        </p:tgtEl>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grpId="0" nodeType="clickEffect">
                                  <p:stCondLst>
                                    <p:cond delay="0"/>
                                  </p:stCondLst>
                                  <p:childTnLst>
                                    <p:set>
                                      <p:cBhvr>
                                        <p:cTn id="34" dur="1" fill="hold">
                                          <p:stCondLst>
                                            <p:cond delay="0"/>
                                          </p:stCondLst>
                                        </p:cTn>
                                        <p:tgtEl>
                                          <p:spTgt spid="36867">
                                            <p:txEl>
                                              <p:pRg st="5" end="5"/>
                                            </p:txEl>
                                          </p:spTgt>
                                        </p:tgtEl>
                                        <p:attrNameLst>
                                          <p:attrName>style.visibility</p:attrName>
                                        </p:attrNameLst>
                                      </p:cBhvr>
                                      <p:to>
                                        <p:strVal val="visible"/>
                                      </p:to>
                                    </p:set>
                                    <p:anim to="" calcmode="lin" valueType="num">
                                      <p:cBhvr>
                                        <p:cTn id="35" dur="1" fill="hold"/>
                                        <p:tgtEl>
                                          <p:spTgt spid="36867">
                                            <p:txEl>
                                              <p:pRg st="5" end="5"/>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4578"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Chapter </a:t>
            </a:r>
            <a:r>
              <a:rPr lang="en-US" altLang="zh-CN" sz="1200" dirty="0">
                <a:latin typeface="Garamond" panose="02020404030301010803" pitchFamily="18" charset="0"/>
                <a:ea typeface="宋体" panose="02010600030101010101" pitchFamily="2" charset="-122"/>
              </a:rPr>
              <a:t>3</a:t>
            </a:r>
            <a:endParaRPr lang="en-US" altLang="zh-CN" sz="1200" dirty="0">
              <a:latin typeface="Garamond" panose="02020404030301010803" pitchFamily="18" charset="0"/>
              <a:ea typeface="宋体" panose="02010600030101010101" pitchFamily="2" charset="-122"/>
            </a:endParaRPr>
          </a:p>
        </p:txBody>
      </p:sp>
      <p:sp>
        <p:nvSpPr>
          <p:cNvPr id="24579"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2530" name="标题 22529"/>
          <p:cNvSpPr>
            <a:spLocks noGrp="1"/>
          </p:cNvSpPr>
          <p:nvPr>
            <p:ph type="title"/>
          </p:nvPr>
        </p:nvSpPr>
        <p:spPr/>
        <p:txBody>
          <a:bodyPr anchor="t" anchorCtr="0"/>
          <a:p>
            <a:r>
              <a:rPr lang="en-US" altLang="zh-CN" b="1" u="sng"/>
              <a:t>3.3 Sample Dialogues</a:t>
            </a:r>
            <a:endParaRPr lang="en-US" altLang="zh-CN" sz="1700" b="1" u="sng"/>
          </a:p>
        </p:txBody>
      </p:sp>
      <p:sp>
        <p:nvSpPr>
          <p:cNvPr id="22531" name="内容占位符 22530"/>
          <p:cNvSpPr>
            <a:spLocks noGrp="1"/>
          </p:cNvSpPr>
          <p:nvPr>
            <p:ph idx="1"/>
          </p:nvPr>
        </p:nvSpPr>
        <p:spPr>
          <a:xfrm>
            <a:off x="457200" y="1268413"/>
            <a:ext cx="8229600" cy="4862512"/>
          </a:xfrm>
        </p:spPr>
        <p:txBody>
          <a:bodyPr anchor="t" anchorCtr="0"/>
          <a:p>
            <a:pPr marL="0" indent="0">
              <a:lnSpc>
                <a:spcPct val="90000"/>
              </a:lnSpc>
              <a:buClr>
                <a:schemeClr val="tx1"/>
              </a:buClr>
              <a:buNone/>
            </a:pPr>
            <a:r>
              <a:rPr lang="en-US" altLang="zh-CN" sz="3200" b="1"/>
              <a:t>Case Analysis:</a:t>
            </a:r>
            <a:endParaRPr lang="en-US" altLang="zh-CN" sz="3200" b="1"/>
          </a:p>
          <a:p>
            <a:pPr marL="0" indent="0">
              <a:lnSpc>
                <a:spcPct val="90000"/>
              </a:lnSpc>
              <a:buClr>
                <a:schemeClr val="tx1"/>
              </a:buClr>
              <a:buNone/>
            </a:pPr>
            <a:endParaRPr lang="en-US" altLang="zh-CN" sz="3200"/>
          </a:p>
          <a:p>
            <a:pPr marL="0" indent="0">
              <a:lnSpc>
                <a:spcPct val="90000"/>
              </a:lnSpc>
              <a:buClr>
                <a:schemeClr val="tx1"/>
              </a:buClr>
              <a:buNone/>
            </a:pPr>
            <a:r>
              <a:rPr lang="en-US" altLang="zh-CN" sz="3200"/>
              <a:t>Brief analysis of each dialogue is provided here to help understand the skills or strategies used by the negotiators or parties involved.</a:t>
            </a:r>
            <a:endParaRPr lang="en-US" altLang="zh-CN" sz="3200"/>
          </a:p>
          <a:p>
            <a:pPr marL="0" indent="0">
              <a:lnSpc>
                <a:spcPct val="90000"/>
              </a:lnSpc>
              <a:buClr>
                <a:schemeClr val="tx1"/>
              </a:buClr>
              <a:buNone/>
            </a:pPr>
            <a:endParaRPr lang="en-US" altLang="zh-CN"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2530"/>
                                        </p:tgtEl>
                                        <p:attrNameLst>
                                          <p:attrName>style.visibility</p:attrName>
                                        </p:attrNameLst>
                                      </p:cBhvr>
                                      <p:to>
                                        <p:strVal val="visible"/>
                                      </p:to>
                                    </p:set>
                                    <p:animEffect transition="in" filter="fade">
                                      <p:cBhvr>
                                        <p:cTn id="7" dur="597">
                                          <p:stCondLst>
                                            <p:cond delay="0"/>
                                          </p:stCondLst>
                                        </p:cTn>
                                        <p:tgtEl>
                                          <p:spTgt spid="22530"/>
                                        </p:tgtEl>
                                      </p:cBhvr>
                                    </p:animEffect>
                                    <p:anim calcmode="lin" valueType="num">
                                      <p:cBhvr>
                                        <p:cTn id="8" dur="597" fill="hold">
                                          <p:stCondLst>
                                            <p:cond delay="0"/>
                                          </p:stCondLst>
                                        </p:cTn>
                                        <p:tgtEl>
                                          <p:spTgt spid="2253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253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2530"/>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38914" name="标题 38913"/>
          <p:cNvSpPr>
            <a:spLocks noGrp="1"/>
          </p:cNvSpPr>
          <p:nvPr>
            <p:ph type="title"/>
          </p:nvPr>
        </p:nvSpPr>
        <p:spPr/>
        <p:txBody>
          <a:bodyPr/>
          <a:p>
            <a:r>
              <a:rPr lang="en-US" altLang="zh-CN" b="1" u="sng"/>
              <a:t>3.5 Exercises</a:t>
            </a:r>
            <a:endParaRPr lang="en-US" altLang="zh-CN" sz="1700" b="1" u="sng"/>
          </a:p>
        </p:txBody>
      </p:sp>
      <p:sp>
        <p:nvSpPr>
          <p:cNvPr id="38915" name="文本占位符 38914"/>
          <p:cNvSpPr>
            <a:spLocks noGrp="1"/>
          </p:cNvSpPr>
          <p:nvPr>
            <p:ph type="body" idx="1"/>
          </p:nvPr>
        </p:nvSpPr>
        <p:spPr>
          <a:xfrm>
            <a:off x="395605" y="1124585"/>
            <a:ext cx="8229600" cy="4530725"/>
          </a:xfrm>
        </p:spPr>
        <p:txBody>
          <a:bodyPr/>
          <a:p>
            <a:pPr>
              <a:lnSpc>
                <a:spcPct val="90000"/>
              </a:lnSpc>
              <a:buFont typeface="Wingdings" panose="05000000000000000000" charset="0"/>
              <a:buChar char="l"/>
            </a:pPr>
            <a:r>
              <a:rPr lang="en-US" altLang="zh-CN" sz="2600"/>
              <a:t>Work in groups of 2-4.</a:t>
            </a:r>
            <a:endParaRPr lang="en-US" altLang="zh-CN" sz="2600"/>
          </a:p>
          <a:p>
            <a:pPr>
              <a:lnSpc>
                <a:spcPct val="90000"/>
              </a:lnSpc>
              <a:buFont typeface="Wingdings" panose="05000000000000000000" charset="0"/>
              <a:buChar char="l"/>
            </a:pPr>
            <a:r>
              <a:rPr lang="en-US" altLang="zh-CN" sz="2600"/>
              <a:t>Role-play Exercise A or B.</a:t>
            </a:r>
            <a:endParaRPr lang="en-US" altLang="zh-CN" sz="2600"/>
          </a:p>
          <a:p>
            <a:pPr>
              <a:lnSpc>
                <a:spcPct val="90000"/>
              </a:lnSpc>
              <a:buFont typeface="Wingdings" panose="05000000000000000000" charset="0"/>
              <a:buChar char="l"/>
            </a:pPr>
            <a:r>
              <a:rPr lang="en-US" altLang="zh-CN" sz="2600"/>
              <a:t>Please assign your own roles. </a:t>
            </a:r>
            <a:endParaRPr lang="en-US" altLang="zh-CN" sz="2600"/>
          </a:p>
          <a:p>
            <a:pPr>
              <a:lnSpc>
                <a:spcPct val="90000"/>
              </a:lnSpc>
              <a:buFont typeface="Wingdings" panose="05000000000000000000" charset="0"/>
              <a:buChar char="l"/>
            </a:pPr>
            <a:r>
              <a:rPr lang="en-US" altLang="zh-CN" sz="2600"/>
              <a:t>You have 10 minutes for the preparation.</a:t>
            </a:r>
            <a:endParaRPr lang="en-US" altLang="zh-CN" sz="2600"/>
          </a:p>
          <a:p>
            <a:pPr>
              <a:lnSpc>
                <a:spcPct val="90000"/>
              </a:lnSpc>
              <a:buFont typeface="Wingdings" panose="05000000000000000000" charset="0"/>
              <a:buChar char="l"/>
            </a:pPr>
            <a:r>
              <a:rPr lang="en-US" altLang="zh-CN" sz="2600">
                <a:sym typeface="+mn-ea"/>
              </a:rPr>
              <a:t>If necessary, you can use your smartphone to scan the </a:t>
            </a:r>
            <a:r>
              <a:rPr lang="en-US" altLang="zh-CN" sz="2600">
                <a:sym typeface="+mn-ea"/>
              </a:rPr>
              <a:t>QR</a:t>
            </a:r>
            <a:r>
              <a:rPr lang="en-US" altLang="zh-CN" sz="2600">
                <a:sym typeface="+mn-ea"/>
              </a:rPr>
              <a:t> code to get the suggested steps for each assignment.</a:t>
            </a:r>
            <a:endParaRPr lang="en-US" altLang="zh-CN" sz="2600"/>
          </a:p>
          <a:p>
            <a:pPr>
              <a:lnSpc>
                <a:spcPct val="90000"/>
              </a:lnSpc>
              <a:buFont typeface="Wingdings" panose="05000000000000000000" charset="0"/>
              <a:buChar char="l"/>
            </a:pPr>
            <a:r>
              <a:rPr lang="en-US" altLang="zh-CN" sz="2600"/>
              <a:t>After that the teacher will ask one group to model role-play Exercise A or B at your own choice. </a:t>
            </a:r>
            <a:endParaRPr lang="en-US" altLang="zh-CN" sz="2600"/>
          </a:p>
          <a:p>
            <a:pPr>
              <a:lnSpc>
                <a:spcPct val="90000"/>
              </a:lnSpc>
              <a:buFont typeface="Wingdings" panose="05000000000000000000" charset="0"/>
              <a:buChar char="l"/>
            </a:pPr>
            <a:r>
              <a:rPr lang="en-US" altLang="zh-CN" sz="2600"/>
              <a:t>The other students are required to listen carefully to the model role-play and be ready for the comments. </a:t>
            </a:r>
            <a:endParaRPr lang="en-US" altLang="zh-CN" sz="2600"/>
          </a:p>
        </p:txBody>
      </p:sp>
      <p:sp>
        <p:nvSpPr>
          <p:cNvPr id="38918" name="矩形 38917"/>
          <p:cNvSpPr/>
          <p:nvPr/>
        </p:nvSpPr>
        <p:spPr>
          <a:xfrm>
            <a:off x="3492500" y="5734050"/>
            <a:ext cx="1943100" cy="360363"/>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r>
              <a:rPr lang="en-US" altLang="zh-CN">
                <a:latin typeface="Arial" panose="020B0604020202020204" pitchFamily="34" charset="0"/>
                <a:hlinkClick r:id="rId1" action="ppaction://hlinkfile"/>
              </a:rPr>
              <a:t>Chapter 4</a:t>
            </a:r>
            <a:endParaRPr lang="en-US" altLang="zh-CN">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顾渝《商务英语谈判》</a:t>
            </a:r>
            <a:r>
              <a:rPr lang="zh-CN" altLang="en-US" dirty="0">
                <a:sym typeface="+mn-ea"/>
              </a:rPr>
              <a:t>（第二版）</a:t>
            </a:r>
            <a:r>
              <a:rPr lang="zh-CN" altLang="en-US" dirty="0">
                <a:sym typeface="+mn-ea"/>
              </a:rPr>
              <a:t>Chapter </a:t>
            </a:r>
            <a:r>
              <a:rPr lang="en-US" altLang="zh-CN" dirty="0">
                <a:sym typeface="+mn-ea"/>
              </a:rPr>
              <a:t>3</a:t>
            </a:r>
            <a:endParaRPr lang="en-US" altLang="zh-CN" dirty="0">
              <a:sym typeface="+mn-ea"/>
            </a:endParaRPr>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61442" name="标题 61441"/>
          <p:cNvSpPr>
            <a:spLocks noGrp="1"/>
          </p:cNvSpPr>
          <p:nvPr>
            <p:ph type="title"/>
          </p:nvPr>
        </p:nvSpPr>
        <p:spPr/>
        <p:txBody>
          <a:bodyPr/>
          <a:p>
            <a:r>
              <a:rPr lang="en-US" altLang="zh-CN" sz="3800" b="1"/>
              <a:t>PART ONE</a:t>
            </a:r>
            <a:r>
              <a:rPr lang="en-US" altLang="zh-CN" sz="3800"/>
              <a:t> </a:t>
            </a:r>
            <a:br>
              <a:rPr lang="en-US" altLang="zh-CN" sz="3800"/>
            </a:br>
            <a:r>
              <a:rPr lang="en-US" altLang="zh-CN" sz="3800"/>
              <a:t>PRE-NEGOTIATION</a:t>
            </a:r>
            <a:endParaRPr lang="en-US" altLang="zh-CN" sz="3800"/>
          </a:p>
        </p:txBody>
      </p:sp>
      <p:grpSp>
        <p:nvGrpSpPr>
          <p:cNvPr id="61443" name="组合 61442"/>
          <p:cNvGrpSpPr>
            <a:grpSpLocks noChangeAspect="1"/>
          </p:cNvGrpSpPr>
          <p:nvPr/>
        </p:nvGrpSpPr>
        <p:grpSpPr>
          <a:xfrm>
            <a:off x="539750" y="1557338"/>
            <a:ext cx="7993063" cy="4541837"/>
            <a:chOff x="1500" y="761"/>
            <a:chExt cx="2716" cy="2730"/>
          </a:xfrm>
        </p:grpSpPr>
        <p:sp>
          <p:nvSpPr>
            <p:cNvPr id="61444" name="矩形 61443"/>
            <p:cNvSpPr>
              <a:spLocks noChangeAspect="1" noTextEdit="1"/>
            </p:cNvSpPr>
            <p:nvPr/>
          </p:nvSpPr>
          <p:spPr>
            <a:xfrm>
              <a:off x="1500" y="761"/>
              <a:ext cx="2716" cy="2730"/>
            </a:xfrm>
            <a:prstGeom prst="rect">
              <a:avLst/>
            </a:prstGeom>
          </p:spPr>
          <p:style>
            <a:lnRef idx="3">
              <a:schemeClr val="accent1"/>
            </a:lnRef>
            <a:fillRef idx="0">
              <a:srgbClr val="FFFFFF"/>
            </a:fillRef>
            <a:effectRef idx="0">
              <a:srgbClr val="FFFFFF"/>
            </a:effectRef>
            <a:fontRef idx="minor">
              <a:schemeClr val="tx1"/>
            </a:fontRef>
          </p:style>
          <p:txBody>
            <a:bodyPr/>
            <a:p>
              <a:endParaRPr lang="zh-CN" altLang="en-US"/>
            </a:p>
          </p:txBody>
        </p:sp>
        <p:sp>
          <p:nvSpPr>
            <p:cNvPr id="61445" name="_s61445"/>
            <p:cNvSpPr/>
            <p:nvPr/>
          </p:nvSpPr>
          <p:spPr>
            <a:xfrm flipH="1" flipV="1">
              <a:off x="2269" y="1786"/>
              <a:ext cx="296" cy="17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46" name="_s61446"/>
            <p:cNvSpPr/>
            <p:nvPr/>
          </p:nvSpPr>
          <p:spPr>
            <a:xfrm>
              <a:off x="1637" y="1278"/>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6</a:t>
              </a:r>
              <a:endParaRPr lang="en-US" altLang="zh-CN" sz="1700" b="1">
                <a:latin typeface="Arial" panose="020B0604020202020204" pitchFamily="34" charset="0"/>
              </a:endParaRPr>
            </a:p>
            <a:p>
              <a:pPr algn="ctr"/>
              <a:r>
                <a:rPr lang="en-US" altLang="zh-CN" sz="1700" b="1">
                  <a:latin typeface="Arial" panose="020B0604020202020204" pitchFamily="34" charset="0"/>
                </a:rPr>
                <a:t>Product</a:t>
              </a:r>
              <a:endParaRPr lang="en-US" altLang="zh-CN" sz="1700" b="1">
                <a:latin typeface="Arial" panose="020B0604020202020204" pitchFamily="34" charset="0"/>
              </a:endParaRPr>
            </a:p>
            <a:p>
              <a:pPr algn="ctr"/>
              <a:r>
                <a:rPr lang="en-US" altLang="zh-CN" sz="1700" b="1">
                  <a:latin typeface="Arial" panose="020B0604020202020204" pitchFamily="34" charset="0"/>
                </a:rPr>
                <a:t>Description</a:t>
              </a:r>
              <a:endParaRPr lang="en-US" altLang="zh-CN" sz="1700" b="1">
                <a:latin typeface="Arial" panose="020B0604020202020204" pitchFamily="34" charset="0"/>
              </a:endParaRPr>
            </a:p>
          </p:txBody>
        </p:sp>
        <p:sp>
          <p:nvSpPr>
            <p:cNvPr id="61447" name="_s61447"/>
            <p:cNvSpPr/>
            <p:nvPr/>
          </p:nvSpPr>
          <p:spPr>
            <a:xfrm flipH="1">
              <a:off x="2270" y="2295"/>
              <a:ext cx="296" cy="17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48" name="_s61448"/>
            <p:cNvSpPr/>
            <p:nvPr/>
          </p:nvSpPr>
          <p:spPr>
            <a:xfrm>
              <a:off x="1638" y="2296"/>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5</a:t>
              </a:r>
              <a:endParaRPr lang="en-US" altLang="zh-CN" sz="1700" b="1">
                <a:latin typeface="Arial" panose="020B0604020202020204" pitchFamily="34" charset="0"/>
              </a:endParaRPr>
            </a:p>
            <a:p>
              <a:pPr algn="ctr"/>
              <a:r>
                <a:rPr lang="en-US" altLang="zh-CN" sz="1700" b="1">
                  <a:latin typeface="Arial" panose="020B0604020202020204" pitchFamily="34" charset="0"/>
                </a:rPr>
                <a:t>Company </a:t>
              </a:r>
              <a:endParaRPr lang="en-US" altLang="zh-CN" sz="1700" b="1">
                <a:latin typeface="Arial" panose="020B0604020202020204" pitchFamily="34" charset="0"/>
              </a:endParaRPr>
            </a:p>
            <a:p>
              <a:pPr algn="ctr"/>
              <a:r>
                <a:rPr lang="en-US" altLang="zh-CN" sz="1700" b="1">
                  <a:latin typeface="Arial" panose="020B0604020202020204" pitchFamily="34" charset="0"/>
                </a:rPr>
                <a:t>Description</a:t>
              </a:r>
              <a:endParaRPr lang="en-US" altLang="zh-CN" sz="1700" b="1">
                <a:latin typeface="Arial" panose="020B0604020202020204" pitchFamily="34" charset="0"/>
              </a:endParaRPr>
            </a:p>
          </p:txBody>
        </p:sp>
        <p:sp>
          <p:nvSpPr>
            <p:cNvPr id="61449" name="_s61449"/>
            <p:cNvSpPr/>
            <p:nvPr/>
          </p:nvSpPr>
          <p:spPr>
            <a:xfrm>
              <a:off x="2859" y="2463"/>
              <a:ext cx="0" cy="342"/>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0" name="_s61450"/>
            <p:cNvSpPr/>
            <p:nvPr/>
          </p:nvSpPr>
          <p:spPr>
            <a:xfrm>
              <a:off x="2520" y="2804"/>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4</a:t>
              </a:r>
              <a:endParaRPr lang="en-US" altLang="zh-CN" sz="1700" b="1">
                <a:latin typeface="Arial" panose="020B0604020202020204" pitchFamily="34" charset="0"/>
              </a:endParaRPr>
            </a:p>
            <a:p>
              <a:pPr algn="ctr"/>
              <a:r>
                <a:rPr lang="en-US" altLang="zh-CN" sz="1700" b="1">
                  <a:latin typeface="Arial" panose="020B0604020202020204" pitchFamily="34" charset="0"/>
                </a:rPr>
                <a:t>Corporate </a:t>
              </a:r>
              <a:endParaRPr lang="en-US" altLang="zh-CN" sz="1700" b="1">
                <a:latin typeface="Arial" panose="020B0604020202020204" pitchFamily="34" charset="0"/>
              </a:endParaRPr>
            </a:p>
            <a:p>
              <a:pPr algn="ctr"/>
              <a:r>
                <a:rPr lang="en-US" altLang="zh-CN" sz="1700" b="1">
                  <a:latin typeface="Arial" panose="020B0604020202020204" pitchFamily="34" charset="0"/>
                </a:rPr>
                <a:t>Hospitality</a:t>
              </a:r>
              <a:endParaRPr lang="en-US" altLang="zh-CN" sz="1700" b="1">
                <a:latin typeface="Arial" panose="020B0604020202020204" pitchFamily="34" charset="0"/>
              </a:endParaRPr>
            </a:p>
          </p:txBody>
        </p:sp>
        <p:sp>
          <p:nvSpPr>
            <p:cNvPr id="61451" name="_s61451"/>
            <p:cNvSpPr/>
            <p:nvPr/>
          </p:nvSpPr>
          <p:spPr>
            <a:xfrm>
              <a:off x="3151" y="2294"/>
              <a:ext cx="296" cy="170"/>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2" name="_s61452"/>
            <p:cNvSpPr/>
            <p:nvPr/>
          </p:nvSpPr>
          <p:spPr>
            <a:xfrm>
              <a:off x="3401" y="2295"/>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solidFill>
                    <a:schemeClr val="accent1"/>
                  </a:solidFill>
                  <a:latin typeface="Arial" panose="020B0604020202020204" pitchFamily="34" charset="0"/>
                </a:rPr>
                <a:t>CHAPTER 3</a:t>
              </a:r>
              <a:endParaRPr lang="en-US" altLang="zh-CN" sz="1700" b="1">
                <a:solidFill>
                  <a:schemeClr val="accent1"/>
                </a:solidFill>
                <a:latin typeface="Arial" panose="020B0604020202020204" pitchFamily="34" charset="0"/>
              </a:endParaRPr>
            </a:p>
            <a:p>
              <a:pPr algn="ctr"/>
              <a:r>
                <a:rPr lang="en-US" altLang="zh-CN" sz="1700" b="1">
                  <a:solidFill>
                    <a:schemeClr val="accent1"/>
                  </a:solidFill>
                  <a:latin typeface="Arial" panose="020B0604020202020204" pitchFamily="34" charset="0"/>
                </a:rPr>
                <a:t>Introductions </a:t>
              </a:r>
              <a:endParaRPr lang="en-US" altLang="zh-CN" sz="1700" b="1">
                <a:solidFill>
                  <a:schemeClr val="accent1"/>
                </a:solidFill>
                <a:latin typeface="Arial" panose="020B0604020202020204" pitchFamily="34" charset="0"/>
              </a:endParaRPr>
            </a:p>
            <a:p>
              <a:pPr algn="ctr"/>
              <a:r>
                <a:rPr lang="en-US" altLang="zh-CN" sz="1700" b="1">
                  <a:solidFill>
                    <a:schemeClr val="accent1"/>
                  </a:solidFill>
                  <a:latin typeface="Arial" panose="020B0604020202020204" pitchFamily="34" charset="0"/>
                </a:rPr>
                <a:t>and Greetings</a:t>
              </a:r>
              <a:endParaRPr lang="en-US" altLang="zh-CN" sz="1700" b="1">
                <a:solidFill>
                  <a:schemeClr val="accent1"/>
                </a:solidFill>
                <a:latin typeface="Arial" panose="020B0604020202020204" pitchFamily="34" charset="0"/>
              </a:endParaRPr>
            </a:p>
          </p:txBody>
        </p:sp>
        <p:sp>
          <p:nvSpPr>
            <p:cNvPr id="61453" name="_s61453"/>
            <p:cNvSpPr/>
            <p:nvPr/>
          </p:nvSpPr>
          <p:spPr>
            <a:xfrm flipV="1">
              <a:off x="3151" y="1785"/>
              <a:ext cx="295" cy="17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4" name="_s61454"/>
            <p:cNvSpPr/>
            <p:nvPr/>
          </p:nvSpPr>
          <p:spPr>
            <a:xfrm>
              <a:off x="3401" y="1277"/>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2</a:t>
              </a:r>
              <a:endParaRPr lang="en-US" altLang="zh-CN" sz="1700" b="1">
                <a:latin typeface="Arial" panose="020B0604020202020204" pitchFamily="34" charset="0"/>
              </a:endParaRPr>
            </a:p>
            <a:p>
              <a:pPr algn="ctr"/>
              <a:r>
                <a:rPr lang="en-US" altLang="zh-CN" sz="1700" b="1">
                  <a:latin typeface="Arial" panose="020B0604020202020204" pitchFamily="34" charset="0"/>
                </a:rPr>
                <a:t>International </a:t>
              </a:r>
              <a:endParaRPr lang="en-US" altLang="zh-CN" sz="1700" b="1">
                <a:latin typeface="Arial" panose="020B0604020202020204" pitchFamily="34" charset="0"/>
              </a:endParaRPr>
            </a:p>
            <a:p>
              <a:pPr algn="ctr"/>
              <a:r>
                <a:rPr lang="en-US" altLang="zh-CN" sz="1700" b="1">
                  <a:latin typeface="Arial" panose="020B0604020202020204" pitchFamily="34" charset="0"/>
                </a:rPr>
                <a:t>Calls</a:t>
              </a:r>
              <a:endParaRPr lang="en-US" altLang="zh-CN" sz="1700" b="1">
                <a:latin typeface="Arial" panose="020B0604020202020204" pitchFamily="34" charset="0"/>
              </a:endParaRPr>
            </a:p>
          </p:txBody>
        </p:sp>
        <p:sp>
          <p:nvSpPr>
            <p:cNvPr id="61455" name="_s61455"/>
            <p:cNvSpPr/>
            <p:nvPr/>
          </p:nvSpPr>
          <p:spPr>
            <a:xfrm flipV="1">
              <a:off x="2858" y="1446"/>
              <a:ext cx="0" cy="34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6" name="_s61456"/>
            <p:cNvSpPr/>
            <p:nvPr/>
          </p:nvSpPr>
          <p:spPr>
            <a:xfrm>
              <a:off x="2519" y="768"/>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a:t>
              </a:r>
              <a:endParaRPr lang="en-US" altLang="zh-CN" sz="1700" b="1">
                <a:latin typeface="Arial" panose="020B0604020202020204" pitchFamily="34" charset="0"/>
              </a:endParaRPr>
            </a:p>
            <a:p>
              <a:pPr algn="ctr"/>
              <a:r>
                <a:rPr lang="en-US" altLang="zh-CN" sz="1700" b="1">
                  <a:latin typeface="Arial" panose="020B0604020202020204" pitchFamily="34" charset="0"/>
                </a:rPr>
                <a:t>Business </a:t>
              </a:r>
              <a:endParaRPr lang="en-US" altLang="zh-CN" sz="1700" b="1">
                <a:latin typeface="Arial" panose="020B0604020202020204" pitchFamily="34" charset="0"/>
              </a:endParaRPr>
            </a:p>
            <a:p>
              <a:pPr algn="ctr"/>
              <a:r>
                <a:rPr lang="en-US" altLang="zh-CN" sz="1700" b="1">
                  <a:latin typeface="Arial" panose="020B0604020202020204" pitchFamily="34" charset="0"/>
                </a:rPr>
                <a:t>Manners</a:t>
              </a:r>
              <a:endParaRPr lang="en-US" altLang="zh-CN" sz="1700" b="1">
                <a:latin typeface="Arial" panose="020B0604020202020204" pitchFamily="34" charset="0"/>
              </a:endParaRPr>
            </a:p>
          </p:txBody>
        </p:sp>
        <p:sp>
          <p:nvSpPr>
            <p:cNvPr id="61457" name="_s61457"/>
            <p:cNvSpPr/>
            <p:nvPr/>
          </p:nvSpPr>
          <p:spPr>
            <a:xfrm>
              <a:off x="2519" y="1787"/>
              <a:ext cx="679" cy="679"/>
            </a:xfrm>
            <a:prstGeom prst="ellipse">
              <a:avLst/>
            </a:prstGeom>
            <a:ln>
              <a:headEnd type="none" w="med" len="med"/>
              <a:tailEnd type="none" w="med" len="med"/>
            </a:ln>
          </p:spPr>
          <p:style>
            <a:lnRef idx="0">
              <a:srgbClr val="FFFFFF"/>
            </a:lnRef>
            <a:fillRef idx="1">
              <a:schemeClr val="accent1"/>
            </a:fillRef>
            <a:effectRef idx="0">
              <a:srgbClr val="FFFFFF"/>
            </a:effectRef>
            <a:fontRef idx="minor">
              <a:schemeClr val="lt1"/>
            </a:fontRef>
          </p:style>
          <p:txBody>
            <a:bodyPr wrap="none" lIns="0" tIns="0" rIns="0" bIns="0" anchor="ctr" anchorCtr="0">
              <a:flatTx/>
            </a:bodyPr>
            <a:p>
              <a:pPr algn="ctr">
                <a:lnSpc>
                  <a:spcPct val="80000"/>
                </a:lnSpc>
                <a:spcBef>
                  <a:spcPct val="20000"/>
                </a:spcBef>
              </a:pPr>
              <a:r>
                <a:rPr lang="en-US" altLang="zh-CN" sz="2500" b="1">
                  <a:solidFill>
                    <a:schemeClr val="tx1"/>
                  </a:solidFill>
                  <a:latin typeface="Arial" panose="020B0604020202020204" pitchFamily="34" charset="0"/>
                </a:rPr>
                <a:t>1 - 6</a:t>
              </a:r>
              <a:endParaRPr lang="en-US" altLang="zh-CN" sz="2500" b="1">
                <a:solidFill>
                  <a:schemeClr val="tx1"/>
                </a:solidFill>
                <a:latin typeface="Arial" panose="020B0604020202020204"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61442"/>
                                        </p:tgtEl>
                                        <p:attrNameLst>
                                          <p:attrName>style.visibility</p:attrName>
                                        </p:attrNameLst>
                                      </p:cBhvr>
                                      <p:to>
                                        <p:strVal val="visible"/>
                                      </p:to>
                                    </p:set>
                                    <p:animEffect transition="in" filter="fade">
                                      <p:cBhvr>
                                        <p:cTn id="7" dur="597">
                                          <p:stCondLst>
                                            <p:cond delay="0"/>
                                          </p:stCondLst>
                                        </p:cTn>
                                        <p:tgtEl>
                                          <p:spTgt spid="61442"/>
                                        </p:tgtEl>
                                      </p:cBhvr>
                                    </p:animEffect>
                                    <p:anim calcmode="lin" valueType="num">
                                      <p:cBhvr>
                                        <p:cTn id="8" dur="597" fill="hold">
                                          <p:stCondLst>
                                            <p:cond delay="0"/>
                                          </p:stCondLst>
                                        </p:cTn>
                                        <p:tgtEl>
                                          <p:spTgt spid="6144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6144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61442"/>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32770" name="标题 32769"/>
          <p:cNvSpPr>
            <a:spLocks noGrp="1"/>
          </p:cNvSpPr>
          <p:nvPr>
            <p:ph type="title"/>
          </p:nvPr>
        </p:nvSpPr>
        <p:spPr/>
        <p:txBody>
          <a:bodyPr/>
          <a:p>
            <a:r>
              <a:rPr lang="en-US" altLang="zh-CN" sz="3200" b="1" u="sng">
                <a:solidFill>
                  <a:schemeClr val="tx1"/>
                </a:solidFill>
              </a:rPr>
              <a:t>CHAPTER 3  Introductions and Greetings</a:t>
            </a:r>
            <a:endParaRPr lang="en-US" altLang="zh-CN" sz="3200" b="1" u="sng">
              <a:solidFill>
                <a:schemeClr val="tx1"/>
              </a:solidFill>
            </a:endParaRPr>
          </a:p>
        </p:txBody>
      </p:sp>
      <p:sp>
        <p:nvSpPr>
          <p:cNvPr id="32771" name="文本占位符 32770"/>
          <p:cNvSpPr>
            <a:spLocks noGrp="1"/>
          </p:cNvSpPr>
          <p:nvPr>
            <p:ph type="body" idx="1"/>
          </p:nvPr>
        </p:nvSpPr>
        <p:spPr>
          <a:xfrm>
            <a:off x="468313" y="1341438"/>
            <a:ext cx="8229600" cy="4530725"/>
          </a:xfrm>
        </p:spPr>
        <p:txBody>
          <a:bodyPr/>
          <a:p>
            <a:pPr>
              <a:lnSpc>
                <a:spcPct val="90000"/>
              </a:lnSpc>
              <a:buNone/>
            </a:pPr>
            <a:r>
              <a:rPr lang="en-US" altLang="zh-CN" sz="2600" b="1"/>
              <a:t>Objectives</a:t>
            </a:r>
            <a:endParaRPr lang="en-US" altLang="zh-CN" sz="2600"/>
          </a:p>
          <a:p>
            <a:pPr>
              <a:lnSpc>
                <a:spcPct val="90000"/>
              </a:lnSpc>
            </a:pPr>
            <a:r>
              <a:rPr lang="en-US" altLang="zh-CN" sz="2600"/>
              <a:t>Learn to make graceful introductions, shake hands with skill and have small talk with people in the business world</a:t>
            </a:r>
            <a:endParaRPr lang="en-US" altLang="zh-CN" sz="2600"/>
          </a:p>
          <a:p>
            <a:pPr>
              <a:lnSpc>
                <a:spcPct val="90000"/>
              </a:lnSpc>
            </a:pPr>
            <a:r>
              <a:rPr lang="en-US" altLang="zh-CN" sz="2600"/>
              <a:t>Be aware of the cultural differences involved in introductions and greetings</a:t>
            </a:r>
            <a:endParaRPr lang="en-US" altLang="zh-CN" sz="2600"/>
          </a:p>
          <a:p>
            <a:pPr>
              <a:lnSpc>
                <a:spcPct val="90000"/>
              </a:lnSpc>
            </a:pPr>
            <a:r>
              <a:rPr lang="en-US" altLang="zh-CN" sz="2600"/>
              <a:t>Be familiar with the expressions used in making introductions and greeting business friends</a:t>
            </a:r>
            <a:endParaRPr lang="en-US" altLang="zh-CN" sz="2600"/>
          </a:p>
          <a:p>
            <a:pPr>
              <a:lnSpc>
                <a:spcPct val="90000"/>
              </a:lnSpc>
            </a:pPr>
            <a:r>
              <a:rPr lang="en-US" altLang="zh-CN" sz="2600"/>
              <a:t>Learn the skills and key points in introductions and greetings through cases and case analysis</a:t>
            </a:r>
            <a:endParaRPr lang="en-US" altLang="zh-CN" sz="26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32770"/>
                                        </p:tgtEl>
                                        <p:attrNameLst>
                                          <p:attrName>style.visibility</p:attrName>
                                        </p:attrNameLst>
                                      </p:cBhvr>
                                      <p:to>
                                        <p:strVal val="visible"/>
                                      </p:to>
                                    </p:set>
                                    <p:animEffect transition="in" filter="fade">
                                      <p:cBhvr>
                                        <p:cTn id="7" dur="597">
                                          <p:stCondLst>
                                            <p:cond delay="0"/>
                                          </p:stCondLst>
                                        </p:cTn>
                                        <p:tgtEl>
                                          <p:spTgt spid="32770"/>
                                        </p:tgtEl>
                                      </p:cBhvr>
                                    </p:animEffect>
                                    <p:anim calcmode="lin" valueType="num">
                                      <p:cBhvr>
                                        <p:cTn id="8" dur="597" fill="hold">
                                          <p:stCondLst>
                                            <p:cond delay="0"/>
                                          </p:stCondLst>
                                        </p:cTn>
                                        <p:tgtEl>
                                          <p:spTgt spid="3277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3277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3277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32771">
                                            <p:txEl>
                                              <p:charRg st="11" end="126"/>
                                            </p:txEl>
                                          </p:spTgt>
                                        </p:tgtEl>
                                        <p:attrNameLst>
                                          <p:attrName>style.visibility</p:attrName>
                                        </p:attrNameLst>
                                      </p:cBhvr>
                                      <p:to>
                                        <p:strVal val="visible"/>
                                      </p:to>
                                    </p:set>
                                    <p:animEffect transition="in" filter="slide(fromBottom)">
                                      <p:cBhvr>
                                        <p:cTn id="15" dur="500">
                                          <p:stCondLst>
                                            <p:cond delay="0"/>
                                          </p:stCondLst>
                                        </p:cTn>
                                        <p:tgtEl>
                                          <p:spTgt spid="32771">
                                            <p:txEl>
                                              <p:charRg st="11" end="12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32771">
                                            <p:txEl>
                                              <p:charRg st="126" end="203"/>
                                            </p:txEl>
                                          </p:spTgt>
                                        </p:tgtEl>
                                        <p:attrNameLst>
                                          <p:attrName>style.visibility</p:attrName>
                                        </p:attrNameLst>
                                      </p:cBhvr>
                                      <p:to>
                                        <p:strVal val="visible"/>
                                      </p:to>
                                    </p:set>
                                    <p:animEffect transition="in" filter="slide(fromBottom)">
                                      <p:cBhvr>
                                        <p:cTn id="20" dur="500">
                                          <p:stCondLst>
                                            <p:cond delay="0"/>
                                          </p:stCondLst>
                                        </p:cTn>
                                        <p:tgtEl>
                                          <p:spTgt spid="32771">
                                            <p:txEl>
                                              <p:charRg st="126" end="20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32771">
                                            <p:txEl>
                                              <p:charRg st="203" end="295"/>
                                            </p:txEl>
                                          </p:spTgt>
                                        </p:tgtEl>
                                        <p:attrNameLst>
                                          <p:attrName>style.visibility</p:attrName>
                                        </p:attrNameLst>
                                      </p:cBhvr>
                                      <p:to>
                                        <p:strVal val="visible"/>
                                      </p:to>
                                    </p:set>
                                    <p:animEffect transition="in" filter="slide(fromBottom)">
                                      <p:cBhvr>
                                        <p:cTn id="25" dur="500">
                                          <p:stCondLst>
                                            <p:cond delay="0"/>
                                          </p:stCondLst>
                                        </p:cTn>
                                        <p:tgtEl>
                                          <p:spTgt spid="32771">
                                            <p:txEl>
                                              <p:charRg st="203" end="29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32771">
                                            <p:txEl>
                                              <p:charRg st="295" end="390"/>
                                            </p:txEl>
                                          </p:spTgt>
                                        </p:tgtEl>
                                        <p:attrNameLst>
                                          <p:attrName>style.visibility</p:attrName>
                                        </p:attrNameLst>
                                      </p:cBhvr>
                                      <p:to>
                                        <p:strVal val="visible"/>
                                      </p:to>
                                    </p:set>
                                    <p:animEffect transition="in" filter="slide(fromBottom)">
                                      <p:cBhvr>
                                        <p:cTn id="30" dur="500">
                                          <p:stCondLst>
                                            <p:cond delay="0"/>
                                          </p:stCondLst>
                                        </p:cTn>
                                        <p:tgtEl>
                                          <p:spTgt spid="32771">
                                            <p:txEl>
                                              <p:charRg st="295" end="39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5650" name="标题 155649"/>
          <p:cNvSpPr>
            <a:spLocks noGrp="1"/>
          </p:cNvSpPr>
          <p:nvPr>
            <p:ph type="title"/>
          </p:nvPr>
        </p:nvSpPr>
        <p:spPr>
          <a:xfrm>
            <a:off x="395288" y="274638"/>
            <a:ext cx="8497887" cy="1143000"/>
          </a:xfrm>
        </p:spPr>
        <p:txBody>
          <a:bodyPr/>
          <a:p>
            <a:r>
              <a:rPr lang="en-US" altLang="zh-CN" b="1" u="sng"/>
              <a:t>3.4 Words and Expressions</a:t>
            </a:r>
            <a:endParaRPr lang="en-US" altLang="zh-CN" sz="1700" b="1" u="sng"/>
          </a:p>
        </p:txBody>
      </p:sp>
      <p:sp>
        <p:nvSpPr>
          <p:cNvPr id="155651" name="文本占位符 155650"/>
          <p:cNvSpPr>
            <a:spLocks noGrp="1"/>
          </p:cNvSpPr>
          <p:nvPr>
            <p:ph type="body" idx="1"/>
          </p:nvPr>
        </p:nvSpPr>
        <p:spPr/>
        <p:txBody>
          <a:bodyPr/>
          <a:p>
            <a:pPr marL="609600" indent="-609600">
              <a:buClr>
                <a:schemeClr val="tx1"/>
              </a:buClr>
              <a:buNone/>
            </a:pPr>
            <a:r>
              <a:rPr lang="en-US" altLang="zh-CN"/>
              <a:t>	Please learn this section first before you begin learning this Chapter.</a:t>
            </a:r>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7458" name="文本占位符 147457"/>
          <p:cNvSpPr>
            <a:spLocks noGrp="1"/>
          </p:cNvSpPr>
          <p:nvPr>
            <p:ph type="body" idx="1"/>
          </p:nvPr>
        </p:nvSpPr>
        <p:spPr>
          <a:xfrm>
            <a:off x="468630" y="1484630"/>
            <a:ext cx="8229600" cy="4601845"/>
          </a:xfrm>
        </p:spPr>
        <p:txBody>
          <a:bodyPr/>
          <a:p>
            <a:pPr algn="l">
              <a:lnSpc>
                <a:spcPct val="80000"/>
              </a:lnSpc>
              <a:buNone/>
            </a:pPr>
            <a:r>
              <a:rPr lang="en-US" altLang="zh-CN" sz="2500" b="1"/>
              <a:t>1. What is the purpose of small talk under social settings?</a:t>
            </a:r>
            <a:endParaRPr lang="en-US" altLang="zh-CN" sz="2500" b="1"/>
          </a:p>
          <a:p>
            <a:pPr algn="l">
              <a:lnSpc>
                <a:spcPct val="70000"/>
              </a:lnSpc>
              <a:buFont typeface="Wingdings" panose="05000000000000000000" charset="0"/>
              <a:buChar char="n"/>
            </a:pPr>
            <a:r>
              <a:rPr lang="en-US" altLang="zh-CN" sz="2600"/>
              <a:t>Small talk is designed to “break the ice” — to ease into a conversation with someone you have just met. You could ask your new colleague or client some questions if you want to be friendly and start a conversation, such as “Did you have a good journey?”</a:t>
            </a:r>
            <a:endParaRPr lang="en-US" altLang="zh-CN" sz="2600"/>
          </a:p>
          <a:p>
            <a:pPr marL="571500" indent="-571500">
              <a:lnSpc>
                <a:spcPct val="90000"/>
              </a:lnSpc>
              <a:buNone/>
            </a:pPr>
            <a:endParaRPr lang="en-US" altLang="zh-CN" sz="2400"/>
          </a:p>
          <a:p>
            <a:pPr algn="l">
              <a:lnSpc>
                <a:spcPct val="80000"/>
              </a:lnSpc>
              <a:buNone/>
            </a:pPr>
            <a:r>
              <a:rPr lang="en-US" altLang="zh-CN" sz="2500" b="1"/>
              <a:t>2. How important is it to know how to make a graceful introduction?</a:t>
            </a:r>
            <a:endParaRPr lang="en-US" altLang="zh-CN" sz="2500" b="1"/>
          </a:p>
          <a:p>
            <a:pPr>
              <a:lnSpc>
                <a:spcPct val="90000"/>
              </a:lnSpc>
              <a:buFont typeface="Wingdings" panose="05000000000000000000" charset="0"/>
              <a:buChar char="n"/>
            </a:pPr>
            <a:r>
              <a:rPr lang="en-US" altLang="zh-CN" sz="2400"/>
              <a:t>Knowing how to make a graceful introduction will not only allow you to concentrate on making a positive impression but it will also empower you.</a:t>
            </a:r>
            <a:endParaRPr lang="en-US" altLang="zh-CN" sz="2400" b="1"/>
          </a:p>
        </p:txBody>
      </p:sp>
      <p:sp>
        <p:nvSpPr>
          <p:cNvPr id="147459" name="标题 147458"/>
          <p:cNvSpPr>
            <a:spLocks noGrp="1"/>
          </p:cNvSpPr>
          <p:nvPr>
            <p:ph type="title"/>
          </p:nvPr>
        </p:nvSpPr>
        <p:spPr/>
        <p:txBody>
          <a:bodyPr vert="horz" wrap="square" lIns="91440" tIns="45720" rIns="91440" bIns="45720" anchor="t" anchorCtr="0"/>
          <a:p>
            <a:r>
              <a:rPr lang="en-US" altLang="zh-CN" b="1" u="sng"/>
              <a:t>3.1 Before You Begin</a:t>
            </a:r>
            <a:br>
              <a:rPr lang="en-US" altLang="zh-CN" b="1" u="sng"/>
            </a:br>
            <a:r>
              <a:rPr lang="en-US" altLang="zh-CN" sz="3600" b="1">
                <a:solidFill>
                  <a:schemeClr val="tx1"/>
                </a:solidFill>
                <a:sym typeface="+mn-ea"/>
              </a:rPr>
              <a:t>Questions:</a:t>
            </a:r>
            <a:endParaRPr lang="en-US" altLang="zh-CN" sz="3600"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7459"/>
                                        </p:tgtEl>
                                        <p:attrNameLst>
                                          <p:attrName>style.visibility</p:attrName>
                                        </p:attrNameLst>
                                      </p:cBhvr>
                                      <p:to>
                                        <p:strVal val="visible"/>
                                      </p:to>
                                    </p:set>
                                    <p:animEffect transition="in" filter="fade">
                                      <p:cBhvr>
                                        <p:cTn id="7" dur="597">
                                          <p:stCondLst>
                                            <p:cond delay="0"/>
                                          </p:stCondLst>
                                        </p:cTn>
                                        <p:tgtEl>
                                          <p:spTgt spid="147459"/>
                                        </p:tgtEl>
                                      </p:cBhvr>
                                    </p:animEffect>
                                    <p:anim calcmode="lin" valueType="num">
                                      <p:cBhvr>
                                        <p:cTn id="8" dur="597" fill="hold">
                                          <p:stCondLst>
                                            <p:cond delay="0"/>
                                          </p:stCondLst>
                                        </p:cTn>
                                        <p:tgtEl>
                                          <p:spTgt spid="147459"/>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7459"/>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7459"/>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47458">
                                            <p:txEl>
                                              <p:charRg st="62" end="317"/>
                                            </p:txEl>
                                          </p:spTgt>
                                        </p:tgtEl>
                                        <p:attrNameLst>
                                          <p:attrName>style.visibility</p:attrName>
                                        </p:attrNameLst>
                                      </p:cBhvr>
                                      <p:to>
                                        <p:strVal val="visible"/>
                                      </p:to>
                                    </p:set>
                                    <p:anim to="" calcmode="lin" valueType="num">
                                      <p:cBhvr>
                                        <p:cTn id="15" dur="1" fill="hold"/>
                                        <p:tgtEl>
                                          <p:spTgt spid="147458">
                                            <p:txEl>
                                              <p:charRg st="62" end="317"/>
                                            </p:txEl>
                                          </p:spTgt>
                                        </p:tgtEl>
                                        <p:attrNameLst>
                                          <p:attrName>style.visibility</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147458">
                                            <p:txEl>
                                              <p:charRg st="388" end="534"/>
                                            </p:txEl>
                                          </p:spTgt>
                                        </p:tgtEl>
                                        <p:attrNameLst>
                                          <p:attrName>style.visibility</p:attrName>
                                        </p:attrNameLst>
                                      </p:cBhvr>
                                      <p:to>
                                        <p:strVal val="visible"/>
                                      </p:to>
                                    </p:set>
                                    <p:anim to="" calcmode="lin" valueType="num">
                                      <p:cBhvr>
                                        <p:cTn id="20" dur="1" fill="hold"/>
                                        <p:tgtEl>
                                          <p:spTgt spid="147458">
                                            <p:txEl>
                                              <p:charRg st="388" end="534"/>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8" grpId="0" uiExpand="1" build="p"/>
      <p:bldP spid="14745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8482" name="文本占位符 148481"/>
          <p:cNvSpPr>
            <a:spLocks noGrp="1"/>
          </p:cNvSpPr>
          <p:nvPr>
            <p:ph type="body" idx="1"/>
          </p:nvPr>
        </p:nvSpPr>
        <p:spPr>
          <a:xfrm>
            <a:off x="468630" y="1417955"/>
            <a:ext cx="8218170" cy="4387215"/>
          </a:xfrm>
        </p:spPr>
        <p:txBody>
          <a:bodyPr/>
          <a:p>
            <a:pPr algn="l">
              <a:lnSpc>
                <a:spcPct val="80000"/>
              </a:lnSpc>
              <a:buNone/>
            </a:pPr>
            <a:r>
              <a:rPr lang="en-US" altLang="zh-CN" sz="2500" b="1"/>
              <a:t>3.   Why should people stand up for the introduction?</a:t>
            </a:r>
            <a:endParaRPr lang="en-US" altLang="zh-CN" sz="2500" b="1"/>
          </a:p>
          <a:p>
            <a:pPr marL="571500" indent="-571500">
              <a:lnSpc>
                <a:spcPct val="100000"/>
              </a:lnSpc>
            </a:pPr>
            <a:r>
              <a:rPr lang="en-US" altLang="zh-CN" sz="2800"/>
              <a:t>It’s a well manner to rise for the introduction and handshake.</a:t>
            </a:r>
            <a:endParaRPr lang="en-US" altLang="zh-CN" sz="2800"/>
          </a:p>
          <a:p>
            <a:pPr marL="571500" indent="-571500">
              <a:lnSpc>
                <a:spcPct val="110000"/>
              </a:lnSpc>
            </a:pPr>
            <a:r>
              <a:rPr lang="en-US" altLang="zh-CN" sz="2800"/>
              <a:t>Teachers are suggested to demonstrate to the whole class, with the help of a student, how improper it is to be seated for the introduction. Please also demonstrate to the class how to rise for the introduction. </a:t>
            </a:r>
            <a:endParaRPr lang="en-US" altLang="zh-CN" sz="2800" b="1"/>
          </a:p>
          <a:p>
            <a:pPr marL="571500" indent="-571500">
              <a:lnSpc>
                <a:spcPct val="80000"/>
              </a:lnSpc>
              <a:buNone/>
            </a:pPr>
            <a:endParaRPr lang="en-US" altLang="zh-CN" sz="2800" b="1"/>
          </a:p>
        </p:txBody>
      </p:sp>
      <p:sp>
        <p:nvSpPr>
          <p:cNvPr id="148483" name="标题 148482"/>
          <p:cNvSpPr>
            <a:spLocks noGrp="1"/>
          </p:cNvSpPr>
          <p:nvPr>
            <p:ph type="title"/>
          </p:nvPr>
        </p:nvSpPr>
        <p:spPr>
          <a:xfrm>
            <a:off x="457200" y="278130"/>
            <a:ext cx="8229600" cy="890270"/>
          </a:xfrm>
        </p:spPr>
        <p:txBody>
          <a:bodyPr vert="horz" wrap="square" lIns="91440" tIns="45720" rIns="91440" bIns="45720" anchor="t" anchorCtr="0"/>
          <a:p>
            <a:r>
              <a:rPr lang="en-US" altLang="zh-CN" b="1" u="sng"/>
              <a:t>3.1 Before You Begin</a:t>
            </a:r>
            <a:endParaRPr lang="en-US" altLang="zh-CN"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8483"/>
                                        </p:tgtEl>
                                        <p:attrNameLst>
                                          <p:attrName>style.visibility</p:attrName>
                                        </p:attrNameLst>
                                      </p:cBhvr>
                                      <p:to>
                                        <p:strVal val="visible"/>
                                      </p:to>
                                    </p:set>
                                    <p:animEffect transition="in" filter="fade">
                                      <p:cBhvr>
                                        <p:cTn id="7" dur="597">
                                          <p:stCondLst>
                                            <p:cond delay="0"/>
                                          </p:stCondLst>
                                        </p:cTn>
                                        <p:tgtEl>
                                          <p:spTgt spid="148483"/>
                                        </p:tgtEl>
                                      </p:cBhvr>
                                    </p:animEffect>
                                    <p:anim calcmode="lin" valueType="num">
                                      <p:cBhvr>
                                        <p:cTn id="8" dur="597" fill="hold">
                                          <p:stCondLst>
                                            <p:cond delay="0"/>
                                          </p:stCondLst>
                                        </p:cTn>
                                        <p:tgtEl>
                                          <p:spTgt spid="148483"/>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8483"/>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8483"/>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8482">
                                            <p:txEl>
                                              <p:pRg st="1" end="1"/>
                                            </p:txEl>
                                          </p:spTgt>
                                        </p:tgtEl>
                                        <p:attrNameLst>
                                          <p:attrName>style.visibility</p:attrName>
                                        </p:attrNameLst>
                                      </p:cBhvr>
                                      <p:to>
                                        <p:strVal val="visible"/>
                                      </p:to>
                                    </p:set>
                                    <p:anim to="" calcmode="lin" valueType="num">
                                      <p:cBhvr>
                                        <p:cTn id="15" dur="1" fill="hold"/>
                                        <p:tgtEl>
                                          <p:spTgt spid="148482">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48482">
                                            <p:txEl>
                                              <p:pRg st="2" end="2"/>
                                            </p:txEl>
                                          </p:spTgt>
                                        </p:tgtEl>
                                        <p:attrNameLst>
                                          <p:attrName>style.visibility</p:attrName>
                                        </p:attrNameLst>
                                      </p:cBhvr>
                                      <p:to>
                                        <p:strVal val="visible"/>
                                      </p:to>
                                    </p:set>
                                    <p:anim to="" calcmode="lin" valueType="num">
                                      <p:cBhvr>
                                        <p:cTn id="20" dur="1" fill="hold"/>
                                        <p:tgtEl>
                                          <p:spTgt spid="148482">
                                            <p:txEl>
                                              <p:pRg st="2" end="2"/>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2578" name="文本占位符 152577"/>
          <p:cNvSpPr>
            <a:spLocks noGrp="1"/>
          </p:cNvSpPr>
          <p:nvPr>
            <p:ph type="body" idx="1"/>
          </p:nvPr>
        </p:nvSpPr>
        <p:spPr>
          <a:xfrm>
            <a:off x="478155" y="1412875"/>
            <a:ext cx="8090535" cy="4972685"/>
          </a:xfrm>
        </p:spPr>
        <p:txBody>
          <a:bodyPr/>
          <a:p>
            <a:pPr algn="l">
              <a:lnSpc>
                <a:spcPct val="80000"/>
              </a:lnSpc>
              <a:buNone/>
            </a:pPr>
            <a:r>
              <a:rPr lang="en-US" altLang="zh-CN" sz="2500" b="1"/>
              <a:t>4.   How to shake hands properly?</a:t>
            </a:r>
            <a:endParaRPr lang="en-US" altLang="zh-CN" sz="2500" b="1"/>
          </a:p>
          <a:p>
            <a:pPr marL="571500" indent="-571500">
              <a:lnSpc>
                <a:spcPct val="110000"/>
              </a:lnSpc>
            </a:pPr>
            <a:r>
              <a:rPr lang="en-US" altLang="zh-CN" sz="2400"/>
              <a:t>To greet people with a firm handshake is common in the business world. Handshake is not a finger-shake or bone-crashing handshake. And it should last only as long as it takes to greet the person.</a:t>
            </a:r>
            <a:endParaRPr lang="en-US" altLang="zh-CN" sz="2400"/>
          </a:p>
          <a:p>
            <a:pPr marL="571500" indent="-571500">
              <a:lnSpc>
                <a:spcPct val="110000"/>
              </a:lnSpc>
            </a:pPr>
            <a:r>
              <a:rPr lang="en-US" altLang="zh-CN" sz="2400"/>
              <a:t>Teachers are suggested to ask all the students to shake hands with each other in pairs. Ask some of the students to demonstrate to the whole class how to shake hands properly by following the example shown in Figure 3-1. Correct the improper handshake, if any.</a:t>
            </a:r>
            <a:endParaRPr lang="en-US" altLang="zh-CN" sz="2400" b="1"/>
          </a:p>
        </p:txBody>
      </p:sp>
      <p:sp>
        <p:nvSpPr>
          <p:cNvPr id="152579" name="标题 152578"/>
          <p:cNvSpPr>
            <a:spLocks noGrp="1"/>
          </p:cNvSpPr>
          <p:nvPr>
            <p:ph type="title"/>
          </p:nvPr>
        </p:nvSpPr>
        <p:spPr>
          <a:xfrm>
            <a:off x="457200" y="278130"/>
            <a:ext cx="8229600" cy="846455"/>
          </a:xfrm>
        </p:spPr>
        <p:txBody>
          <a:bodyPr vert="horz" wrap="square" lIns="91440" tIns="45720" rIns="91440" bIns="45720" anchor="t" anchorCtr="0"/>
          <a:p>
            <a:r>
              <a:rPr lang="en-US" altLang="zh-CN" b="1" u="sng"/>
              <a:t>3.1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2579"/>
                                        </p:tgtEl>
                                        <p:attrNameLst>
                                          <p:attrName>style.visibility</p:attrName>
                                        </p:attrNameLst>
                                      </p:cBhvr>
                                      <p:to>
                                        <p:strVal val="visible"/>
                                      </p:to>
                                    </p:set>
                                    <p:animEffect transition="in" filter="fade">
                                      <p:cBhvr>
                                        <p:cTn id="7" dur="597">
                                          <p:stCondLst>
                                            <p:cond delay="0"/>
                                          </p:stCondLst>
                                        </p:cTn>
                                        <p:tgtEl>
                                          <p:spTgt spid="152579"/>
                                        </p:tgtEl>
                                      </p:cBhvr>
                                    </p:animEffect>
                                    <p:anim calcmode="lin" valueType="num">
                                      <p:cBhvr>
                                        <p:cTn id="8" dur="597" fill="hold">
                                          <p:stCondLst>
                                            <p:cond delay="0"/>
                                          </p:stCondLst>
                                        </p:cTn>
                                        <p:tgtEl>
                                          <p:spTgt spid="152579"/>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2579"/>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2579"/>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2578">
                                            <p:txEl>
                                              <p:pRg st="1" end="1"/>
                                            </p:txEl>
                                          </p:spTgt>
                                        </p:tgtEl>
                                        <p:attrNameLst>
                                          <p:attrName>style.visibility</p:attrName>
                                        </p:attrNameLst>
                                      </p:cBhvr>
                                      <p:to>
                                        <p:strVal val="visible"/>
                                      </p:to>
                                    </p:set>
                                    <p:anim to="" calcmode="lin" valueType="num">
                                      <p:cBhvr>
                                        <p:cTn id="15" dur="1" fill="hold"/>
                                        <p:tgtEl>
                                          <p:spTgt spid="152578">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52578">
                                            <p:txEl>
                                              <p:pRg st="2" end="2"/>
                                            </p:txEl>
                                          </p:spTgt>
                                        </p:tgtEl>
                                        <p:attrNameLst>
                                          <p:attrName>style.visibility</p:attrName>
                                        </p:attrNameLst>
                                      </p:cBhvr>
                                      <p:to>
                                        <p:strVal val="visible"/>
                                      </p:to>
                                    </p:set>
                                    <p:anim to="" calcmode="lin" valueType="num">
                                      <p:cBhvr>
                                        <p:cTn id="20" dur="1" fill="hold"/>
                                        <p:tgtEl>
                                          <p:spTgt spid="152578">
                                            <p:txEl>
                                              <p:pRg st="2" end="2"/>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9506" name="文本占位符 149505" descr="7b0a202020202262756c6c6574223a20227b5c2263617465676f727949645c223a5c225c222c5c2274656d706c61746549645c223a32303233313335347d220a7d0a"/>
          <p:cNvSpPr>
            <a:spLocks noGrp="1"/>
          </p:cNvSpPr>
          <p:nvPr>
            <p:ph type="body" idx="1"/>
          </p:nvPr>
        </p:nvSpPr>
        <p:spPr>
          <a:xfrm>
            <a:off x="508635" y="1125855"/>
            <a:ext cx="8167370" cy="5039995"/>
          </a:xfrm>
        </p:spPr>
        <p:txBody>
          <a:bodyPr/>
          <a:p>
            <a:pPr algn="l">
              <a:lnSpc>
                <a:spcPct val="80000"/>
              </a:lnSpc>
              <a:buNone/>
            </a:pPr>
            <a:r>
              <a:rPr lang="en-US" altLang="zh-CN" sz="2500" b="1"/>
              <a:t>5. What order should be followed in introducing others?</a:t>
            </a:r>
            <a:endParaRPr lang="en-US" altLang="zh-CN" sz="2500" b="1"/>
          </a:p>
          <a:p>
            <a:pPr>
              <a:lnSpc>
                <a:spcPct val="80000"/>
              </a:lnSpc>
              <a:buFont typeface="Wingdings" panose="05000000000000000000" charset="0"/>
              <a:buChar char="n"/>
            </a:pPr>
            <a:r>
              <a:rPr lang="en-US" altLang="zh-CN" sz="2700"/>
              <a:t>Introduce a male to a female, e.g.: </a:t>
            </a:r>
            <a:endParaRPr lang="en-US" altLang="zh-CN" sz="2700" i="1"/>
          </a:p>
          <a:p>
            <a:pPr lvl="2">
              <a:lnSpc>
                <a:spcPct val="80000"/>
              </a:lnSpc>
              <a:buBlip>
                <a:blip r:embed="rId1"/>
              </a:buBlip>
            </a:pPr>
            <a:r>
              <a:rPr lang="en-US" altLang="zh-CN" sz="2400" i="1"/>
              <a:t>Mary, this is Tom.</a:t>
            </a:r>
            <a:endParaRPr lang="en-US" altLang="zh-CN" sz="2400"/>
          </a:p>
          <a:p>
            <a:pPr>
              <a:lnSpc>
                <a:spcPct val="80000"/>
              </a:lnSpc>
              <a:buFont typeface="Wingdings" panose="05000000000000000000" charset="0"/>
              <a:buChar char="n"/>
            </a:pPr>
            <a:r>
              <a:rPr lang="en-US" altLang="zh-CN" sz="2700"/>
              <a:t>Introduce a person with lower rank to a person with higher rank, e.g.:</a:t>
            </a:r>
            <a:endParaRPr lang="en-US" altLang="zh-CN" sz="2700"/>
          </a:p>
          <a:p>
            <a:pPr lvl="2" algn="l">
              <a:lnSpc>
                <a:spcPct val="80000"/>
              </a:lnSpc>
              <a:buBlip>
                <a:blip r:embed="rId1"/>
              </a:buBlip>
            </a:pPr>
            <a:r>
              <a:rPr lang="en-US" altLang="zh-CN" sz="2400" i="1"/>
              <a:t>Mr. Shaffer, this is Mr. George Braun from ABC Software.</a:t>
            </a:r>
            <a:endParaRPr lang="en-US" altLang="zh-CN" sz="2400" i="1"/>
          </a:p>
          <a:p>
            <a:pPr>
              <a:lnSpc>
                <a:spcPct val="80000"/>
              </a:lnSpc>
              <a:buFont typeface="Wingdings" panose="05000000000000000000" charset="0"/>
              <a:buChar char="n"/>
            </a:pPr>
            <a:r>
              <a:rPr lang="en-US" altLang="zh-CN" sz="2700"/>
              <a:t>Introduce the younger to the older, e.g.: </a:t>
            </a:r>
            <a:endParaRPr lang="en-US" altLang="zh-CN" sz="2700"/>
          </a:p>
          <a:p>
            <a:pPr lvl="2" algn="l">
              <a:lnSpc>
                <a:spcPct val="80000"/>
              </a:lnSpc>
              <a:buBlip>
                <a:blip r:embed="rId1"/>
              </a:buBlip>
            </a:pPr>
            <a:r>
              <a:rPr lang="en-US" altLang="zh-CN" sz="2400" i="1"/>
              <a:t>Lao Li, this is Xiao Zhang.</a:t>
            </a:r>
            <a:endParaRPr lang="en-US" altLang="zh-CN" sz="2400" i="1"/>
          </a:p>
          <a:p>
            <a:pPr>
              <a:lnSpc>
                <a:spcPct val="80000"/>
              </a:lnSpc>
              <a:buFont typeface="Wingdings" panose="05000000000000000000" charset="0"/>
              <a:buChar char="n"/>
            </a:pPr>
            <a:r>
              <a:rPr lang="en-US" altLang="zh-CN" sz="2700"/>
              <a:t>Introduce the host to the guest, e.g.:</a:t>
            </a:r>
            <a:endParaRPr lang="en-US" altLang="zh-CN" sz="2700"/>
          </a:p>
          <a:p>
            <a:pPr lvl="2" algn="l">
              <a:lnSpc>
                <a:spcPct val="80000"/>
              </a:lnSpc>
              <a:buBlip>
                <a:blip r:embed="rId1"/>
              </a:buBlip>
            </a:pPr>
            <a:r>
              <a:rPr lang="en-US" altLang="zh-CN" sz="2400" i="1"/>
              <a:t>Karen Laval, this is Bob Schmidt who joined us a couple of months ago.</a:t>
            </a:r>
            <a:endParaRPr lang="en-US" altLang="zh-CN" sz="2400" i="1"/>
          </a:p>
        </p:txBody>
      </p:sp>
      <p:sp>
        <p:nvSpPr>
          <p:cNvPr id="149507" name="标题 149506"/>
          <p:cNvSpPr>
            <a:spLocks noGrp="1"/>
          </p:cNvSpPr>
          <p:nvPr>
            <p:ph type="title"/>
          </p:nvPr>
        </p:nvSpPr>
        <p:spPr>
          <a:xfrm>
            <a:off x="457200" y="278130"/>
            <a:ext cx="8229600" cy="819150"/>
          </a:xfrm>
        </p:spPr>
        <p:txBody>
          <a:bodyPr vert="horz" wrap="square" lIns="91440" tIns="45720" rIns="91440" bIns="45720" anchor="t" anchorCtr="0"/>
          <a:p>
            <a:r>
              <a:rPr lang="en-US" altLang="zh-CN" b="1" u="sng"/>
              <a:t>3.1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9507"/>
                                        </p:tgtEl>
                                        <p:attrNameLst>
                                          <p:attrName>style.visibility</p:attrName>
                                        </p:attrNameLst>
                                      </p:cBhvr>
                                      <p:to>
                                        <p:strVal val="visible"/>
                                      </p:to>
                                    </p:set>
                                    <p:animEffect transition="in" filter="fade">
                                      <p:cBhvr>
                                        <p:cTn id="7" dur="597">
                                          <p:stCondLst>
                                            <p:cond delay="0"/>
                                          </p:stCondLst>
                                        </p:cTn>
                                        <p:tgtEl>
                                          <p:spTgt spid="149507"/>
                                        </p:tgtEl>
                                      </p:cBhvr>
                                    </p:animEffect>
                                    <p:anim calcmode="lin" valueType="num">
                                      <p:cBhvr>
                                        <p:cTn id="8" dur="597" fill="hold">
                                          <p:stCondLst>
                                            <p:cond delay="0"/>
                                          </p:stCondLst>
                                        </p:cTn>
                                        <p:tgtEl>
                                          <p:spTgt spid="149507"/>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9507"/>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9507"/>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9506">
                                            <p:txEl>
                                              <p:pRg st="2" end="2"/>
                                            </p:txEl>
                                          </p:spTgt>
                                        </p:tgtEl>
                                        <p:attrNameLst>
                                          <p:attrName>style.visibility</p:attrName>
                                        </p:attrNameLst>
                                      </p:cBhvr>
                                      <p:to>
                                        <p:strVal val="visible"/>
                                      </p:to>
                                    </p:set>
                                    <p:anim to="" calcmode="lin" valueType="num">
                                      <p:cBhvr>
                                        <p:cTn id="15" dur="1" fill="hold"/>
                                        <p:tgtEl>
                                          <p:spTgt spid="149506">
                                            <p:txEl>
                                              <p:pRg st="2" end="2"/>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49506">
                                            <p:txEl>
                                              <p:pRg st="4" end="4"/>
                                            </p:txEl>
                                          </p:spTgt>
                                        </p:tgtEl>
                                        <p:attrNameLst>
                                          <p:attrName>style.visibility</p:attrName>
                                        </p:attrNameLst>
                                      </p:cBhvr>
                                      <p:to>
                                        <p:strVal val="visible"/>
                                      </p:to>
                                    </p:set>
                                    <p:anim to="" calcmode="lin" valueType="num">
                                      <p:cBhvr>
                                        <p:cTn id="20" dur="1" fill="hold"/>
                                        <p:tgtEl>
                                          <p:spTgt spid="149506">
                                            <p:txEl>
                                              <p:pRg st="4" end="4"/>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49506">
                                            <p:txEl>
                                              <p:pRg st="6" end="6"/>
                                            </p:txEl>
                                          </p:spTgt>
                                        </p:tgtEl>
                                        <p:attrNameLst>
                                          <p:attrName>style.visibility</p:attrName>
                                        </p:attrNameLst>
                                      </p:cBhvr>
                                      <p:to>
                                        <p:strVal val="visible"/>
                                      </p:to>
                                    </p:set>
                                    <p:anim to="" calcmode="lin" valueType="num">
                                      <p:cBhvr>
                                        <p:cTn id="25" dur="1" fill="hold"/>
                                        <p:tgtEl>
                                          <p:spTgt spid="149506">
                                            <p:txEl>
                                              <p:pRg st="6" end="6"/>
                                            </p:txEl>
                                          </p:spTgt>
                                        </p:tgtEl>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149506">
                                            <p:txEl>
                                              <p:pRg st="8" end="8"/>
                                            </p:txEl>
                                          </p:spTgt>
                                        </p:tgtEl>
                                        <p:attrNameLst>
                                          <p:attrName>style.visibility</p:attrName>
                                        </p:attrNameLst>
                                      </p:cBhvr>
                                      <p:to>
                                        <p:strVal val="visible"/>
                                      </p:to>
                                    </p:set>
                                    <p:anim to="" calcmode="lin" valueType="num">
                                      <p:cBhvr>
                                        <p:cTn id="30" dur="1" fill="hold"/>
                                        <p:tgtEl>
                                          <p:spTgt spid="149506">
                                            <p:txEl>
                                              <p:pRg st="8" end="8"/>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3602" name="文本占位符 153601"/>
          <p:cNvSpPr>
            <a:spLocks noGrp="1"/>
          </p:cNvSpPr>
          <p:nvPr>
            <p:ph type="body" idx="1"/>
          </p:nvPr>
        </p:nvSpPr>
        <p:spPr>
          <a:xfrm>
            <a:off x="468630" y="1332865"/>
            <a:ext cx="8191500" cy="4727575"/>
          </a:xfrm>
        </p:spPr>
        <p:txBody>
          <a:bodyPr/>
          <a:p>
            <a:pPr marL="571500" indent="-571500">
              <a:lnSpc>
                <a:spcPct val="80000"/>
              </a:lnSpc>
              <a:buNone/>
            </a:pPr>
            <a:r>
              <a:rPr lang="en-US" altLang="zh-CN" sz="2400" b="1"/>
              <a:t>6.    Why are titles crucial in introductions?</a:t>
            </a:r>
            <a:endParaRPr lang="en-US" altLang="zh-CN" sz="2400"/>
          </a:p>
          <a:p>
            <a:pPr marL="571500" indent="-571500" algn="l">
              <a:lnSpc>
                <a:spcPct val="110000"/>
              </a:lnSpc>
              <a:buChar char="n"/>
            </a:pPr>
            <a:r>
              <a:rPr lang="en-US" altLang="zh-CN" sz="2400"/>
              <a:t>In a business situation, titles are crucial in introductions, because they put the people being introduced into context for others. Is he a marketing person, a salesperson, an engineer, an accountant? </a:t>
            </a:r>
            <a:endParaRPr lang="en-US" altLang="zh-CN" sz="2400"/>
          </a:p>
          <a:p>
            <a:pPr marL="571500" indent="-571500" algn="l">
              <a:lnSpc>
                <a:spcPct val="110000"/>
              </a:lnSpc>
              <a:buChar char="n"/>
            </a:pPr>
            <a:r>
              <a:rPr lang="en-US" altLang="zh-CN" sz="2400"/>
              <a:t>This information is critical to making sure that everyone is comfortable with one another (and immediately opens the door to conversation that can ease initial awkwardness). People want to know to whom they are speaking so that they can make appropriate comments.</a:t>
            </a:r>
            <a:endParaRPr lang="en-US" altLang="zh-CN" sz="2400"/>
          </a:p>
        </p:txBody>
      </p:sp>
      <p:sp>
        <p:nvSpPr>
          <p:cNvPr id="153603" name="标题 153602"/>
          <p:cNvSpPr>
            <a:spLocks noGrp="1"/>
          </p:cNvSpPr>
          <p:nvPr>
            <p:ph type="title"/>
          </p:nvPr>
        </p:nvSpPr>
        <p:spPr>
          <a:xfrm>
            <a:off x="457200" y="278130"/>
            <a:ext cx="8229600" cy="847090"/>
          </a:xfrm>
        </p:spPr>
        <p:txBody>
          <a:bodyPr vert="horz" wrap="square" lIns="91440" tIns="45720" rIns="91440" bIns="45720" anchor="t" anchorCtr="0"/>
          <a:p>
            <a:r>
              <a:rPr lang="en-US" altLang="zh-CN" b="1" u="sng"/>
              <a:t>3.1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3603"/>
                                        </p:tgtEl>
                                        <p:attrNameLst>
                                          <p:attrName>style.visibility</p:attrName>
                                        </p:attrNameLst>
                                      </p:cBhvr>
                                      <p:to>
                                        <p:strVal val="visible"/>
                                      </p:to>
                                    </p:set>
                                    <p:animEffect transition="in" filter="fade">
                                      <p:cBhvr>
                                        <p:cTn id="7" dur="597">
                                          <p:stCondLst>
                                            <p:cond delay="0"/>
                                          </p:stCondLst>
                                        </p:cTn>
                                        <p:tgtEl>
                                          <p:spTgt spid="153603"/>
                                        </p:tgtEl>
                                      </p:cBhvr>
                                    </p:animEffect>
                                    <p:anim calcmode="lin" valueType="num">
                                      <p:cBhvr>
                                        <p:cTn id="8" dur="597" fill="hold">
                                          <p:stCondLst>
                                            <p:cond delay="0"/>
                                          </p:stCondLst>
                                        </p:cTn>
                                        <p:tgtEl>
                                          <p:spTgt spid="153603"/>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3603"/>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3603"/>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3602">
                                            <p:txEl>
                                              <p:pRg st="1" end="1"/>
                                            </p:txEl>
                                          </p:spTgt>
                                        </p:tgtEl>
                                        <p:attrNameLst>
                                          <p:attrName>style.visibility</p:attrName>
                                        </p:attrNameLst>
                                      </p:cBhvr>
                                      <p:to>
                                        <p:strVal val="visible"/>
                                      </p:to>
                                    </p:set>
                                    <p:anim to="" calcmode="lin" valueType="num">
                                      <p:cBhvr>
                                        <p:cTn id="15" dur="1" fill="hold"/>
                                        <p:tgtEl>
                                          <p:spTgt spid="153602">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53602">
                                            <p:txEl>
                                              <p:pRg st="2" end="2"/>
                                            </p:txEl>
                                          </p:spTgt>
                                        </p:tgtEl>
                                        <p:attrNameLst>
                                          <p:attrName>style.visibility</p:attrName>
                                        </p:attrNameLst>
                                      </p:cBhvr>
                                      <p:to>
                                        <p:strVal val="visible"/>
                                      </p:to>
                                    </p:set>
                                    <p:anim to="" calcmode="lin" valueType="num">
                                      <p:cBhvr>
                                        <p:cTn id="20" dur="1" fill="hold"/>
                                        <p:tgtEl>
                                          <p:spTgt spid="153602">
                                            <p:txEl>
                                              <p:pRg st="2" end="2"/>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p:bldLst>
  </p:timing>
</p:sld>
</file>

<file path=ppt/theme/theme1.xml><?xml version="1.0" encoding="utf-8"?>
<a:theme xmlns:a="http://schemas.openxmlformats.org/drawingml/2006/main" name="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0</TotalTime>
  <Words>6831</Words>
  <Application>WPS 演示</Application>
  <PresentationFormat>在屏幕上显示</PresentationFormat>
  <Paragraphs>262</Paragraphs>
  <Slides>17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Arial</vt:lpstr>
      <vt:lpstr>宋体</vt:lpstr>
      <vt:lpstr>Wingdings</vt:lpstr>
      <vt:lpstr>Garamond</vt:lpstr>
      <vt:lpstr>Wingdings</vt:lpstr>
      <vt:lpstr>微软雅黑</vt:lpstr>
      <vt:lpstr>Arial Unicode MS</vt:lpstr>
      <vt:lpstr>Edge</vt:lpstr>
      <vt:lpstr>English for Business Negotiation (2nd Edition)  商务英语谈判（第二版）  Chapter 3 – Introductions and Greetings</vt:lpstr>
      <vt:lpstr>PART ONE  PRE-NEGOTIATION</vt:lpstr>
      <vt:lpstr>CHAPTER 3  Introductions and Greetings</vt:lpstr>
      <vt:lpstr>3.4 Words and Expressions</vt:lpstr>
      <vt:lpstr>3.1 Before You Begin Questions:</vt:lpstr>
      <vt:lpstr>3.1 Before You Begin</vt:lpstr>
      <vt:lpstr>3.1 Before You Begin</vt:lpstr>
      <vt:lpstr>3.1 Before You Begin</vt:lpstr>
      <vt:lpstr>3.1 Before You Begin</vt:lpstr>
      <vt:lpstr>3.1 Before You Begin</vt:lpstr>
      <vt:lpstr>3.1 Before You Begin</vt:lpstr>
      <vt:lpstr>3.1 Before You Begin</vt:lpstr>
      <vt:lpstr>3.2 Useful Expressions</vt:lpstr>
      <vt:lpstr>3.3 Sample Dialogues</vt:lpstr>
      <vt:lpstr>3.3 Sample Dialogues</vt:lpstr>
      <vt:lpstr>3.3 Sample Dialogues</vt:lpstr>
      <vt:lpstr>3.5 Exercises</vt:lpstr>
    </vt:vector>
  </TitlesOfParts>
  <Company>对外经济贸易大学出版社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商务英语谈判</dc:title>
  <dc:creator>顾渝</dc:creator>
  <cp:lastModifiedBy>顾健</cp:lastModifiedBy>
  <cp:revision>80</cp:revision>
  <dcterms:created xsi:type="dcterms:W3CDTF">2013-06-15T08:12:00Z</dcterms:created>
  <dcterms:modified xsi:type="dcterms:W3CDTF">2025-03-21T06:32:50Z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0856BB8A5BF64EEB9CDD2EE4359F48D7_13</vt:lpwstr>
  </property>
  <property fmtid="{D5CDD505-2E9C-101B-9397-08002B2CF9AE}" pid="3" name="KSOProductBuildVer">
    <vt:lpwstr>2052-12.1.0.20305</vt:lpwstr>
  </property>
</Properties>
</file>