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307" r:id="rId3"/>
    <p:sldId id="322" r:id="rId4"/>
    <p:sldId id="300" r:id="rId5"/>
    <p:sldId id="316" r:id="rId6"/>
    <p:sldId id="309" r:id="rId7"/>
    <p:sldId id="310" r:id="rId8"/>
    <p:sldId id="311" r:id="rId9"/>
    <p:sldId id="312" r:id="rId10"/>
    <p:sldId id="313" r:id="rId11"/>
    <p:sldId id="314" r:id="rId12"/>
    <p:sldId id="315" r:id="rId13"/>
    <p:sldId id="318" r:id="rId14"/>
    <p:sldId id="320" r:id="rId15"/>
    <p:sldId id="303" r:id="rId16"/>
    <p:sldId id="304" r:id="rId17"/>
    <p:sldId id="321" r:id="rId19"/>
    <p:sldId id="306" r:id="rId20"/>
  </p:sldIdLst>
  <p:sldSz cx="9144000" cy="6858000" type="screen4x3"/>
  <p:notesSz cx="6858000" cy="9144000"/>
  <p:custDataLst>
    <p:tags r:id="rId24"/>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0"/>
        <p:guide pos="2841"/>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60418" name="幻灯片图像占位符 60417"/>
          <p:cNvSpPr>
            <a:spLocks noRot="1" noTextEdit="1"/>
          </p:cNvSpPr>
          <p:nvPr>
            <p:ph type="sldImg"/>
          </p:nvPr>
        </p:nvSpPr>
        <p:spPr/>
      </p:sp>
      <p:sp>
        <p:nvSpPr>
          <p:cNvPr id="60419" name="文本占位符 60418"/>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6</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6</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6</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7.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96975"/>
            <a:ext cx="7993062" cy="2663825"/>
          </a:xfrm>
        </p:spPr>
        <p:txBody>
          <a:bodyPr anchor="t" anchorCtr="0"/>
          <a:p>
            <a:pPr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r>
              <a:rPr lang="en-US" altLang="zh-CN" sz="4200">
                <a:latin typeface="Garamond" panose="02020404030301010803" pitchFamily="18" charset="0"/>
                <a:ea typeface="宋体" panose="02010600030101010101" pitchFamily="2" charset="-122"/>
                <a:sym typeface="+mn-ea"/>
              </a:rPr>
              <a:t> </a:t>
            </a: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6 – Product Description</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457200" y="1268413"/>
            <a:ext cx="8229600" cy="4862512"/>
          </a:xfrm>
        </p:spPr>
        <p:txBody>
          <a:bodyPr/>
          <a:p>
            <a:pPr marL="571500" indent="-571500">
              <a:lnSpc>
                <a:spcPct val="80000"/>
              </a:lnSpc>
              <a:buNone/>
            </a:pPr>
            <a:r>
              <a:rPr lang="en-US" altLang="zh-CN" sz="2600" b="1"/>
              <a:t>7.   How to define “central selling point”? </a:t>
            </a:r>
            <a:endParaRPr lang="en-US" altLang="zh-CN" sz="2600"/>
          </a:p>
          <a:p>
            <a:pPr marL="571500" indent="-571500">
              <a:lnSpc>
                <a:spcPct val="80000"/>
              </a:lnSpc>
            </a:pPr>
            <a:r>
              <a:rPr lang="en-US" altLang="zh-CN" sz="2600"/>
              <a:t>Central selling Point, or Unique Selling Point (USP), is what sets you apart from your competitors, what makes your customers want to do business with you rather than your competitors.</a:t>
            </a:r>
            <a:endParaRPr lang="en-US" altLang="zh-CN" sz="2600"/>
          </a:p>
          <a:p>
            <a:pPr marL="571500" indent="-571500">
              <a:lnSpc>
                <a:spcPct val="80000"/>
              </a:lnSpc>
              <a:buNone/>
            </a:pPr>
            <a:endParaRPr lang="en-US" altLang="zh-CN" sz="2600" b="1"/>
          </a:p>
          <a:p>
            <a:pPr marL="571500" indent="-571500">
              <a:lnSpc>
                <a:spcPct val="80000"/>
              </a:lnSpc>
              <a:buNone/>
            </a:pPr>
            <a:r>
              <a:rPr lang="en-US" altLang="zh-CN" sz="2600" b="1"/>
              <a:t>8.   How to concentrate on potential customers when describing a product?</a:t>
            </a:r>
            <a:endParaRPr lang="en-US" altLang="zh-CN" sz="2600"/>
          </a:p>
          <a:p>
            <a:pPr marL="571500" indent="-571500">
              <a:lnSpc>
                <a:spcPct val="80000"/>
              </a:lnSpc>
            </a:pPr>
            <a:r>
              <a:rPr lang="en-US" altLang="zh-CN" sz="2600"/>
              <a:t>Say for instance, “this product is aimed at the young-professional, high-income, market and not the traditional consumer of old-fashioned lemonade” or, “this product is best for people 50 years and over with an interest in maintaining a healthy lifestyle.” </a:t>
            </a:r>
            <a:endParaRPr lang="en-US" altLang="zh-CN" sz="2600"/>
          </a:p>
        </p:txBody>
      </p:sp>
      <p:sp>
        <p:nvSpPr>
          <p:cNvPr id="152579" name="标题 152578"/>
          <p:cNvSpPr>
            <a:spLocks noGrp="1"/>
          </p:cNvSpPr>
          <p:nvPr>
            <p:ph type="title"/>
          </p:nvPr>
        </p:nvSpPr>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9"/>
                                        </p:tgtEl>
                                        <p:attrNameLst>
                                          <p:attrName>style.visibility</p:attrName>
                                        </p:attrNameLst>
                                      </p:cBhvr>
                                      <p:to>
                                        <p:strVal val="visible"/>
                                      </p:to>
                                    </p:set>
                                    <p:animEffect transition="in" filter="fade">
                                      <p:cBhvr>
                                        <p:cTn id="7" dur="597">
                                          <p:stCondLst>
                                            <p:cond delay="0"/>
                                          </p:stCondLst>
                                        </p:cTn>
                                        <p:tgtEl>
                                          <p:spTgt spid="152579"/>
                                        </p:tgtEl>
                                      </p:cBhvr>
                                    </p:animEffect>
                                    <p:anim calcmode="lin" valueType="num">
                                      <p:cBhvr>
                                        <p:cTn id="8" dur="597" fill="hold">
                                          <p:stCondLst>
                                            <p:cond delay="0"/>
                                          </p:stCondLst>
                                        </p:cTn>
                                        <p:tgtEl>
                                          <p:spTgt spid="15257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2578">
                                            <p:txEl>
                                              <p:charRg st="45" end="230"/>
                                            </p:txEl>
                                          </p:spTgt>
                                        </p:tgtEl>
                                        <p:attrNameLst>
                                          <p:attrName>style.visibility</p:attrName>
                                        </p:attrNameLst>
                                      </p:cBhvr>
                                      <p:to>
                                        <p:strVal val="visible"/>
                                      </p:to>
                                    </p:set>
                                    <p:anim to="" calcmode="lin" valueType="num">
                                      <p:cBhvr>
                                        <p:cTn id="15" dur="1" fill="hold"/>
                                        <p:tgtEl>
                                          <p:spTgt spid="152578">
                                            <p:txEl>
                                              <p:charRg st="45" end="230"/>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52578">
                                            <p:txEl>
                                              <p:charRg st="305" end="563"/>
                                            </p:txEl>
                                          </p:spTgt>
                                        </p:tgtEl>
                                        <p:attrNameLst>
                                          <p:attrName>style.visibility</p:attrName>
                                        </p:attrNameLst>
                                      </p:cBhvr>
                                      <p:to>
                                        <p:strVal val="visible"/>
                                      </p:to>
                                    </p:set>
                                    <p:anim to="" calcmode="lin" valueType="num">
                                      <p:cBhvr>
                                        <p:cTn id="20" dur="1" fill="hold"/>
                                        <p:tgtEl>
                                          <p:spTgt spid="152578">
                                            <p:txEl>
                                              <p:charRg st="305" end="56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uiExpand="1" build="p"/>
      <p:bldP spid="1525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456883" y="1268413"/>
            <a:ext cx="7921625" cy="4464050"/>
          </a:xfrm>
        </p:spPr>
        <p:txBody>
          <a:bodyPr/>
          <a:p>
            <a:pPr marL="571500" indent="-571500">
              <a:lnSpc>
                <a:spcPct val="90000"/>
              </a:lnSpc>
              <a:buNone/>
            </a:pPr>
            <a:r>
              <a:rPr lang="en-US" altLang="zh-CN" sz="2600" b="1"/>
              <a:t>9.   How can the sellers convince the buyers to take prompt action to buy?</a:t>
            </a:r>
            <a:endParaRPr lang="en-US" altLang="zh-CN" sz="2600" b="1"/>
          </a:p>
          <a:p>
            <a:pPr marL="571500" indent="-571500">
              <a:lnSpc>
                <a:spcPct val="100000"/>
              </a:lnSpc>
            </a:pPr>
            <a:r>
              <a:rPr lang="en-US" altLang="zh-CN" sz="2600"/>
              <a:t>Sellers must persuasively answer buyers’ questions in order to convince the buyers to take prompt action to buy, for example, by giving scientific evidence or context for comparison. Claims of superior quality of a product imply that objective data exist to support the statements. Better, faster, easier, and similar terms imply a comparison.</a:t>
            </a:r>
            <a:endParaRPr lang="en-US" altLang="zh-CN" sz="2600"/>
          </a:p>
          <a:p>
            <a:pPr marL="571500" indent="-571500">
              <a:lnSpc>
                <a:spcPct val="90000"/>
              </a:lnSpc>
              <a:buNone/>
            </a:pPr>
            <a:endParaRPr lang="en-US" altLang="zh-CN" sz="2600"/>
          </a:p>
        </p:txBody>
      </p:sp>
      <p:sp>
        <p:nvSpPr>
          <p:cNvPr id="153603" name="标题 153602"/>
          <p:cNvSpPr>
            <a:spLocks noGrp="1"/>
          </p:cNvSpPr>
          <p:nvPr>
            <p:ph type="title"/>
          </p:nvPr>
        </p:nvSpPr>
        <p:spPr>
          <a:xfrm>
            <a:off x="457200" y="278130"/>
            <a:ext cx="8229600" cy="897890"/>
          </a:xfrm>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3"/>
                                        </p:tgtEl>
                                        <p:attrNameLst>
                                          <p:attrName>style.visibility</p:attrName>
                                        </p:attrNameLst>
                                      </p:cBhvr>
                                      <p:to>
                                        <p:strVal val="visible"/>
                                      </p:to>
                                    </p:set>
                                    <p:animEffect transition="in" filter="fade">
                                      <p:cBhvr>
                                        <p:cTn id="7" dur="597">
                                          <p:stCondLst>
                                            <p:cond delay="0"/>
                                          </p:stCondLst>
                                        </p:cTn>
                                        <p:tgtEl>
                                          <p:spTgt spid="153603"/>
                                        </p:tgtEl>
                                      </p:cBhvr>
                                    </p:animEffect>
                                    <p:anim calcmode="lin" valueType="num">
                                      <p:cBhvr>
                                        <p:cTn id="8" dur="597" fill="hold">
                                          <p:stCondLst>
                                            <p:cond delay="0"/>
                                          </p:stCondLst>
                                        </p:cTn>
                                        <p:tgtEl>
                                          <p:spTgt spid="15360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3602">
                                            <p:txEl>
                                              <p:charRg st="75" end="419"/>
                                            </p:txEl>
                                          </p:spTgt>
                                        </p:tgtEl>
                                        <p:attrNameLst>
                                          <p:attrName>style.visibility</p:attrName>
                                        </p:attrNameLst>
                                      </p:cBhvr>
                                      <p:to>
                                        <p:strVal val="visible"/>
                                      </p:to>
                                    </p:set>
                                    <p:anim to="" calcmode="lin" valueType="num">
                                      <p:cBhvr>
                                        <p:cTn id="15" dur="1" fill="hold"/>
                                        <p:tgtEl>
                                          <p:spTgt spid="153602">
                                            <p:txEl>
                                              <p:charRg st="75" end="41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uiExpand="1" build="p"/>
      <p:bldP spid="15360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文本占位符 157697"/>
          <p:cNvSpPr>
            <a:spLocks noGrp="1"/>
          </p:cNvSpPr>
          <p:nvPr>
            <p:ph type="body" idx="1"/>
          </p:nvPr>
        </p:nvSpPr>
        <p:spPr>
          <a:xfrm>
            <a:off x="395605" y="1268730"/>
            <a:ext cx="8124825" cy="4502785"/>
          </a:xfrm>
        </p:spPr>
        <p:txBody>
          <a:bodyPr/>
          <a:p>
            <a:pPr marL="571500" indent="-571500">
              <a:lnSpc>
                <a:spcPct val="90000"/>
              </a:lnSpc>
              <a:buNone/>
            </a:pPr>
            <a:r>
              <a:rPr lang="en-US" altLang="zh-CN" sz="2600" b="1"/>
              <a:t>10. Why should business buyers visit the seller’s company?</a:t>
            </a:r>
            <a:endParaRPr lang="en-US" altLang="zh-CN" sz="2600" b="1"/>
          </a:p>
          <a:p>
            <a:pPr marL="571500" indent="-571500">
              <a:lnSpc>
                <a:spcPct val="100000"/>
              </a:lnSpc>
            </a:pPr>
            <a:r>
              <a:rPr lang="en-US" altLang="zh-CN" sz="2600"/>
              <a:t>Certain products, such as industrial equipment, have unique characteristics and may vary with regard to condition. Business buyers of such products must base purchase decisions on inspection. Before large orders are granted to the seller, it is advisable that the buyer should visit the seller’s company and check the details related with the goods.</a:t>
            </a:r>
            <a:endParaRPr lang="en-US" altLang="zh-CN" sz="2600"/>
          </a:p>
        </p:txBody>
      </p:sp>
      <p:sp>
        <p:nvSpPr>
          <p:cNvPr id="157699" name="标题 157698"/>
          <p:cNvSpPr>
            <a:spLocks noGrp="1"/>
          </p:cNvSpPr>
          <p:nvPr>
            <p:ph type="title"/>
          </p:nvPr>
        </p:nvSpPr>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7699"/>
                                        </p:tgtEl>
                                        <p:attrNameLst>
                                          <p:attrName>style.visibility</p:attrName>
                                        </p:attrNameLst>
                                      </p:cBhvr>
                                      <p:to>
                                        <p:strVal val="visible"/>
                                      </p:to>
                                    </p:set>
                                    <p:animEffect transition="in" filter="fade">
                                      <p:cBhvr>
                                        <p:cTn id="7" dur="597">
                                          <p:stCondLst>
                                            <p:cond delay="0"/>
                                          </p:stCondLst>
                                        </p:cTn>
                                        <p:tgtEl>
                                          <p:spTgt spid="157699"/>
                                        </p:tgtEl>
                                      </p:cBhvr>
                                    </p:animEffect>
                                    <p:anim calcmode="lin" valueType="num">
                                      <p:cBhvr>
                                        <p:cTn id="8" dur="597" fill="hold">
                                          <p:stCondLst>
                                            <p:cond delay="0"/>
                                          </p:stCondLst>
                                        </p:cTn>
                                        <p:tgtEl>
                                          <p:spTgt spid="15769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769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769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7698">
                                            <p:txEl>
                                              <p:pRg st="1" end="1"/>
                                            </p:txEl>
                                          </p:spTgt>
                                        </p:tgtEl>
                                        <p:attrNameLst>
                                          <p:attrName>style.visibility</p:attrName>
                                        </p:attrNameLst>
                                      </p:cBhvr>
                                      <p:to>
                                        <p:strVal val="visible"/>
                                      </p:to>
                                    </p:set>
                                    <p:anim to="" calcmode="lin" valueType="num">
                                      <p:cBhvr>
                                        <p:cTn id="15" dur="1" fill="hold"/>
                                        <p:tgtEl>
                                          <p:spTgt spid="157698">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build="p"/>
      <p:bldP spid="15769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6</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a:xfrm>
            <a:off x="457200" y="278130"/>
            <a:ext cx="8229600" cy="892175"/>
          </a:xfrm>
        </p:spPr>
        <p:txBody>
          <a:bodyPr anchor="t" anchorCtr="0"/>
          <a:p>
            <a:r>
              <a:rPr lang="en-US" altLang="zh-CN" b="1">
                <a:sym typeface="+mn-ea"/>
              </a:rPr>
              <a:t>6.1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65860"/>
            <a:ext cx="7980680" cy="4909820"/>
          </a:xfrm>
        </p:spPr>
        <p:txBody>
          <a:bodyPr anchor="t" anchorCtr="0"/>
          <a:p>
            <a:pPr marL="0" indent="0">
              <a:buNone/>
            </a:pPr>
            <a:r>
              <a:rPr lang="en-US" altLang="zh-CN" b="1">
                <a:sym typeface="+mn-ea"/>
              </a:rPr>
              <a:t>Further Reading- Assignment:</a:t>
            </a:r>
            <a:endParaRPr lang="en-US" altLang="zh-CN" b="1">
              <a:sym typeface="+mn-ea"/>
            </a:endParaRPr>
          </a:p>
          <a:p>
            <a:r>
              <a:rPr lang="en-US" altLang="zh-CN" sz="2800">
                <a:sym typeface="+mn-ea"/>
              </a:rPr>
              <a:t>Please read this article “Negotiation Information: Interests” and learn how to prioritize interests when preparing to negotiate</a:t>
            </a:r>
            <a:r>
              <a:rPr lang="en-US" altLang="zh-CN" sz="2800"/>
              <a:t>.</a:t>
            </a:r>
            <a:endParaRPr lang="en-US" altLang="zh-CN" sz="2800"/>
          </a:p>
          <a:p>
            <a:r>
              <a:rPr lang="en-US" altLang="zh-CN" sz="2800"/>
              <a:t>Please use your smartphone to scan and read </a:t>
            </a:r>
            <a:endParaRPr lang="en-US" altLang="zh-CN" sz="2800"/>
          </a:p>
          <a:p>
            <a:pPr lvl="1"/>
            <a:r>
              <a:rPr lang="en-US" altLang="zh-CN" sz="2800"/>
              <a:t>“1: Case studies on product description”  and learn how a product is described in real situation.</a:t>
            </a:r>
            <a:endParaRPr lang="en-US" altLang="zh-CN" sz="2800"/>
          </a:p>
          <a:p>
            <a:pPr lvl="1"/>
            <a:r>
              <a:rPr lang="en-US" altLang="zh-CN" sz="2800">
                <a:sym typeface="+mn-ea"/>
              </a:rPr>
              <a:t>“2: Interest or Position” to get the answers to the Statements on interest and position.</a:t>
            </a:r>
            <a:endParaRPr lang="en-US" altLang="zh-CN" sz="280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8370" name="标题 58369"/>
          <p:cNvSpPr>
            <a:spLocks noGrp="1"/>
          </p:cNvSpPr>
          <p:nvPr>
            <p:ph type="title"/>
          </p:nvPr>
        </p:nvSpPr>
        <p:spPr>
          <a:xfrm>
            <a:off x="457200" y="278130"/>
            <a:ext cx="8229600" cy="945515"/>
          </a:xfrm>
        </p:spPr>
        <p:txBody>
          <a:bodyPr/>
          <a:p>
            <a:r>
              <a:rPr lang="en-US" altLang="zh-CN" b="1" u="sng"/>
              <a:t>6.2 Useful Expressions</a:t>
            </a:r>
            <a:endParaRPr lang="en-US" altLang="zh-CN" sz="1700" b="1" u="sng"/>
          </a:p>
        </p:txBody>
      </p:sp>
      <p:sp>
        <p:nvSpPr>
          <p:cNvPr id="58371" name="文本占位符 58370"/>
          <p:cNvSpPr>
            <a:spLocks noGrp="1"/>
          </p:cNvSpPr>
          <p:nvPr>
            <p:ph type="body" idx="1"/>
          </p:nvPr>
        </p:nvSpPr>
        <p:spPr>
          <a:xfrm>
            <a:off x="395605" y="1341120"/>
            <a:ext cx="8075613" cy="4684713"/>
          </a:xfrm>
        </p:spPr>
        <p:txBody>
          <a:bodyPr/>
          <a:p>
            <a:r>
              <a:rPr lang="en-US" altLang="zh-CN" b="1"/>
              <a:t>What are the main contents covered by Group A-F?</a:t>
            </a:r>
            <a:endParaRPr lang="en-US" altLang="zh-CN" b="1"/>
          </a:p>
          <a:p>
            <a:pPr marL="859155" lvl="1" indent="-514350" algn="l">
              <a:buFont typeface="+mj-lt"/>
              <a:buAutoNum type="alphaUcPeriod"/>
            </a:pPr>
            <a:r>
              <a:rPr lang="en-US" altLang="zh-CN" sz="2800" i="1"/>
              <a:t>Starting to know the products </a:t>
            </a:r>
            <a:endParaRPr lang="en-US" altLang="zh-CN" sz="2800" i="1"/>
          </a:p>
          <a:p>
            <a:pPr marL="859155" lvl="1" indent="-514350" algn="l">
              <a:buFont typeface="+mj-lt"/>
              <a:buAutoNum type="alphaUcPeriod"/>
            </a:pPr>
            <a:r>
              <a:rPr lang="en-US" altLang="zh-CN" sz="2800" i="1"/>
              <a:t>Beginning to describe the products </a:t>
            </a:r>
            <a:endParaRPr lang="en-US" altLang="zh-CN" sz="2800" i="1"/>
          </a:p>
          <a:p>
            <a:pPr marL="859155" lvl="1" indent="-514350" algn="l">
              <a:buFont typeface="+mj-lt"/>
              <a:buAutoNum type="alphaUcPeriod"/>
            </a:pPr>
            <a:r>
              <a:rPr lang="en-US" altLang="zh-CN" sz="2800" i="1"/>
              <a:t>Advantages of the products </a:t>
            </a:r>
            <a:endParaRPr lang="en-US" altLang="zh-CN" sz="2800" i="1"/>
          </a:p>
          <a:p>
            <a:pPr marL="859155" lvl="1" indent="-514350" algn="l">
              <a:buFont typeface="+mj-lt"/>
              <a:buAutoNum type="alphaUcPeriod"/>
            </a:pPr>
            <a:r>
              <a:rPr lang="en-US" altLang="zh-CN" sz="2800" i="1"/>
              <a:t>Knowing about the products </a:t>
            </a:r>
            <a:endParaRPr lang="en-US" altLang="zh-CN" sz="2800" i="1"/>
          </a:p>
          <a:p>
            <a:pPr marL="859155" lvl="1" indent="-514350" algn="l">
              <a:buFont typeface="+mj-lt"/>
              <a:buAutoNum type="alphaUcPeriod"/>
            </a:pPr>
            <a:r>
              <a:rPr lang="en-US" altLang="zh-CN" sz="2800" i="1"/>
              <a:t>Describing the market of the products </a:t>
            </a:r>
            <a:endParaRPr lang="en-US" altLang="zh-CN" sz="2800" i="1"/>
          </a:p>
          <a:p>
            <a:pPr marL="859155" lvl="1" indent="-514350" algn="l">
              <a:buFont typeface="+mj-lt"/>
              <a:buAutoNum type="alphaUcPeriod"/>
            </a:pPr>
            <a:r>
              <a:rPr lang="en-US" altLang="zh-CN" sz="2800" i="1"/>
              <a:t>Customer’s worries and feedback </a:t>
            </a:r>
            <a:endParaRPr lang="en-US" altLang="zh-CN"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58370"/>
                                        </p:tgtEl>
                                        <p:attrNameLst>
                                          <p:attrName>style.visibility</p:attrName>
                                        </p:attrNameLst>
                                      </p:cBhvr>
                                      <p:to>
                                        <p:strVal val="visible"/>
                                      </p:to>
                                    </p:set>
                                    <p:animEffect transition="in" filter="fade">
                                      <p:cBhvr>
                                        <p:cTn id="7" dur="597">
                                          <p:stCondLst>
                                            <p:cond delay="0"/>
                                          </p:stCondLst>
                                        </p:cTn>
                                        <p:tgtEl>
                                          <p:spTgt spid="58370"/>
                                        </p:tgtEl>
                                      </p:cBhvr>
                                    </p:animEffect>
                                    <p:anim calcmode="lin" valueType="num">
                                      <p:cBhvr>
                                        <p:cTn id="8" dur="597" fill="hold">
                                          <p:stCondLst>
                                            <p:cond delay="0"/>
                                          </p:stCondLst>
                                        </p:cTn>
                                        <p:tgtEl>
                                          <p:spTgt spid="5837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5837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5837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58371">
                                            <p:txEl>
                                              <p:charRg st="49" end="83"/>
                                            </p:txEl>
                                          </p:spTgt>
                                        </p:tgtEl>
                                        <p:attrNameLst>
                                          <p:attrName>style.visibility</p:attrName>
                                        </p:attrNameLst>
                                      </p:cBhvr>
                                      <p:to>
                                        <p:strVal val="visible"/>
                                      </p:to>
                                    </p:set>
                                    <p:animEffect transition="in" filter="slide(fromBottom)">
                                      <p:cBhvr>
                                        <p:cTn id="15" dur="500">
                                          <p:stCondLst>
                                            <p:cond delay="0"/>
                                          </p:stCondLst>
                                        </p:cTn>
                                        <p:tgtEl>
                                          <p:spTgt spid="58371">
                                            <p:txEl>
                                              <p:charRg st="49" end="8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58371">
                                            <p:txEl>
                                              <p:charRg st="83" end="122"/>
                                            </p:txEl>
                                          </p:spTgt>
                                        </p:tgtEl>
                                        <p:attrNameLst>
                                          <p:attrName>style.visibility</p:attrName>
                                        </p:attrNameLst>
                                      </p:cBhvr>
                                      <p:to>
                                        <p:strVal val="visible"/>
                                      </p:to>
                                    </p:set>
                                    <p:animEffect transition="in" filter="slide(fromBottom)">
                                      <p:cBhvr>
                                        <p:cTn id="20" dur="500">
                                          <p:stCondLst>
                                            <p:cond delay="0"/>
                                          </p:stCondLst>
                                        </p:cTn>
                                        <p:tgtEl>
                                          <p:spTgt spid="58371">
                                            <p:txEl>
                                              <p:charRg st="83" end="12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58371">
                                            <p:txEl>
                                              <p:charRg st="122" end="153"/>
                                            </p:txEl>
                                          </p:spTgt>
                                        </p:tgtEl>
                                        <p:attrNameLst>
                                          <p:attrName>style.visibility</p:attrName>
                                        </p:attrNameLst>
                                      </p:cBhvr>
                                      <p:to>
                                        <p:strVal val="visible"/>
                                      </p:to>
                                    </p:set>
                                    <p:animEffect transition="in" filter="slide(fromBottom)">
                                      <p:cBhvr>
                                        <p:cTn id="25" dur="500">
                                          <p:stCondLst>
                                            <p:cond delay="0"/>
                                          </p:stCondLst>
                                        </p:cTn>
                                        <p:tgtEl>
                                          <p:spTgt spid="58371">
                                            <p:txEl>
                                              <p:charRg st="122" end="15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58371">
                                            <p:txEl>
                                              <p:charRg st="153" end="184"/>
                                            </p:txEl>
                                          </p:spTgt>
                                        </p:tgtEl>
                                        <p:attrNameLst>
                                          <p:attrName>style.visibility</p:attrName>
                                        </p:attrNameLst>
                                      </p:cBhvr>
                                      <p:to>
                                        <p:strVal val="visible"/>
                                      </p:to>
                                    </p:set>
                                    <p:animEffect transition="in" filter="slide(fromBottom)">
                                      <p:cBhvr>
                                        <p:cTn id="30" dur="500">
                                          <p:stCondLst>
                                            <p:cond delay="0"/>
                                          </p:stCondLst>
                                        </p:cTn>
                                        <p:tgtEl>
                                          <p:spTgt spid="58371">
                                            <p:txEl>
                                              <p:charRg st="153" end="18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58371">
                                            <p:txEl>
                                              <p:charRg st="184" end="226"/>
                                            </p:txEl>
                                          </p:spTgt>
                                        </p:tgtEl>
                                        <p:attrNameLst>
                                          <p:attrName>style.visibility</p:attrName>
                                        </p:attrNameLst>
                                      </p:cBhvr>
                                      <p:to>
                                        <p:strVal val="visible"/>
                                      </p:to>
                                    </p:set>
                                    <p:animEffect transition="in" filter="slide(fromBottom)">
                                      <p:cBhvr>
                                        <p:cTn id="35" dur="500">
                                          <p:stCondLst>
                                            <p:cond delay="0"/>
                                          </p:stCondLst>
                                        </p:cTn>
                                        <p:tgtEl>
                                          <p:spTgt spid="58371">
                                            <p:txEl>
                                              <p:charRg st="184" end="22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58371">
                                            <p:txEl>
                                              <p:charRg st="226" end="262"/>
                                            </p:txEl>
                                          </p:spTgt>
                                        </p:tgtEl>
                                        <p:attrNameLst>
                                          <p:attrName>style.visibility</p:attrName>
                                        </p:attrNameLst>
                                      </p:cBhvr>
                                      <p:to>
                                        <p:strVal val="visible"/>
                                      </p:to>
                                    </p:set>
                                    <p:animEffect transition="in" filter="slide(fromBottom)">
                                      <p:cBhvr>
                                        <p:cTn id="40" dur="500">
                                          <p:stCondLst>
                                            <p:cond delay="0"/>
                                          </p:stCondLst>
                                        </p:cTn>
                                        <p:tgtEl>
                                          <p:spTgt spid="58371">
                                            <p:txEl>
                                              <p:charRg st="226" end="26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9394" name="标题 59393"/>
          <p:cNvSpPr>
            <a:spLocks noGrp="1"/>
          </p:cNvSpPr>
          <p:nvPr>
            <p:ph type="title"/>
          </p:nvPr>
        </p:nvSpPr>
        <p:spPr>
          <a:xfrm>
            <a:off x="457200" y="278130"/>
            <a:ext cx="8229600" cy="861695"/>
          </a:xfrm>
        </p:spPr>
        <p:txBody>
          <a:bodyPr/>
          <a:p>
            <a:r>
              <a:rPr lang="en-US" altLang="zh-CN" b="1" u="sng"/>
              <a:t>6.3 Sample Dialogues</a:t>
            </a:r>
            <a:endParaRPr lang="en-US" altLang="zh-CN" sz="1700" b="1" u="sng"/>
          </a:p>
        </p:txBody>
      </p:sp>
      <p:sp>
        <p:nvSpPr>
          <p:cNvPr id="59395" name="文本占位符 59394"/>
          <p:cNvSpPr>
            <a:spLocks noGrp="1"/>
          </p:cNvSpPr>
          <p:nvPr>
            <p:ph type="body" idx="1"/>
          </p:nvPr>
        </p:nvSpPr>
        <p:spPr>
          <a:xfrm>
            <a:off x="395605" y="1139508"/>
            <a:ext cx="8229600" cy="4784725"/>
          </a:xfrm>
        </p:spPr>
        <p:txBody>
          <a:bodyPr/>
          <a:p>
            <a:pPr marL="609600" indent="-609600" fontAlgn="t">
              <a:lnSpc>
                <a:spcPct val="90000"/>
              </a:lnSpc>
              <a:buClr>
                <a:schemeClr val="tx1"/>
              </a:buClr>
              <a:buFont typeface="Wingdings" panose="05000000000000000000" pitchFamily="2" charset="2"/>
              <a:buChar char="l"/>
            </a:pPr>
            <a:r>
              <a:rPr lang="en-US" altLang="zh-CN" sz="2800">
                <a:sym typeface="+mn-ea"/>
              </a:rPr>
              <a:t>You can scan the QR codes in the textbook to listen to </a:t>
            </a:r>
            <a:r>
              <a:rPr lang="en-US" altLang="zh-CN" sz="2800">
                <a:sym typeface="+mn-ea"/>
              </a:rPr>
              <a:t>dialogues </a:t>
            </a:r>
            <a:r>
              <a:rPr lang="en-US" altLang="zh-CN" sz="2800">
                <a:sym typeface="宋体" panose="02010600030101010101" pitchFamily="2" charset="-122"/>
              </a:rPr>
              <a:t>A-C before/after class</a:t>
            </a:r>
            <a:r>
              <a:rPr lang="en-US" altLang="zh-CN" sz="2800">
                <a:sym typeface="+mn-ea"/>
              </a:rPr>
              <a:t>.</a:t>
            </a:r>
            <a:endParaRPr lang="en-US" altLang="zh-CN" sz="2800"/>
          </a:p>
          <a:p>
            <a:pPr marL="609600" indent="-609600" fontAlgn="t">
              <a:lnSpc>
                <a:spcPct val="90000"/>
              </a:lnSpc>
              <a:buClr>
                <a:schemeClr val="tx1"/>
              </a:buClr>
              <a:buFont typeface="Wingdings" panose="05000000000000000000" pitchFamily="2" charset="2"/>
              <a:buChar char="l"/>
            </a:pPr>
            <a:r>
              <a:rPr lang="en-US" altLang="zh-CN" sz="2800"/>
              <a:t>Please read the dialogues with your partners and answer the questions below (A-C).</a:t>
            </a:r>
            <a:endParaRPr lang="en-US" altLang="zh-CN" sz="2800"/>
          </a:p>
          <a:p>
            <a:pPr marL="0" indent="0" fontAlgn="t">
              <a:lnSpc>
                <a:spcPct val="90000"/>
              </a:lnSpc>
              <a:buClr>
                <a:schemeClr val="tx1"/>
              </a:buClr>
              <a:buFont typeface="Wingdings" panose="05000000000000000000" pitchFamily="2" charset="2"/>
              <a:buNone/>
            </a:pPr>
            <a:endParaRPr lang="en-US" altLang="zh-CN"/>
          </a:p>
          <a:p>
            <a:pPr marL="609600" indent="-609600">
              <a:lnSpc>
                <a:spcPct val="90000"/>
              </a:lnSpc>
              <a:buClr>
                <a:schemeClr val="tx1"/>
              </a:buClr>
              <a:buNone/>
            </a:pPr>
            <a:r>
              <a:rPr lang="en-US" altLang="zh-CN"/>
              <a:t>	</a:t>
            </a:r>
            <a:r>
              <a:rPr lang="en-US" altLang="zh-CN" sz="2800"/>
              <a:t>What useful information has the seller given or has the buyer inquired about</a:t>
            </a:r>
            <a:endParaRPr lang="en-US" altLang="zh-CN" sz="2800"/>
          </a:p>
          <a:p>
            <a:pPr marL="1371600" lvl="2" indent="-699770">
              <a:lnSpc>
                <a:spcPct val="90000"/>
              </a:lnSpc>
              <a:buClr>
                <a:schemeClr val="tx1"/>
              </a:buClr>
              <a:buFontTx/>
              <a:buAutoNum type="alphaUcPeriod"/>
            </a:pPr>
            <a:r>
              <a:rPr lang="en-US" altLang="zh-CN" sz="2800"/>
              <a:t>LED light?</a:t>
            </a:r>
            <a:endParaRPr lang="en-US" altLang="zh-CN" sz="2800"/>
          </a:p>
          <a:p>
            <a:pPr marL="1371600" lvl="2" indent="-699770">
              <a:lnSpc>
                <a:spcPct val="90000"/>
              </a:lnSpc>
              <a:buClr>
                <a:schemeClr val="tx1"/>
              </a:buClr>
              <a:buFontTx/>
              <a:buAutoNum type="alphaUcPeriod"/>
            </a:pPr>
            <a:r>
              <a:rPr lang="en-US" altLang="zh-CN" sz="2800"/>
              <a:t>CiNci drink?</a:t>
            </a:r>
            <a:endParaRPr lang="en-US" altLang="zh-CN" sz="2800"/>
          </a:p>
          <a:p>
            <a:pPr marL="1371600" lvl="2" indent="-699770">
              <a:lnSpc>
                <a:spcPct val="90000"/>
              </a:lnSpc>
              <a:buClr>
                <a:schemeClr val="tx1"/>
              </a:buClr>
              <a:buFontTx/>
              <a:buAutoNum type="alphaUcPeriod"/>
            </a:pPr>
            <a:r>
              <a:rPr lang="en-US" altLang="zh-CN" sz="2800"/>
              <a:t>packaging machines?</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59394"/>
                                        </p:tgtEl>
                                        <p:attrNameLst>
                                          <p:attrName>style.visibility</p:attrName>
                                        </p:attrNameLst>
                                      </p:cBhvr>
                                      <p:to>
                                        <p:strVal val="visible"/>
                                      </p:to>
                                    </p:set>
                                    <p:animEffect transition="in" filter="fade">
                                      <p:cBhvr>
                                        <p:cTn id="7" dur="597">
                                          <p:stCondLst>
                                            <p:cond delay="0"/>
                                          </p:stCondLst>
                                        </p:cTn>
                                        <p:tgtEl>
                                          <p:spTgt spid="59394"/>
                                        </p:tgtEl>
                                      </p:cBhvr>
                                    </p:animEffect>
                                    <p:anim calcmode="lin" valueType="num">
                                      <p:cBhvr>
                                        <p:cTn id="8" dur="597" fill="hold">
                                          <p:stCondLst>
                                            <p:cond delay="0"/>
                                          </p:stCondLst>
                                        </p:cTn>
                                        <p:tgtEl>
                                          <p:spTgt spid="5939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5939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5939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9395">
                                            <p:txEl>
                                              <p:pRg st="3" end="3"/>
                                            </p:txEl>
                                          </p:spTgt>
                                        </p:tgtEl>
                                        <p:attrNameLst>
                                          <p:attrName>style.visibility</p:attrName>
                                        </p:attrNameLst>
                                      </p:cBhvr>
                                      <p:to>
                                        <p:strVal val="visible"/>
                                      </p:to>
                                    </p:set>
                                    <p:anim to="" calcmode="lin" valueType="num">
                                      <p:cBhvr>
                                        <p:cTn id="15" dur="1" fill="hold"/>
                                        <p:tgtEl>
                                          <p:spTgt spid="59395">
                                            <p:txEl>
                                              <p:pRg st="3" end="3"/>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9395">
                                            <p:txEl>
                                              <p:pRg st="4" end="4"/>
                                            </p:txEl>
                                          </p:spTgt>
                                        </p:tgtEl>
                                        <p:attrNameLst>
                                          <p:attrName>style.visibility</p:attrName>
                                        </p:attrNameLst>
                                      </p:cBhvr>
                                      <p:to>
                                        <p:strVal val="visible"/>
                                      </p:to>
                                    </p:set>
                                    <p:anim to="" calcmode="lin" valueType="num">
                                      <p:cBhvr>
                                        <p:cTn id="20" dur="1" fill="hold"/>
                                        <p:tgtEl>
                                          <p:spTgt spid="59395">
                                            <p:txEl>
                                              <p:pRg st="4" end="4"/>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59395">
                                            <p:txEl>
                                              <p:pRg st="5" end="5"/>
                                            </p:txEl>
                                          </p:spTgt>
                                        </p:tgtEl>
                                        <p:attrNameLst>
                                          <p:attrName>style.visibility</p:attrName>
                                        </p:attrNameLst>
                                      </p:cBhvr>
                                      <p:to>
                                        <p:strVal val="visible"/>
                                      </p:to>
                                    </p:set>
                                    <p:anim to="" calcmode="lin" valueType="num">
                                      <p:cBhvr>
                                        <p:cTn id="25" dur="1" fill="hold"/>
                                        <p:tgtEl>
                                          <p:spTgt spid="59395">
                                            <p:txEl>
                                              <p:pRg st="5" end="5"/>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59395">
                                            <p:txEl>
                                              <p:pRg st="6" end="6"/>
                                            </p:txEl>
                                          </p:spTgt>
                                        </p:tgtEl>
                                        <p:attrNameLst>
                                          <p:attrName>style.visibility</p:attrName>
                                        </p:attrNameLst>
                                      </p:cBhvr>
                                      <p:to>
                                        <p:strVal val="visible"/>
                                      </p:to>
                                    </p:set>
                                    <p:anim to="" calcmode="lin" valueType="num">
                                      <p:cBhvr>
                                        <p:cTn id="30" dur="1" fill="hold"/>
                                        <p:tgtEl>
                                          <p:spTgt spid="59395">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6</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6.3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b="1" u="sng"/>
              <a:t>6.5 Exercises</a:t>
            </a:r>
            <a:endParaRPr lang="en-US" altLang="zh-CN" sz="1700" b="1" u="sng"/>
          </a:p>
        </p:txBody>
      </p:sp>
      <p:sp>
        <p:nvSpPr>
          <p:cNvPr id="62467" name="文本占位符 62466"/>
          <p:cNvSpPr>
            <a:spLocks noGrp="1"/>
          </p:cNvSpPr>
          <p:nvPr>
            <p:ph type="body" idx="1"/>
          </p:nvPr>
        </p:nvSpPr>
        <p:spPr>
          <a:xfrm>
            <a:off x="456565" y="1052830"/>
            <a:ext cx="809625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62470" name="矩形 62469"/>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7</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6</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Product</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Description</a:t>
              </a:r>
              <a:endParaRPr lang="en-US" altLang="zh-CN" sz="1700" b="1">
                <a:solidFill>
                  <a:schemeClr val="accent1"/>
                </a:solidFill>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5</a:t>
              </a:r>
              <a:endParaRPr lang="en-US" altLang="zh-CN" sz="1700" b="1">
                <a:latin typeface="Arial" panose="020B0604020202020204" pitchFamily="34" charset="0"/>
              </a:endParaRPr>
            </a:p>
            <a:p>
              <a:pPr algn="ctr"/>
              <a:r>
                <a:rPr lang="en-US" altLang="zh-CN" sz="1700" b="1">
                  <a:latin typeface="Arial" panose="020B0604020202020204" pitchFamily="34" charset="0"/>
                </a:rPr>
                <a:t>Company </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4</a:t>
              </a:r>
              <a:endParaRPr lang="en-US" altLang="zh-CN" sz="1700" b="1">
                <a:latin typeface="Arial" panose="020B0604020202020204" pitchFamily="34" charset="0"/>
              </a:endParaRPr>
            </a:p>
            <a:p>
              <a:pPr algn="ctr"/>
              <a:r>
                <a:rPr lang="en-US" altLang="zh-CN" sz="1700" b="1">
                  <a:latin typeface="Arial" panose="020B0604020202020204" pitchFamily="34" charset="0"/>
                </a:rPr>
                <a:t>Corporate </a:t>
              </a:r>
              <a:endParaRPr lang="en-US" altLang="zh-CN" sz="1700" b="1">
                <a:latin typeface="Arial" panose="020B0604020202020204" pitchFamily="34" charset="0"/>
              </a:endParaRPr>
            </a:p>
            <a:p>
              <a:pPr algn="ctr"/>
              <a:r>
                <a:rPr lang="en-US" altLang="zh-CN" sz="1700" b="1">
                  <a:latin typeface="Arial" panose="020B0604020202020204" pitchFamily="34" charset="0"/>
                </a:rPr>
                <a:t>Hospitality</a:t>
              </a:r>
              <a:endParaRPr lang="en-US" altLang="zh-CN" sz="1700" b="1">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3</a:t>
              </a:r>
              <a:endParaRPr lang="en-US" altLang="zh-CN" sz="1700" b="1">
                <a:latin typeface="Arial" panose="020B0604020202020204" pitchFamily="34" charset="0"/>
              </a:endParaRPr>
            </a:p>
            <a:p>
              <a:pPr algn="ctr"/>
              <a:r>
                <a:rPr lang="en-US" altLang="zh-CN" sz="1700" b="1">
                  <a:latin typeface="Arial" panose="020B0604020202020204" pitchFamily="34" charset="0"/>
                </a:rPr>
                <a:t>Introductions </a:t>
              </a:r>
              <a:endParaRPr lang="en-US" altLang="zh-CN" sz="1700" b="1">
                <a:latin typeface="Arial" panose="020B0604020202020204" pitchFamily="34" charset="0"/>
              </a:endParaRPr>
            </a:p>
            <a:p>
              <a:pPr algn="ctr"/>
              <a:r>
                <a:rPr lang="en-US" altLang="zh-CN" sz="1700" b="1">
                  <a:latin typeface="Arial" panose="020B0604020202020204" pitchFamily="34" charset="0"/>
                </a:rPr>
                <a:t>and Greetings</a:t>
              </a:r>
              <a:endParaRPr lang="en-US" altLang="zh-CN" sz="1700" b="1">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2</a:t>
              </a:r>
              <a:endParaRPr lang="en-US" altLang="zh-CN" sz="1700" b="1">
                <a:latin typeface="Arial" panose="020B0604020202020204" pitchFamily="34" charset="0"/>
              </a:endParaRPr>
            </a:p>
            <a:p>
              <a:pPr algn="ctr"/>
              <a:r>
                <a:rPr lang="en-US" altLang="zh-CN" sz="1700" b="1">
                  <a:latin typeface="Arial" panose="020B0604020202020204" pitchFamily="34" charset="0"/>
                </a:rPr>
                <a:t>International </a:t>
              </a:r>
              <a:endParaRPr lang="en-US" altLang="zh-CN" sz="1700" b="1">
                <a:latin typeface="Arial" panose="020B0604020202020204" pitchFamily="34" charset="0"/>
              </a:endParaRPr>
            </a:p>
            <a:p>
              <a:pPr algn="ctr"/>
              <a:r>
                <a:rPr lang="en-US" altLang="zh-CN" sz="1700" b="1">
                  <a:latin typeface="Arial" panose="020B0604020202020204" pitchFamily="34" charset="0"/>
                </a:rPr>
                <a:t>Calls</a:t>
              </a:r>
              <a:endParaRPr lang="en-US" altLang="zh-CN" sz="1700" b="1">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a:t>
              </a:r>
              <a:endParaRPr lang="en-US" altLang="zh-CN" sz="1700" b="1">
                <a:latin typeface="Arial" panose="020B0604020202020204" pitchFamily="34" charset="0"/>
              </a:endParaRPr>
            </a:p>
            <a:p>
              <a:pPr algn="ctr"/>
              <a:r>
                <a:rPr lang="en-US" altLang="zh-CN" sz="1700" b="1">
                  <a:latin typeface="Arial" panose="020B0604020202020204" pitchFamily="34" charset="0"/>
                </a:rPr>
                <a:t>Business </a:t>
              </a:r>
              <a:endParaRPr lang="en-US" altLang="zh-CN" sz="1700" b="1">
                <a:latin typeface="Arial" panose="020B0604020202020204" pitchFamily="34" charset="0"/>
              </a:endParaRPr>
            </a:p>
            <a:p>
              <a:pPr algn="ctr"/>
              <a:r>
                <a:rPr lang="en-US" altLang="zh-CN" sz="1700" b="1">
                  <a:latin typeface="Arial" panose="020B0604020202020204" pitchFamily="34" charset="0"/>
                </a:rPr>
                <a:t>Manners</a:t>
              </a:r>
              <a:endParaRPr lang="en-US" altLang="zh-CN" sz="1700" b="1">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5298" name="标题 55297"/>
          <p:cNvSpPr>
            <a:spLocks noGrp="1"/>
          </p:cNvSpPr>
          <p:nvPr>
            <p:ph type="title"/>
          </p:nvPr>
        </p:nvSpPr>
        <p:spPr>
          <a:xfrm>
            <a:off x="395605" y="274955"/>
            <a:ext cx="8497570" cy="835660"/>
          </a:xfrm>
        </p:spPr>
        <p:txBody>
          <a:bodyPr/>
          <a:p>
            <a:r>
              <a:rPr lang="en-US" altLang="zh-CN" sz="3400" b="1" u="sng">
                <a:solidFill>
                  <a:schemeClr val="tx1"/>
                </a:solidFill>
              </a:rPr>
              <a:t>CHAPTER 6  Product Description</a:t>
            </a:r>
            <a:endParaRPr lang="en-US" altLang="zh-CN" sz="3400" b="1" u="sng">
              <a:solidFill>
                <a:schemeClr val="tx1"/>
              </a:solidFill>
            </a:endParaRPr>
          </a:p>
        </p:txBody>
      </p:sp>
      <p:sp>
        <p:nvSpPr>
          <p:cNvPr id="55299" name="文本占位符 55298"/>
          <p:cNvSpPr>
            <a:spLocks noGrp="1"/>
          </p:cNvSpPr>
          <p:nvPr>
            <p:ph type="body" idx="1"/>
          </p:nvPr>
        </p:nvSpPr>
        <p:spPr>
          <a:xfrm>
            <a:off x="457200" y="1129030"/>
            <a:ext cx="8229600" cy="5001895"/>
          </a:xfrm>
        </p:spPr>
        <p:txBody>
          <a:bodyPr/>
          <a:p>
            <a:pPr>
              <a:lnSpc>
                <a:spcPct val="90000"/>
              </a:lnSpc>
              <a:buNone/>
            </a:pPr>
            <a:r>
              <a:rPr lang="en-US" altLang="zh-CN" sz="2500" b="1"/>
              <a:t>Objectives</a:t>
            </a:r>
            <a:endParaRPr lang="en-US" altLang="zh-CN" sz="2500"/>
          </a:p>
          <a:p>
            <a:pPr>
              <a:lnSpc>
                <a:spcPct val="100000"/>
              </a:lnSpc>
            </a:pPr>
            <a:r>
              <a:rPr lang="en-US" altLang="zh-CN" sz="2500"/>
              <a:t>Gain knowledge of the buyer behavior and the messages sellers should convey to buyers about their products</a:t>
            </a:r>
            <a:endParaRPr lang="en-US" altLang="zh-CN" sz="2500"/>
          </a:p>
          <a:p>
            <a:pPr>
              <a:lnSpc>
                <a:spcPct val="100000"/>
              </a:lnSpc>
            </a:pPr>
            <a:r>
              <a:rPr lang="en-US" altLang="zh-CN" sz="2500"/>
              <a:t>Learn how to help make purchase decision as a buyer by communicating effectively with the seller</a:t>
            </a:r>
            <a:endParaRPr lang="en-US" altLang="zh-CN" sz="2500"/>
          </a:p>
          <a:p>
            <a:pPr>
              <a:lnSpc>
                <a:spcPct val="100000"/>
              </a:lnSpc>
            </a:pPr>
            <a:r>
              <a:rPr lang="en-US" altLang="zh-CN" sz="2500"/>
              <a:t>Be familiar with the useful expressions and terms used in product description</a:t>
            </a:r>
            <a:endParaRPr lang="en-US" altLang="zh-CN" sz="2500"/>
          </a:p>
          <a:p>
            <a:pPr>
              <a:lnSpc>
                <a:spcPct val="100000"/>
              </a:lnSpc>
            </a:pPr>
            <a:r>
              <a:rPr lang="en-US" altLang="zh-CN" sz="2500"/>
              <a:t>Learn the skills and key points in getting and giving information on products through cases and case analysis </a:t>
            </a:r>
            <a:endParaRPr lang="en-US" altLang="zh-CN" sz="25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55298"/>
                                        </p:tgtEl>
                                        <p:attrNameLst>
                                          <p:attrName>style.visibility</p:attrName>
                                        </p:attrNameLst>
                                      </p:cBhvr>
                                      <p:to>
                                        <p:strVal val="visible"/>
                                      </p:to>
                                    </p:set>
                                    <p:animEffect transition="in" filter="fade">
                                      <p:cBhvr>
                                        <p:cTn id="7" dur="597">
                                          <p:stCondLst>
                                            <p:cond delay="0"/>
                                          </p:stCondLst>
                                        </p:cTn>
                                        <p:tgtEl>
                                          <p:spTgt spid="55298"/>
                                        </p:tgtEl>
                                      </p:cBhvr>
                                    </p:animEffect>
                                    <p:anim calcmode="lin" valueType="num">
                                      <p:cBhvr>
                                        <p:cTn id="8" dur="597" fill="hold">
                                          <p:stCondLst>
                                            <p:cond delay="0"/>
                                          </p:stCondLst>
                                        </p:cTn>
                                        <p:tgtEl>
                                          <p:spTgt spid="5529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5529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5529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55299">
                                            <p:txEl>
                                              <p:charRg st="11" end="118"/>
                                            </p:txEl>
                                          </p:spTgt>
                                        </p:tgtEl>
                                        <p:attrNameLst>
                                          <p:attrName>style.visibility</p:attrName>
                                        </p:attrNameLst>
                                      </p:cBhvr>
                                      <p:to>
                                        <p:strVal val="visible"/>
                                      </p:to>
                                    </p:set>
                                    <p:animEffect transition="in" filter="slide(fromBottom)">
                                      <p:cBhvr>
                                        <p:cTn id="15" dur="500">
                                          <p:stCondLst>
                                            <p:cond delay="0"/>
                                          </p:stCondLst>
                                        </p:cTn>
                                        <p:tgtEl>
                                          <p:spTgt spid="55299">
                                            <p:txEl>
                                              <p:charRg st="11" end="11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55299">
                                            <p:txEl>
                                              <p:charRg st="118" end="215"/>
                                            </p:txEl>
                                          </p:spTgt>
                                        </p:tgtEl>
                                        <p:attrNameLst>
                                          <p:attrName>style.visibility</p:attrName>
                                        </p:attrNameLst>
                                      </p:cBhvr>
                                      <p:to>
                                        <p:strVal val="visible"/>
                                      </p:to>
                                    </p:set>
                                    <p:animEffect transition="in" filter="slide(fromBottom)">
                                      <p:cBhvr>
                                        <p:cTn id="20" dur="500">
                                          <p:stCondLst>
                                            <p:cond delay="0"/>
                                          </p:stCondLst>
                                        </p:cTn>
                                        <p:tgtEl>
                                          <p:spTgt spid="55299">
                                            <p:txEl>
                                              <p:charRg st="118" end="21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55299">
                                            <p:txEl>
                                              <p:charRg st="215" end="293"/>
                                            </p:txEl>
                                          </p:spTgt>
                                        </p:tgtEl>
                                        <p:attrNameLst>
                                          <p:attrName>style.visibility</p:attrName>
                                        </p:attrNameLst>
                                      </p:cBhvr>
                                      <p:to>
                                        <p:strVal val="visible"/>
                                      </p:to>
                                    </p:set>
                                    <p:animEffect transition="in" filter="slide(fromBottom)">
                                      <p:cBhvr>
                                        <p:cTn id="25" dur="500">
                                          <p:stCondLst>
                                            <p:cond delay="0"/>
                                          </p:stCondLst>
                                        </p:cTn>
                                        <p:tgtEl>
                                          <p:spTgt spid="55299">
                                            <p:txEl>
                                              <p:charRg st="215" end="29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55299">
                                            <p:txEl>
                                              <p:charRg st="293" end="404"/>
                                            </p:txEl>
                                          </p:spTgt>
                                        </p:tgtEl>
                                        <p:attrNameLst>
                                          <p:attrName>style.visibility</p:attrName>
                                        </p:attrNameLst>
                                      </p:cBhvr>
                                      <p:to>
                                        <p:strVal val="visible"/>
                                      </p:to>
                                    </p:set>
                                    <p:animEffect transition="in" filter="slide(fromBottom)">
                                      <p:cBhvr>
                                        <p:cTn id="30" dur="500">
                                          <p:stCondLst>
                                            <p:cond delay="0"/>
                                          </p:stCondLst>
                                        </p:cTn>
                                        <p:tgtEl>
                                          <p:spTgt spid="55299">
                                            <p:txEl>
                                              <p:charRg st="293" end="40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6" name="标题 154625"/>
          <p:cNvSpPr>
            <a:spLocks noGrp="1"/>
          </p:cNvSpPr>
          <p:nvPr>
            <p:ph type="title"/>
          </p:nvPr>
        </p:nvSpPr>
        <p:spPr>
          <a:xfrm>
            <a:off x="395288" y="260350"/>
            <a:ext cx="8208962" cy="1143000"/>
          </a:xfrm>
        </p:spPr>
        <p:txBody>
          <a:bodyPr/>
          <a:p>
            <a:r>
              <a:rPr lang="en-US" altLang="zh-CN" b="1" u="sng"/>
              <a:t>6.4 Words and Expressions</a:t>
            </a:r>
            <a:endParaRPr lang="en-US" altLang="zh-CN" sz="1700" b="1" u="sng"/>
          </a:p>
        </p:txBody>
      </p:sp>
      <p:sp>
        <p:nvSpPr>
          <p:cNvPr id="154627" name="文本占位符 154626"/>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8" name="标题 147457"/>
          <p:cNvSpPr>
            <a:spLocks noGrp="1"/>
          </p:cNvSpPr>
          <p:nvPr>
            <p:ph type="title"/>
          </p:nvPr>
        </p:nvSpPr>
        <p:spPr/>
        <p:txBody>
          <a:bodyPr/>
          <a:p>
            <a:r>
              <a:rPr lang="en-US" altLang="zh-CN" b="1" u="sng"/>
              <a:t>6.1 Before You Begin</a:t>
            </a:r>
            <a:br>
              <a:rPr lang="en-US" altLang="zh-CN" b="1" u="sng"/>
            </a:br>
            <a:r>
              <a:rPr lang="en-US" altLang="zh-CN" sz="3600" b="1" u="sng">
                <a:solidFill>
                  <a:schemeClr val="tx1"/>
                </a:solidFill>
              </a:rPr>
              <a:t>Questions:</a:t>
            </a:r>
            <a:endParaRPr lang="en-US" altLang="zh-CN" sz="3600" b="1" u="sng">
              <a:solidFill>
                <a:schemeClr val="tx1"/>
              </a:solidFill>
            </a:endParaRPr>
          </a:p>
        </p:txBody>
      </p:sp>
      <p:sp>
        <p:nvSpPr>
          <p:cNvPr id="147459" name="文本占位符 147458"/>
          <p:cNvSpPr>
            <a:spLocks noGrp="1"/>
          </p:cNvSpPr>
          <p:nvPr>
            <p:ph type="body" idx="1"/>
          </p:nvPr>
        </p:nvSpPr>
        <p:spPr>
          <a:xfrm>
            <a:off x="323850" y="1762760"/>
            <a:ext cx="8229600" cy="4109720"/>
          </a:xfrm>
        </p:spPr>
        <p:txBody>
          <a:bodyPr/>
          <a:p>
            <a:pPr marL="609600" indent="-609600">
              <a:buClr>
                <a:srgbClr val="000000"/>
              </a:buClr>
              <a:buFont typeface="+mj-lt"/>
              <a:buAutoNum type="arabicPeriod"/>
            </a:pPr>
            <a:r>
              <a:rPr lang="en-US" altLang="zh-CN" b="1"/>
              <a:t>What will people generally consider in order to decide which products to buy?</a:t>
            </a:r>
            <a:endParaRPr lang="en-US" altLang="zh-CN"/>
          </a:p>
          <a:p>
            <a:pPr marL="609600" indent="-609600"/>
            <a:r>
              <a:rPr lang="en-US" altLang="zh-CN"/>
              <a:t>People generally consider both tangible attributes and intangible attributes of a product. For example, when you buy a pair of jeans, you consider price, brand, store image, and style before you buy. </a:t>
            </a:r>
            <a:endParaRPr lang="en-US" altLang="zh-CN"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7458"/>
                                        </p:tgtEl>
                                        <p:attrNameLst>
                                          <p:attrName>style.visibility</p:attrName>
                                        </p:attrNameLst>
                                      </p:cBhvr>
                                      <p:to>
                                        <p:strVal val="visible"/>
                                      </p:to>
                                    </p:set>
                                    <p:animEffect transition="in" filter="fade">
                                      <p:cBhvr>
                                        <p:cTn id="7" dur="597">
                                          <p:stCondLst>
                                            <p:cond delay="0"/>
                                          </p:stCondLst>
                                        </p:cTn>
                                        <p:tgtEl>
                                          <p:spTgt spid="147458"/>
                                        </p:tgtEl>
                                      </p:cBhvr>
                                    </p:animEffect>
                                    <p:anim calcmode="lin" valueType="num">
                                      <p:cBhvr>
                                        <p:cTn id="8" dur="597" fill="hold">
                                          <p:stCondLst>
                                            <p:cond delay="0"/>
                                          </p:stCondLst>
                                        </p:cTn>
                                        <p:tgtEl>
                                          <p:spTgt spid="14745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745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745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7459">
                                            <p:txEl>
                                              <p:charRg st="78" end="279"/>
                                            </p:txEl>
                                          </p:spTgt>
                                        </p:tgtEl>
                                        <p:attrNameLst>
                                          <p:attrName>style.visibility</p:attrName>
                                        </p:attrNameLst>
                                      </p:cBhvr>
                                      <p:to>
                                        <p:strVal val="visible"/>
                                      </p:to>
                                    </p:set>
                                    <p:animEffect transition="in" filter="slide(fromBottom)">
                                      <p:cBhvr>
                                        <p:cTn id="15" dur="500">
                                          <p:stCondLst>
                                            <p:cond delay="0"/>
                                          </p:stCondLst>
                                        </p:cTn>
                                        <p:tgtEl>
                                          <p:spTgt spid="147459">
                                            <p:txEl>
                                              <p:charRg st="78" end="27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p:bldP spid="147459"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3" name="文本占位符 148482"/>
          <p:cNvSpPr>
            <a:spLocks noGrp="1"/>
          </p:cNvSpPr>
          <p:nvPr>
            <p:ph type="body" idx="1"/>
          </p:nvPr>
        </p:nvSpPr>
        <p:spPr>
          <a:xfrm>
            <a:off x="457200" y="1268413"/>
            <a:ext cx="8229600" cy="4862512"/>
          </a:xfrm>
        </p:spPr>
        <p:txBody>
          <a:bodyPr/>
          <a:p>
            <a:pPr marL="571500" indent="-571500">
              <a:buNone/>
            </a:pPr>
            <a:r>
              <a:rPr lang="en-US" altLang="zh-CN" sz="2600" b="1"/>
              <a:t>2.   Why should companies develop new products? </a:t>
            </a:r>
            <a:endParaRPr lang="en-US" altLang="zh-CN" sz="2600"/>
          </a:p>
          <a:p>
            <a:pPr marL="571500" indent="-571500"/>
            <a:r>
              <a:rPr lang="en-US" altLang="zh-CN" sz="2600"/>
              <a:t>New products pump life into company sales, enabling it not only to survive but also to grow. Products can be a company’s most important asset. If a company’s products do not meet customers’ desires and needs, the company will fail unless it makes adjustments. Companies like Samsung (electronics), Dow (chemicals), Campbell Soup (foods) get most of their profits from new products. </a:t>
            </a:r>
            <a:endParaRPr lang="en-US" altLang="zh-CN" sz="2600"/>
          </a:p>
        </p:txBody>
      </p:sp>
      <p:sp>
        <p:nvSpPr>
          <p:cNvPr id="148484" name="标题 148483"/>
          <p:cNvSpPr>
            <a:spLocks noGrp="1"/>
          </p:cNvSpPr>
          <p:nvPr>
            <p:ph type="title"/>
          </p:nvPr>
        </p:nvSpPr>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4"/>
                                        </p:tgtEl>
                                        <p:attrNameLst>
                                          <p:attrName>style.visibility</p:attrName>
                                        </p:attrNameLst>
                                      </p:cBhvr>
                                      <p:to>
                                        <p:strVal val="visible"/>
                                      </p:to>
                                    </p:set>
                                    <p:animEffect transition="in" filter="fade">
                                      <p:cBhvr>
                                        <p:cTn id="7" dur="597">
                                          <p:stCondLst>
                                            <p:cond delay="0"/>
                                          </p:stCondLst>
                                        </p:cTn>
                                        <p:tgtEl>
                                          <p:spTgt spid="148484"/>
                                        </p:tgtEl>
                                      </p:cBhvr>
                                    </p:animEffect>
                                    <p:anim calcmode="lin" valueType="num">
                                      <p:cBhvr>
                                        <p:cTn id="8" dur="597" fill="hold">
                                          <p:stCondLst>
                                            <p:cond delay="0"/>
                                          </p:stCondLst>
                                        </p:cTn>
                                        <p:tgtEl>
                                          <p:spTgt spid="14848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8483">
                                            <p:txEl>
                                              <p:charRg st="49" end="432"/>
                                            </p:txEl>
                                          </p:spTgt>
                                        </p:tgtEl>
                                        <p:attrNameLst>
                                          <p:attrName>style.visibility</p:attrName>
                                        </p:attrNameLst>
                                      </p:cBhvr>
                                      <p:to>
                                        <p:strVal val="visible"/>
                                      </p:to>
                                    </p:set>
                                    <p:anim to="" calcmode="lin" valueType="num">
                                      <p:cBhvr>
                                        <p:cTn id="15" dur="1" fill="hold"/>
                                        <p:tgtEl>
                                          <p:spTgt spid="148483">
                                            <p:txEl>
                                              <p:charRg st="49" end="43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文本占位符 149505"/>
          <p:cNvSpPr>
            <a:spLocks noGrp="1"/>
          </p:cNvSpPr>
          <p:nvPr>
            <p:ph type="body" idx="1"/>
          </p:nvPr>
        </p:nvSpPr>
        <p:spPr>
          <a:xfrm>
            <a:off x="457200" y="1341438"/>
            <a:ext cx="8229600" cy="4789487"/>
          </a:xfrm>
        </p:spPr>
        <p:txBody>
          <a:bodyPr/>
          <a:p>
            <a:pPr marL="571500" indent="-571500">
              <a:lnSpc>
                <a:spcPct val="90000"/>
              </a:lnSpc>
              <a:buNone/>
            </a:pPr>
            <a:r>
              <a:rPr lang="en-US" altLang="zh-CN" sz="2200" b="1"/>
              <a:t>3.    How can attracting the “attention” of potential customers be the first step of the marketing mix?</a:t>
            </a:r>
            <a:endParaRPr lang="en-US" altLang="zh-CN" sz="2200"/>
          </a:p>
          <a:p>
            <a:pPr marL="571500" indent="-571500">
              <a:lnSpc>
                <a:spcPct val="90000"/>
              </a:lnSpc>
            </a:pPr>
            <a:r>
              <a:rPr lang="en-US" altLang="zh-CN" sz="2200"/>
              <a:t>Sellers must realize that our customers don’t care about us, our products, or our services. They only care about themselves. So, sellers should consider how to attract customers and prospects that only care about themselves.</a:t>
            </a:r>
            <a:endParaRPr lang="en-US" altLang="zh-CN" sz="2200"/>
          </a:p>
          <a:p>
            <a:pPr marL="571500" indent="-571500">
              <a:lnSpc>
                <a:spcPct val="90000"/>
              </a:lnSpc>
              <a:buNone/>
            </a:pPr>
            <a:endParaRPr lang="en-US" altLang="zh-CN" sz="2200" b="1"/>
          </a:p>
          <a:p>
            <a:pPr marL="571500" indent="-571500">
              <a:lnSpc>
                <a:spcPct val="90000"/>
              </a:lnSpc>
              <a:buNone/>
            </a:pPr>
            <a:r>
              <a:rPr lang="en-US" altLang="zh-CN" sz="2200" b="1"/>
              <a:t>4.    Can you give some examples to show the “benefits” of products?</a:t>
            </a:r>
            <a:endParaRPr lang="en-US" altLang="zh-CN" sz="2200"/>
          </a:p>
          <a:p>
            <a:pPr marL="571500" indent="-571500">
              <a:lnSpc>
                <a:spcPct val="90000"/>
              </a:lnSpc>
            </a:pPr>
            <a:r>
              <a:rPr lang="en-US" altLang="zh-CN" sz="2200"/>
              <a:t>Different products have different benefits for the customers, such as the security of a product, or an enhanced self-image brought to the customers by a product.</a:t>
            </a:r>
            <a:endParaRPr lang="en-US" altLang="zh-CN" sz="2200"/>
          </a:p>
        </p:txBody>
      </p:sp>
      <p:sp>
        <p:nvSpPr>
          <p:cNvPr id="149507" name="标题 149506"/>
          <p:cNvSpPr>
            <a:spLocks noGrp="1"/>
          </p:cNvSpPr>
          <p:nvPr>
            <p:ph type="title"/>
          </p:nvPr>
        </p:nvSpPr>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9507"/>
                                        </p:tgtEl>
                                        <p:attrNameLst>
                                          <p:attrName>style.visibility</p:attrName>
                                        </p:attrNameLst>
                                      </p:cBhvr>
                                      <p:to>
                                        <p:strVal val="visible"/>
                                      </p:to>
                                    </p:set>
                                    <p:animEffect transition="in" filter="fade">
                                      <p:cBhvr>
                                        <p:cTn id="7" dur="597">
                                          <p:stCondLst>
                                            <p:cond delay="0"/>
                                          </p:stCondLst>
                                        </p:cTn>
                                        <p:tgtEl>
                                          <p:spTgt spid="149507"/>
                                        </p:tgtEl>
                                      </p:cBhvr>
                                    </p:animEffect>
                                    <p:anim calcmode="lin" valueType="num">
                                      <p:cBhvr>
                                        <p:cTn id="8" dur="597" fill="hold">
                                          <p:stCondLst>
                                            <p:cond delay="0"/>
                                          </p:stCondLst>
                                        </p:cTn>
                                        <p:tgtEl>
                                          <p:spTgt spid="14950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950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950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9506">
                                            <p:txEl>
                                              <p:charRg st="104" end="329"/>
                                            </p:txEl>
                                          </p:spTgt>
                                        </p:tgtEl>
                                        <p:attrNameLst>
                                          <p:attrName>style.visibility</p:attrName>
                                        </p:attrNameLst>
                                      </p:cBhvr>
                                      <p:to>
                                        <p:strVal val="visible"/>
                                      </p:to>
                                    </p:set>
                                    <p:anim to="" calcmode="lin" valueType="num">
                                      <p:cBhvr>
                                        <p:cTn id="15" dur="1" fill="hold"/>
                                        <p:tgtEl>
                                          <p:spTgt spid="149506">
                                            <p:txEl>
                                              <p:charRg st="104" end="329"/>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9506">
                                            <p:txEl>
                                              <p:charRg st="399" end="561"/>
                                            </p:txEl>
                                          </p:spTgt>
                                        </p:tgtEl>
                                        <p:attrNameLst>
                                          <p:attrName>style.visibility</p:attrName>
                                        </p:attrNameLst>
                                      </p:cBhvr>
                                      <p:to>
                                        <p:strVal val="visible"/>
                                      </p:to>
                                    </p:set>
                                    <p:anim to="" calcmode="lin" valueType="num">
                                      <p:cBhvr>
                                        <p:cTn id="20" dur="1" fill="hold"/>
                                        <p:tgtEl>
                                          <p:spTgt spid="149506">
                                            <p:txEl>
                                              <p:charRg st="399" end="56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6" grpId="0" uiExpand="1" build="p"/>
      <p:bldP spid="14950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文本占位符 150529"/>
          <p:cNvSpPr>
            <a:spLocks noGrp="1"/>
          </p:cNvSpPr>
          <p:nvPr>
            <p:ph type="body" idx="1"/>
          </p:nvPr>
        </p:nvSpPr>
        <p:spPr>
          <a:xfrm>
            <a:off x="457200" y="1341438"/>
            <a:ext cx="8229600" cy="4789487"/>
          </a:xfrm>
        </p:spPr>
        <p:txBody>
          <a:bodyPr/>
          <a:p>
            <a:pPr marL="571500" indent="-571500">
              <a:buNone/>
            </a:pPr>
            <a:r>
              <a:rPr lang="en-US" altLang="zh-CN" b="1"/>
              <a:t>5.  What knowledge should sellers know about their customers? How to get the knowledge?</a:t>
            </a:r>
            <a:endParaRPr lang="en-US" altLang="zh-CN"/>
          </a:p>
          <a:p>
            <a:pPr marL="571500" indent="-571500"/>
            <a:r>
              <a:rPr lang="en-US" altLang="zh-CN"/>
              <a:t>‘Knowing’ includes their demographics</a:t>
            </a:r>
            <a:r>
              <a:rPr lang="en-US" altLang="zh-CN" sz="1600"/>
              <a:t>[</a:t>
            </a:r>
            <a:r>
              <a:rPr lang="zh-CN" altLang="en-US" sz="1600" dirty="0"/>
              <a:t>人口特征</a:t>
            </a:r>
            <a:r>
              <a:rPr lang="en-US" altLang="zh-CN" sz="1600"/>
              <a:t>],  </a:t>
            </a:r>
            <a:r>
              <a:rPr lang="en-US" altLang="zh-CN"/>
              <a:t>their buying cycles, their budget requirements, their price sensitivity, their experience with similar offerings, etc. You can only know these things by asking. </a:t>
            </a:r>
            <a:endParaRPr lang="en-US" altLang="zh-CN"/>
          </a:p>
        </p:txBody>
      </p:sp>
      <p:sp>
        <p:nvSpPr>
          <p:cNvPr id="150531" name="标题 150530"/>
          <p:cNvSpPr>
            <a:spLocks noGrp="1"/>
          </p:cNvSpPr>
          <p:nvPr>
            <p:ph type="title"/>
          </p:nvPr>
        </p:nvSpPr>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1"/>
                                        </p:tgtEl>
                                        <p:attrNameLst>
                                          <p:attrName>style.visibility</p:attrName>
                                        </p:attrNameLst>
                                      </p:cBhvr>
                                      <p:to>
                                        <p:strVal val="visible"/>
                                      </p:to>
                                    </p:set>
                                    <p:animEffect transition="in" filter="fade">
                                      <p:cBhvr>
                                        <p:cTn id="7" dur="597">
                                          <p:stCondLst>
                                            <p:cond delay="0"/>
                                          </p:stCondLst>
                                        </p:cTn>
                                        <p:tgtEl>
                                          <p:spTgt spid="150531"/>
                                        </p:tgtEl>
                                      </p:cBhvr>
                                    </p:animEffect>
                                    <p:anim calcmode="lin" valueType="num">
                                      <p:cBhvr>
                                        <p:cTn id="8" dur="597" fill="hold">
                                          <p:stCondLst>
                                            <p:cond delay="0"/>
                                          </p:stCondLst>
                                        </p:cTn>
                                        <p:tgtEl>
                                          <p:spTgt spid="15053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0530">
                                            <p:txEl>
                                              <p:charRg st="88" end="296"/>
                                            </p:txEl>
                                          </p:spTgt>
                                        </p:tgtEl>
                                        <p:attrNameLst>
                                          <p:attrName>style.visibility</p:attrName>
                                        </p:attrNameLst>
                                      </p:cBhvr>
                                      <p:to>
                                        <p:strVal val="visible"/>
                                      </p:to>
                                    </p:set>
                                    <p:anim to="" calcmode="lin" valueType="num">
                                      <p:cBhvr>
                                        <p:cTn id="15" dur="1" fill="hold"/>
                                        <p:tgtEl>
                                          <p:spTgt spid="150530">
                                            <p:txEl>
                                              <p:charRg st="88" end="29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6</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文本占位符 151553"/>
          <p:cNvSpPr>
            <a:spLocks noGrp="1"/>
          </p:cNvSpPr>
          <p:nvPr>
            <p:ph type="body" idx="1"/>
          </p:nvPr>
        </p:nvSpPr>
        <p:spPr>
          <a:xfrm>
            <a:off x="323850" y="981075"/>
            <a:ext cx="8362315" cy="5085715"/>
          </a:xfrm>
        </p:spPr>
        <p:txBody>
          <a:bodyPr/>
          <a:p>
            <a:pPr marL="571500" indent="-571500">
              <a:lnSpc>
                <a:spcPct val="90000"/>
              </a:lnSpc>
              <a:buNone/>
            </a:pPr>
            <a:r>
              <a:rPr lang="en-US" altLang="zh-CN" sz="2200" b="1"/>
              <a:t>6.    How to define “customer” and “brand”? What is the relationship between the two?</a:t>
            </a:r>
            <a:endParaRPr lang="en-US" altLang="zh-CN" sz="2200" b="1"/>
          </a:p>
          <a:p>
            <a:pPr marL="571500" indent="-571500">
              <a:lnSpc>
                <a:spcPct val="100000"/>
              </a:lnSpc>
            </a:pPr>
            <a:r>
              <a:rPr lang="en-US" altLang="zh-CN" sz="2200"/>
              <a:t>Customers are individuals’ organizations who have purchased or used products from the marketing organization in the past or who are likely to do so in the future. A brand is a name, term, sign, symbol or design or combination of them intended to identify the goods and services of one seller or group of sellers and to differentiate them from those of competitors. From a customer standpoint, however, a brand is much more than its name or identifying elements: it is the entire bundle of perceptions, associations, and attributes that the consumer experiences when considering, purchasing, or using the brand. It is the customer who determines what a business is. It is the customer alone whose willingness to pay for a good converts economic resources into wealth.</a:t>
            </a:r>
            <a:endParaRPr lang="en-US" altLang="zh-CN" sz="2200"/>
          </a:p>
        </p:txBody>
      </p:sp>
      <p:sp>
        <p:nvSpPr>
          <p:cNvPr id="151555" name="标题 151554"/>
          <p:cNvSpPr>
            <a:spLocks noGrp="1"/>
          </p:cNvSpPr>
          <p:nvPr>
            <p:ph type="title"/>
          </p:nvPr>
        </p:nvSpPr>
        <p:spPr>
          <a:xfrm>
            <a:off x="457200" y="278130"/>
            <a:ext cx="8229600" cy="784225"/>
          </a:xfrm>
        </p:spPr>
        <p:txBody>
          <a:bodyPr vert="horz" wrap="square" lIns="91440" tIns="45720" rIns="91440" bIns="45720" anchor="t" anchorCtr="0"/>
          <a:p>
            <a:r>
              <a:rPr lang="en-US" altLang="zh-CN" b="1" u="sng"/>
              <a:t>6.1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5"/>
                                        </p:tgtEl>
                                        <p:attrNameLst>
                                          <p:attrName>style.visibility</p:attrName>
                                        </p:attrNameLst>
                                      </p:cBhvr>
                                      <p:to>
                                        <p:strVal val="visible"/>
                                      </p:to>
                                    </p:set>
                                    <p:animEffect transition="in" filter="fade">
                                      <p:cBhvr>
                                        <p:cTn id="7" dur="597">
                                          <p:stCondLst>
                                            <p:cond delay="0"/>
                                          </p:stCondLst>
                                        </p:cTn>
                                        <p:tgtEl>
                                          <p:spTgt spid="151555"/>
                                        </p:tgtEl>
                                      </p:cBhvr>
                                    </p:animEffect>
                                    <p:anim calcmode="lin" valueType="num">
                                      <p:cBhvr>
                                        <p:cTn id="8" dur="597" fill="hold">
                                          <p:stCondLst>
                                            <p:cond delay="0"/>
                                          </p:stCondLst>
                                        </p:cTn>
                                        <p:tgtEl>
                                          <p:spTgt spid="15155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1554">
                                            <p:txEl>
                                              <p:charRg st="86" end="853"/>
                                            </p:txEl>
                                          </p:spTgt>
                                        </p:tgtEl>
                                        <p:attrNameLst>
                                          <p:attrName>style.visibility</p:attrName>
                                        </p:attrNameLst>
                                      </p:cBhvr>
                                      <p:to>
                                        <p:strVal val="visible"/>
                                      </p:to>
                                    </p:set>
                                    <p:anim to="" calcmode="lin" valueType="num">
                                      <p:cBhvr>
                                        <p:cTn id="15" dur="1" fill="hold"/>
                                        <p:tgtEl>
                                          <p:spTgt spid="151554">
                                            <p:txEl>
                                              <p:charRg st="86" end="85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6865</Words>
  <Application>WPS 演示</Application>
  <PresentationFormat>在屏幕上显示</PresentationFormat>
  <Paragraphs>241</Paragraphs>
  <Slides>17</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Arial</vt:lpstr>
      <vt:lpstr>宋体</vt:lpstr>
      <vt:lpstr>Wingdings</vt:lpstr>
      <vt:lpstr>Garamond</vt:lpstr>
      <vt:lpstr>Wingdings</vt:lpstr>
      <vt:lpstr>微软雅黑</vt:lpstr>
      <vt:lpstr>Arial Unicode MS</vt:lpstr>
      <vt:lpstr>Edge</vt:lpstr>
      <vt:lpstr>English for Business Negotiation (2nd Edition) 商务英语谈判（第二版）  Chapter 6 – Product Description</vt:lpstr>
      <vt:lpstr>PART ONE  PRE-NEGOTIATION</vt:lpstr>
      <vt:lpstr>CHAPTER 6  Product Description</vt:lpstr>
      <vt:lpstr>6.4 Words and Expressions</vt:lpstr>
      <vt:lpstr>6.1 Before You Begin Questions:</vt:lpstr>
      <vt:lpstr>6.1 Before You Begin</vt:lpstr>
      <vt:lpstr>6.1 Before You Begin</vt:lpstr>
      <vt:lpstr>6.1 Before You Begin</vt:lpstr>
      <vt:lpstr>6.1 Before You Begin</vt:lpstr>
      <vt:lpstr>6.1 Before You Begin</vt:lpstr>
      <vt:lpstr>6.1 Before You Begin</vt:lpstr>
      <vt:lpstr>6.1 Before You Begin</vt:lpstr>
      <vt:lpstr>6.1 Before You Begin</vt:lpstr>
      <vt:lpstr>6.2 Useful Expressions</vt:lpstr>
      <vt:lpstr>6.3 Sample Dialogues</vt:lpstr>
      <vt:lpstr>6.3 Sample Dialogues</vt:lpstr>
      <vt:lpstr>6.5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61</cp:revision>
  <dcterms:created xsi:type="dcterms:W3CDTF">2013-06-15T08:12:00Z</dcterms:created>
  <dcterms:modified xsi:type="dcterms:W3CDTF">2025-03-21T06:34:26Z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94629B77ACA1491CA33E86AC406CA100_13</vt:lpwstr>
  </property>
  <property fmtid="{D5CDD505-2E9C-101B-9397-08002B2CF9AE}" pid="3" name="KSOProductBuildVer">
    <vt:lpwstr>2052-12.1.0.20305</vt:lpwstr>
  </property>
</Properties>
</file>