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15"/>
  </p:notesMasterIdLst>
  <p:sldIdLst>
    <p:sldId id="293" r:id="rId4"/>
    <p:sldId id="312" r:id="rId5"/>
    <p:sldId id="286" r:id="rId6"/>
    <p:sldId id="304" r:id="rId7"/>
    <p:sldId id="295" r:id="rId8"/>
    <p:sldId id="297" r:id="rId9"/>
    <p:sldId id="296" r:id="rId10"/>
    <p:sldId id="298" r:id="rId11"/>
    <p:sldId id="299" r:id="rId12"/>
    <p:sldId id="300" r:id="rId13"/>
    <p:sldId id="301" r:id="rId14"/>
    <p:sldId id="311" r:id="rId16"/>
    <p:sldId id="303" r:id="rId17"/>
    <p:sldId id="307" r:id="rId18"/>
    <p:sldId id="289" r:id="rId19"/>
    <p:sldId id="290" r:id="rId20"/>
    <p:sldId id="309" r:id="rId21"/>
    <p:sldId id="310" r:id="rId22"/>
    <p:sldId id="292" r:id="rId23"/>
  </p:sldIdLst>
  <p:sldSz cx="9144000" cy="6858000" type="screen4x3"/>
  <p:notesSz cx="6858000" cy="9144000"/>
  <p:custDataLst>
    <p:tags r:id="rId27"/>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83A"/>
    <a:srgbClr val="FFE38D"/>
    <a:srgbClr val="9999FF"/>
    <a:srgbClr val="333399"/>
    <a:srgbClr val="808000"/>
    <a:srgbClr val="666633"/>
    <a:srgbClr val="003300"/>
    <a:srgbClr val="CC66FF"/>
    <a:srgbClr val="6699FF"/>
    <a:srgbClr val="F63F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751"/>
    <p:restoredTop sz="94660"/>
  </p:normalViewPr>
  <p:slideViewPr>
    <p:cSldViewPr showGuides="1">
      <p:cViewPr varScale="1">
        <p:scale>
          <a:sx n="53" d="100"/>
          <a:sy n="53" d="100"/>
        </p:scale>
        <p:origin x="-1186" y="-62"/>
      </p:cViewPr>
      <p:guideLst>
        <p:guide orient="horz" pos="2160"/>
        <p:guide pos="2887"/>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gs" Target="tags/tag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notesMaster" Target="notesMasters/notesMaster1.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54626" name="幻灯片图像占位符 154625"/>
          <p:cNvSpPr>
            <a:spLocks noRot="1" noTextEdit="1"/>
          </p:cNvSpPr>
          <p:nvPr>
            <p:ph type="sldImg"/>
          </p:nvPr>
        </p:nvSpPr>
        <p:spPr/>
      </p:sp>
      <p:sp>
        <p:nvSpPr>
          <p:cNvPr id="154627" name="文本占位符 154626"/>
          <p:cNvSpPr>
            <a:spLocks noGrp="1"/>
          </p:cNvSpPr>
          <p:nvPr>
            <p:ph type="body" idx="1"/>
          </p:nvPr>
        </p:nvSpPr>
        <p:spPr/>
        <p:txBody>
          <a:bodyPr/>
          <a:p>
            <a:pPr lvl="0"/>
            <a:r>
              <a:rPr lang="en-US" altLang="zh-CN"/>
              <a:t>figurine: </a:t>
            </a:r>
            <a:r>
              <a:rPr lang="zh-CN" altLang="en-US" dirty="0"/>
              <a:t>小雕像，小塑像</a:t>
            </a:r>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54626" name="幻灯片图像占位符 154625"/>
          <p:cNvSpPr>
            <a:spLocks noRot="1" noTextEdit="1"/>
          </p:cNvSpPr>
          <p:nvPr>
            <p:ph type="sldImg"/>
          </p:nvPr>
        </p:nvSpPr>
        <p:spPr/>
      </p:sp>
      <p:sp>
        <p:nvSpPr>
          <p:cNvPr id="154627" name="文本占位符 154626"/>
          <p:cNvSpPr>
            <a:spLocks noGrp="1"/>
          </p:cNvSpPr>
          <p:nvPr>
            <p:ph type="body" idx="1"/>
          </p:nvPr>
        </p:nvSpPr>
        <p:spPr/>
        <p:txBody>
          <a:bodyPr/>
          <a:p>
            <a:pPr lvl="0"/>
            <a:r>
              <a:rPr lang="en-US" altLang="zh-CN"/>
              <a:t>figurine: </a:t>
            </a:r>
            <a:r>
              <a:rPr lang="zh-CN" altLang="en-US" dirty="0"/>
              <a:t>小雕像，小塑像</a:t>
            </a:r>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57698" name="幻灯片图像占位符 157697"/>
          <p:cNvSpPr>
            <a:spLocks noRot="1" noTextEdit="1"/>
          </p:cNvSpPr>
          <p:nvPr>
            <p:ph type="sldImg"/>
          </p:nvPr>
        </p:nvSpPr>
        <p:spPr/>
      </p:sp>
      <p:sp>
        <p:nvSpPr>
          <p:cNvPr id="157699" name="文本占位符 157698"/>
          <p:cNvSpPr>
            <a:spLocks noGrp="1"/>
          </p:cNvSpPr>
          <p:nvPr>
            <p:ph type="body" idx="1"/>
          </p:nvPr>
        </p:nvSpPr>
        <p:spPr/>
        <p:txBody>
          <a:bodyPr/>
          <a:p>
            <a:pPr lvl="0"/>
            <a:r>
              <a:rPr lang="en-US" altLang="zh-CN"/>
              <a:t>figurine: </a:t>
            </a:r>
            <a:r>
              <a:rPr lang="zh-CN" altLang="en-US" dirty="0"/>
              <a:t>小雕像，小塑像</a:t>
            </a:r>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4386" name="标题 144385"/>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4387" name="副标题 144386"/>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4388" name="日期占位符 144387"/>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4389" name="页脚占位符 144388"/>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4</a:t>
            </a:r>
            <a:endParaRPr lang="zh-CN" altLang="en-US" dirty="0"/>
          </a:p>
        </p:txBody>
      </p:sp>
      <p:sp>
        <p:nvSpPr>
          <p:cNvPr id="144390" name="灯片编号占位符 144389"/>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4391" name="任意多边形 144390"/>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4392" name="直接连接符 144391"/>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4386" name="标题 144385"/>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4387" name="副标题 144386"/>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4388" name="日期占位符 144387"/>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4389" name="页脚占位符 144388"/>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4</a:t>
            </a:r>
            <a:endParaRPr lang="zh-CN" altLang="en-US" dirty="0"/>
          </a:p>
        </p:txBody>
      </p:sp>
      <p:sp>
        <p:nvSpPr>
          <p:cNvPr id="144390" name="灯片编号占位符 144389"/>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4391" name="任意多边形 144390"/>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4392" name="直接连接符 144391"/>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4</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62" name="标题 143361"/>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3363" name="文本占位符 143362"/>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4</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62" name="标题 143361"/>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3363" name="文本占位符 143362"/>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4</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5.ppt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8242" name="标题 138241"/>
          <p:cNvSpPr>
            <a:spLocks noGrp="1"/>
          </p:cNvSpPr>
          <p:nvPr>
            <p:ph type="ctrTitle"/>
          </p:nvPr>
        </p:nvSpPr>
        <p:spPr>
          <a:xfrm>
            <a:off x="611188" y="1125538"/>
            <a:ext cx="7993062" cy="2951162"/>
          </a:xfrm>
        </p:spPr>
        <p:txBody>
          <a:bodyPr anchor="t" anchorCtr="0"/>
          <a:p>
            <a:pPr defTabSz="914400">
              <a:buSzTx/>
              <a:buFontTx/>
              <a:buNone/>
            </a:pPr>
            <a:r>
              <a:rPr lang="en-US" altLang="zh-CN" sz="4200" b="1">
                <a:latin typeface="Garamond" panose="02020404030301010803" pitchFamily="18" charset="0"/>
                <a:ea typeface="宋体" panose="02010600030101010101" pitchFamily="2" charset="-122"/>
                <a:sym typeface="+mn-ea"/>
              </a:rPr>
              <a:t>English for Business Negotiation</a:t>
            </a:r>
            <a:r>
              <a:rPr lang="en-US" altLang="zh-CN" sz="4200">
                <a:latin typeface="Garamond" panose="02020404030301010803" pitchFamily="18" charset="0"/>
                <a:ea typeface="宋体" panose="02010600030101010101" pitchFamily="2" charset="-122"/>
                <a:sym typeface="+mn-ea"/>
              </a:rPr>
              <a:t> </a:t>
            </a:r>
            <a:r>
              <a:rPr lang="en-US" altLang="zh-CN" sz="2400">
                <a:latin typeface="Garamond" panose="02020404030301010803" pitchFamily="18" charset="0"/>
                <a:ea typeface="宋体" panose="02010600030101010101" pitchFamily="2" charset="-122"/>
                <a:sym typeface="+mn-ea"/>
              </a:rPr>
              <a:t>(2nd Edition)</a:t>
            </a:r>
            <a:br>
              <a:rPr lang="en-US" altLang="zh-CN" sz="4200">
                <a:latin typeface="Garamond" panose="02020404030301010803" pitchFamily="18" charset="0"/>
                <a:ea typeface="宋体" panose="02010600030101010101" pitchFamily="2" charset="-122"/>
                <a:sym typeface="+mn-ea"/>
              </a:rPr>
            </a:br>
            <a:r>
              <a:rPr lang="zh-CN" altLang="en-US" sz="4200" dirty="0">
                <a:latin typeface="Garamond" panose="02020404030301010803" pitchFamily="18" charset="0"/>
                <a:ea typeface="宋体" panose="02010600030101010101" pitchFamily="2" charset="-122"/>
                <a:sym typeface="+mn-ea"/>
              </a:rPr>
              <a:t>商务英语谈判</a:t>
            </a:r>
            <a:r>
              <a:rPr lang="zh-CN" altLang="en-US" sz="2400" dirty="0">
                <a:latin typeface="Garamond" panose="02020404030301010803" pitchFamily="18" charset="0"/>
                <a:ea typeface="宋体" panose="02010600030101010101" pitchFamily="2" charset="-122"/>
                <a:sym typeface="+mn-ea"/>
              </a:rPr>
              <a:t>（第二版）</a:t>
            </a:r>
            <a:br>
              <a:rPr lang="zh-CN" altLang="en-US" sz="2400" dirty="0">
                <a:latin typeface="Garamond" panose="02020404030301010803" pitchFamily="18" charset="0"/>
                <a:ea typeface="宋体" panose="02010600030101010101" pitchFamily="2" charset="-122"/>
                <a:sym typeface="+mn-ea"/>
              </a:rPr>
            </a:br>
            <a:br>
              <a:rPr lang="zh-CN" altLang="en-US" sz="2400" dirty="0">
                <a:latin typeface="Garamond" panose="02020404030301010803" pitchFamily="18" charset="0"/>
                <a:ea typeface="宋体" panose="02010600030101010101" pitchFamily="2" charset="-122"/>
                <a:sym typeface="+mn-ea"/>
              </a:rPr>
            </a:br>
            <a:r>
              <a:rPr lang="en-US" altLang="zh-CN" sz="4200" kern="1200" baseline="0">
                <a:solidFill>
                  <a:srgbClr val="333399"/>
                </a:solidFill>
                <a:latin typeface="Garamond" panose="02020404030301010803" pitchFamily="18" charset="0"/>
                <a:ea typeface="宋体" panose="02010600030101010101" pitchFamily="2" charset="-122"/>
              </a:rPr>
              <a:t>Chapter 4 – Corporate Hospitality</a:t>
            </a:r>
            <a:endParaRPr lang="en-US" altLang="zh-CN" sz="4200" kern="1200" baseline="0">
              <a:solidFill>
                <a:srgbClr val="0000FF"/>
              </a:solidFill>
              <a:latin typeface="Garamond" panose="02020404030301010803" pitchFamily="18" charset="0"/>
              <a:ea typeface="宋体" panose="02010600030101010101" pitchFamily="2" charset="-122"/>
            </a:endParaRPr>
          </a:p>
        </p:txBody>
      </p:sp>
      <p:sp>
        <p:nvSpPr>
          <p:cNvPr id="138243" name="副标题 138242"/>
          <p:cNvSpPr>
            <a:spLocks noGrp="1"/>
          </p:cNvSpPr>
          <p:nvPr>
            <p:ph type="subTitle" idx="1"/>
          </p:nvPr>
        </p:nvSpPr>
        <p:spPr>
          <a:xfrm>
            <a:off x="1981200" y="4441825"/>
            <a:ext cx="6553200" cy="1273175"/>
          </a:xfrm>
        </p:spPr>
        <p:txBody>
          <a:bodyPr anchor="t" anchorCtr="0"/>
          <a:p>
            <a:pPr defTabSz="914400">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2579" name="文本占位符 152578"/>
          <p:cNvSpPr>
            <a:spLocks noGrp="1"/>
          </p:cNvSpPr>
          <p:nvPr>
            <p:ph type="body" idx="1"/>
          </p:nvPr>
        </p:nvSpPr>
        <p:spPr>
          <a:xfrm>
            <a:off x="611505" y="1124585"/>
            <a:ext cx="7807325" cy="4839970"/>
          </a:xfrm>
        </p:spPr>
        <p:txBody>
          <a:bodyPr/>
          <a:p>
            <a:pPr marL="571500" indent="-571500">
              <a:lnSpc>
                <a:spcPct val="90000"/>
              </a:lnSpc>
              <a:buNone/>
            </a:pPr>
            <a:r>
              <a:rPr lang="en-US" altLang="zh-CN" sz="2800" b="1"/>
              <a:t>8.  When is the timing for bringing up business at the lunch table?</a:t>
            </a:r>
            <a:endParaRPr lang="en-US" altLang="zh-CN" sz="2800"/>
          </a:p>
          <a:p>
            <a:pPr marL="571500" indent="-571500">
              <a:lnSpc>
                <a:spcPct val="90000"/>
              </a:lnSpc>
            </a:pPr>
            <a:r>
              <a:rPr lang="en-US" altLang="zh-CN" sz="2800"/>
              <a:t>From the perspective of the guest, as each culture has its own practices, whatever the language of communication, it is best when visiting a foreign country to wait until your host brings up business rather than initiate it yourself, unless you yourself are hosting the meeting. From the perspective of the host, the best timing is when coffee is served. </a:t>
            </a:r>
            <a:endParaRPr lang="en-US" altLang="zh-CN" sz="2800"/>
          </a:p>
        </p:txBody>
      </p:sp>
      <p:sp>
        <p:nvSpPr>
          <p:cNvPr id="152580" name="标题 152579"/>
          <p:cNvSpPr>
            <a:spLocks noGrp="1"/>
          </p:cNvSpPr>
          <p:nvPr>
            <p:ph type="title"/>
          </p:nvPr>
        </p:nvSpPr>
        <p:spPr/>
        <p:txBody>
          <a:bodyPr vert="horz" wrap="square" lIns="91440" tIns="45720" rIns="91440" bIns="45720" anchor="t" anchorCtr="0"/>
          <a:p>
            <a:r>
              <a:rPr lang="en-US" altLang="zh-CN" b="1"/>
              <a:t>4.1 </a:t>
            </a:r>
            <a:r>
              <a:rPr lang="en-US" altLang="zh-CN" b="1" u="sng"/>
              <a:t>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2580"/>
                                        </p:tgtEl>
                                        <p:attrNameLst>
                                          <p:attrName>style.visibility</p:attrName>
                                        </p:attrNameLst>
                                      </p:cBhvr>
                                      <p:to>
                                        <p:strVal val="visible"/>
                                      </p:to>
                                    </p:set>
                                    <p:animEffect transition="in" filter="fade">
                                      <p:cBhvr>
                                        <p:cTn id="7" dur="597">
                                          <p:stCondLst>
                                            <p:cond delay="0"/>
                                          </p:stCondLst>
                                        </p:cTn>
                                        <p:tgtEl>
                                          <p:spTgt spid="152580"/>
                                        </p:tgtEl>
                                      </p:cBhvr>
                                    </p:animEffect>
                                    <p:anim calcmode="lin" valueType="num">
                                      <p:cBhvr>
                                        <p:cTn id="8" dur="597" fill="hold">
                                          <p:stCondLst>
                                            <p:cond delay="0"/>
                                          </p:stCondLst>
                                        </p:cTn>
                                        <p:tgtEl>
                                          <p:spTgt spid="15258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258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258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2579">
                                            <p:txEl>
                                              <p:charRg st="68" end="424"/>
                                            </p:txEl>
                                          </p:spTgt>
                                        </p:tgtEl>
                                        <p:attrNameLst>
                                          <p:attrName>style.visibility</p:attrName>
                                        </p:attrNameLst>
                                      </p:cBhvr>
                                      <p:to>
                                        <p:strVal val="visible"/>
                                      </p:to>
                                    </p:set>
                                    <p:anim to="" calcmode="lin" valueType="num">
                                      <p:cBhvr>
                                        <p:cTn id="15" dur="1" fill="hold"/>
                                        <p:tgtEl>
                                          <p:spTgt spid="152579">
                                            <p:txEl>
                                              <p:charRg st="68" end="424"/>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uiExpand="1" build="p"/>
      <p:bldP spid="15258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3603" name="文本占位符 153602"/>
          <p:cNvSpPr>
            <a:spLocks noGrp="1"/>
          </p:cNvSpPr>
          <p:nvPr>
            <p:ph type="body" idx="1"/>
          </p:nvPr>
        </p:nvSpPr>
        <p:spPr>
          <a:xfrm>
            <a:off x="457200" y="1196975"/>
            <a:ext cx="7896860" cy="4801870"/>
          </a:xfrm>
        </p:spPr>
        <p:txBody>
          <a:bodyPr/>
          <a:p>
            <a:pPr marL="571500" indent="-571500">
              <a:lnSpc>
                <a:spcPct val="80000"/>
              </a:lnSpc>
              <a:buNone/>
            </a:pPr>
            <a:r>
              <a:rPr lang="en-US" altLang="zh-CN" sz="2600" b="1"/>
              <a:t>9.   Can you give some examples to show the taboos in corporate gift-giving in some cultures?</a:t>
            </a:r>
            <a:endParaRPr lang="en-US" altLang="zh-CN" sz="2600"/>
          </a:p>
          <a:p>
            <a:pPr marL="571500" indent="-571500">
              <a:lnSpc>
                <a:spcPct val="80000"/>
              </a:lnSpc>
            </a:pPr>
            <a:r>
              <a:rPr lang="en-US" altLang="zh-CN" sz="2600"/>
              <a:t>For Muslims: Anything to do with pigs or the by products is considered forbidden.</a:t>
            </a:r>
            <a:endParaRPr lang="en-US" altLang="zh-CN" sz="2600"/>
          </a:p>
          <a:p>
            <a:pPr marL="571500" indent="-571500">
              <a:lnSpc>
                <a:spcPct val="80000"/>
              </a:lnSpc>
            </a:pPr>
            <a:r>
              <a:rPr lang="en-US" altLang="zh-CN" sz="2600"/>
              <a:t>For Christians: Most Christians would not like to receive </a:t>
            </a:r>
            <a:r>
              <a:rPr lang="en-US" altLang="zh-CN" sz="2600">
                <a:solidFill>
                  <a:srgbClr val="0033CC"/>
                </a:solidFill>
              </a:rPr>
              <a:t>figurines</a:t>
            </a:r>
            <a:r>
              <a:rPr lang="en-US" altLang="zh-CN" sz="1200"/>
              <a:t> </a:t>
            </a:r>
            <a:r>
              <a:rPr lang="en-US" altLang="zh-CN" sz="1200">
                <a:solidFill>
                  <a:schemeClr val="tx1"/>
                </a:solidFill>
                <a:uFillTx/>
              </a:rPr>
              <a:t>[</a:t>
            </a:r>
            <a:r>
              <a:rPr lang="zh-CN" altLang="en-US" sz="1200">
                <a:solidFill>
                  <a:schemeClr val="tx1"/>
                </a:solidFill>
                <a:uFillTx/>
              </a:rPr>
              <a:t>小塑像</a:t>
            </a:r>
            <a:r>
              <a:rPr lang="en-US" altLang="zh-CN" sz="1200">
                <a:solidFill>
                  <a:schemeClr val="tx1"/>
                </a:solidFill>
                <a:uFillTx/>
              </a:rPr>
              <a:t>]</a:t>
            </a:r>
            <a:r>
              <a:rPr lang="en-US" altLang="zh-CN" sz="1200"/>
              <a:t> </a:t>
            </a:r>
            <a:r>
              <a:rPr lang="en-US" altLang="zh-CN" sz="2600"/>
              <a:t>of serpents or other human form, especially if they represent some form of gods from other cultures.</a:t>
            </a:r>
            <a:endParaRPr lang="en-US" altLang="zh-CN" sz="2600"/>
          </a:p>
          <a:p>
            <a:pPr marL="571500" indent="-571500">
              <a:lnSpc>
                <a:spcPct val="80000"/>
              </a:lnSpc>
            </a:pPr>
            <a:r>
              <a:rPr lang="en-US" altLang="zh-CN" sz="2600"/>
              <a:t>In China it's inappropriate to wrap a gift in white wrapping paper for anything but a funeral – because the color white is associated with death in the Chinese culture. </a:t>
            </a:r>
            <a:endParaRPr lang="en-US" altLang="zh-CN" sz="2600"/>
          </a:p>
        </p:txBody>
      </p:sp>
      <p:sp>
        <p:nvSpPr>
          <p:cNvPr id="153604" name="标题 153603"/>
          <p:cNvSpPr>
            <a:spLocks noGrp="1"/>
          </p:cNvSpPr>
          <p:nvPr>
            <p:ph type="title"/>
          </p:nvPr>
        </p:nvSpPr>
        <p:spPr>
          <a:xfrm>
            <a:off x="468630" y="260350"/>
            <a:ext cx="8335645" cy="755650"/>
          </a:xfrm>
        </p:spPr>
        <p:txBody>
          <a:bodyPr vert="horz" wrap="square" lIns="91440" tIns="45720" rIns="91440" bIns="45720" anchor="t" anchorCtr="0"/>
          <a:p>
            <a:r>
              <a:rPr lang="en-US" altLang="zh-CN" b="1"/>
              <a:t>4.1 </a:t>
            </a:r>
            <a:r>
              <a:rPr lang="en-US" altLang="zh-CN" b="1" u="sng"/>
              <a:t>Before You Begin</a:t>
            </a:r>
            <a:endParaRPr lang="en-US" altLang="zh-CN" b="1" u="sng"/>
          </a:p>
        </p:txBody>
      </p:sp>
      <p:sp>
        <p:nvSpPr>
          <p:cNvPr id="5" name="下箭头 4"/>
          <p:cNvSpPr/>
          <p:nvPr/>
        </p:nvSpPr>
        <p:spPr>
          <a:xfrm>
            <a:off x="4356100" y="5877560"/>
            <a:ext cx="144145" cy="21590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3604"/>
                                        </p:tgtEl>
                                        <p:attrNameLst>
                                          <p:attrName>style.visibility</p:attrName>
                                        </p:attrNameLst>
                                      </p:cBhvr>
                                      <p:to>
                                        <p:strVal val="visible"/>
                                      </p:to>
                                    </p:set>
                                    <p:animEffect transition="in" filter="fade">
                                      <p:cBhvr>
                                        <p:cTn id="7" dur="597">
                                          <p:stCondLst>
                                            <p:cond delay="0"/>
                                          </p:stCondLst>
                                        </p:cTn>
                                        <p:tgtEl>
                                          <p:spTgt spid="153604"/>
                                        </p:tgtEl>
                                      </p:cBhvr>
                                    </p:animEffect>
                                    <p:anim calcmode="lin" valueType="num">
                                      <p:cBhvr>
                                        <p:cTn id="8" dur="597" fill="hold">
                                          <p:stCondLst>
                                            <p:cond delay="0"/>
                                          </p:stCondLst>
                                        </p:cTn>
                                        <p:tgtEl>
                                          <p:spTgt spid="15360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360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360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3603">
                                            <p:txEl>
                                              <p:pRg st="1" end="1"/>
                                            </p:txEl>
                                          </p:spTgt>
                                        </p:tgtEl>
                                        <p:attrNameLst>
                                          <p:attrName>style.visibility</p:attrName>
                                        </p:attrNameLst>
                                      </p:cBhvr>
                                      <p:to>
                                        <p:strVal val="visible"/>
                                      </p:to>
                                    </p:set>
                                    <p:anim to="" calcmode="lin" valueType="num">
                                      <p:cBhvr>
                                        <p:cTn id="15" dur="1" fill="hold"/>
                                        <p:tgtEl>
                                          <p:spTgt spid="153603">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53603">
                                            <p:txEl>
                                              <p:pRg st="2" end="2"/>
                                            </p:txEl>
                                          </p:spTgt>
                                        </p:tgtEl>
                                        <p:attrNameLst>
                                          <p:attrName>style.visibility</p:attrName>
                                        </p:attrNameLst>
                                      </p:cBhvr>
                                      <p:to>
                                        <p:strVal val="visible"/>
                                      </p:to>
                                    </p:set>
                                    <p:anim to="" calcmode="lin" valueType="num">
                                      <p:cBhvr>
                                        <p:cTn id="20" dur="1" fill="hold"/>
                                        <p:tgtEl>
                                          <p:spTgt spid="153603">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53603">
                                            <p:txEl>
                                              <p:pRg st="3" end="3"/>
                                            </p:txEl>
                                          </p:spTgt>
                                        </p:tgtEl>
                                        <p:attrNameLst>
                                          <p:attrName>style.visibility</p:attrName>
                                        </p:attrNameLst>
                                      </p:cBhvr>
                                      <p:to>
                                        <p:strVal val="visible"/>
                                      </p:to>
                                    </p:set>
                                    <p:anim to="" calcmode="lin" valueType="num">
                                      <p:cBhvr>
                                        <p:cTn id="25" dur="1" fill="hold"/>
                                        <p:tgtEl>
                                          <p:spTgt spid="153603">
                                            <p:txEl>
                                              <p:pRg st="3" end="3"/>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3603" name="文本占位符 153602"/>
          <p:cNvSpPr>
            <a:spLocks noGrp="1"/>
          </p:cNvSpPr>
          <p:nvPr>
            <p:ph type="body" idx="1"/>
          </p:nvPr>
        </p:nvSpPr>
        <p:spPr>
          <a:xfrm>
            <a:off x="527685" y="1400810"/>
            <a:ext cx="8159115" cy="4730115"/>
          </a:xfrm>
        </p:spPr>
        <p:txBody>
          <a:bodyPr/>
          <a:p>
            <a:pPr marL="0" indent="0">
              <a:lnSpc>
                <a:spcPct val="80000"/>
              </a:lnSpc>
              <a:buFont typeface="Wingdings" panose="05000000000000000000" charset="0"/>
              <a:buNone/>
            </a:pPr>
            <a:r>
              <a:rPr lang="en-US" altLang="zh-CN" sz="2800" b="1"/>
              <a:t>9. </a:t>
            </a:r>
            <a:endParaRPr lang="en-US" altLang="zh-CN" sz="2800" b="1"/>
          </a:p>
          <a:p>
            <a:pPr>
              <a:lnSpc>
                <a:spcPct val="80000"/>
              </a:lnSpc>
              <a:buFont typeface="Wingdings" panose="05000000000000000000" charset="0"/>
              <a:buChar char="n"/>
            </a:pPr>
            <a:r>
              <a:rPr lang="en-US" altLang="zh-CN" sz="2800"/>
              <a:t>A Japanese-American, whose firm conducted business in Japan, told how he once averted a near disaster in United States-Japanese relations. His company selected and addressed 500 Christmas cards to its Japanese joint-venture partner. The cards were red (in Japan, funeral notices are red). The Japanese-American manager stopped the mail just in time. He said, “We almost sent 500 funeral cards to our Japanese partner!”</a:t>
            </a:r>
            <a:endParaRPr lang="en-US" altLang="zh-CN" sz="2800"/>
          </a:p>
        </p:txBody>
      </p:sp>
      <p:sp>
        <p:nvSpPr>
          <p:cNvPr id="153604" name="标题 153603"/>
          <p:cNvSpPr>
            <a:spLocks noGrp="1"/>
          </p:cNvSpPr>
          <p:nvPr>
            <p:ph type="title"/>
          </p:nvPr>
        </p:nvSpPr>
        <p:spPr>
          <a:xfrm>
            <a:off x="468313" y="260350"/>
            <a:ext cx="8229600" cy="1139825"/>
          </a:xfrm>
        </p:spPr>
        <p:txBody>
          <a:bodyPr vert="horz" wrap="square" lIns="91440" tIns="45720" rIns="91440" bIns="45720" anchor="t" anchorCtr="0"/>
          <a:p>
            <a:r>
              <a:rPr lang="en-US" altLang="zh-CN" b="1"/>
              <a:t>4.1 </a:t>
            </a:r>
            <a:r>
              <a:rPr lang="en-US" altLang="zh-CN" b="1" u="sng"/>
              <a:t>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3604"/>
                                        </p:tgtEl>
                                        <p:attrNameLst>
                                          <p:attrName>style.visibility</p:attrName>
                                        </p:attrNameLst>
                                      </p:cBhvr>
                                      <p:to>
                                        <p:strVal val="visible"/>
                                      </p:to>
                                    </p:set>
                                    <p:animEffect transition="in" filter="fade">
                                      <p:cBhvr>
                                        <p:cTn id="7" dur="597">
                                          <p:stCondLst>
                                            <p:cond delay="0"/>
                                          </p:stCondLst>
                                        </p:cTn>
                                        <p:tgtEl>
                                          <p:spTgt spid="153604"/>
                                        </p:tgtEl>
                                      </p:cBhvr>
                                    </p:animEffect>
                                    <p:anim calcmode="lin" valueType="num">
                                      <p:cBhvr>
                                        <p:cTn id="8" dur="597" fill="hold">
                                          <p:stCondLst>
                                            <p:cond delay="0"/>
                                          </p:stCondLst>
                                        </p:cTn>
                                        <p:tgtEl>
                                          <p:spTgt spid="15360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360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360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3603">
                                            <p:txEl>
                                              <p:pRg st="1" end="1"/>
                                            </p:txEl>
                                          </p:spTgt>
                                        </p:tgtEl>
                                        <p:attrNameLst>
                                          <p:attrName>style.visibility</p:attrName>
                                        </p:attrNameLst>
                                      </p:cBhvr>
                                      <p:to>
                                        <p:strVal val="visible"/>
                                      </p:to>
                                    </p:set>
                                    <p:anim to="" calcmode="lin" valueType="num">
                                      <p:cBhvr>
                                        <p:cTn id="15" dur="1" fill="hold"/>
                                        <p:tgtEl>
                                          <p:spTgt spid="153603">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6674" name="文本占位符 156673"/>
          <p:cNvSpPr>
            <a:spLocks noGrp="1"/>
          </p:cNvSpPr>
          <p:nvPr>
            <p:ph type="body" idx="1"/>
          </p:nvPr>
        </p:nvSpPr>
        <p:spPr>
          <a:xfrm>
            <a:off x="457200" y="1132840"/>
            <a:ext cx="8229600" cy="4998085"/>
          </a:xfrm>
        </p:spPr>
        <p:txBody>
          <a:bodyPr/>
          <a:p>
            <a:pPr marL="571500" indent="-571500">
              <a:lnSpc>
                <a:spcPct val="90000"/>
              </a:lnSpc>
              <a:buNone/>
            </a:pPr>
            <a:r>
              <a:rPr lang="en-US" altLang="zh-CN" sz="2200" b="1"/>
              <a:t>10.  If you were to buy corporate gifts for your clients, what essentials should you consider?</a:t>
            </a:r>
            <a:endParaRPr lang="en-US" altLang="zh-CN" sz="2200" b="1"/>
          </a:p>
          <a:p>
            <a:pPr marL="571500" indent="-571500">
              <a:lnSpc>
                <a:spcPct val="90000"/>
              </a:lnSpc>
            </a:pPr>
            <a:r>
              <a:rPr lang="en-US" altLang="zh-CN" sz="2200"/>
              <a:t>Corporate gift giving is an opportunity to connect with your clients, strengthen ties, and share your holiday cheer. Before you run out and buy the corporate gifts, consider the essentials of buying business gifts below:</a:t>
            </a:r>
            <a:endParaRPr lang="en-US" altLang="zh-CN" sz="2200"/>
          </a:p>
          <a:p>
            <a:pPr marL="840105" lvl="1" indent="-495300">
              <a:lnSpc>
                <a:spcPct val="90000"/>
              </a:lnSpc>
            </a:pPr>
            <a:r>
              <a:rPr lang="en-US" altLang="zh-CN" sz="2200"/>
              <a:t>Check corporate policies</a:t>
            </a:r>
            <a:endParaRPr lang="en-US" altLang="zh-CN" sz="2200"/>
          </a:p>
          <a:p>
            <a:pPr marL="840105" lvl="1" indent="-495300">
              <a:lnSpc>
                <a:spcPct val="90000"/>
              </a:lnSpc>
            </a:pPr>
            <a:r>
              <a:rPr lang="en-US" altLang="zh-CN" sz="2200"/>
              <a:t>Determine what to buy</a:t>
            </a:r>
            <a:endParaRPr lang="en-US" altLang="zh-CN" sz="2200"/>
          </a:p>
          <a:p>
            <a:pPr marL="840105" lvl="1" indent="-495300">
              <a:lnSpc>
                <a:spcPct val="90000"/>
              </a:lnSpc>
            </a:pPr>
            <a:r>
              <a:rPr lang="en-US" altLang="zh-CN" sz="2200"/>
              <a:t>Consider cultural differences</a:t>
            </a:r>
            <a:endParaRPr lang="en-US" altLang="zh-CN" sz="2200"/>
          </a:p>
          <a:p>
            <a:pPr marL="840105" lvl="1" indent="-495300">
              <a:lnSpc>
                <a:spcPct val="90000"/>
              </a:lnSpc>
            </a:pPr>
            <a:r>
              <a:rPr lang="en-US" altLang="zh-CN" sz="2200"/>
              <a:t>Go for quality</a:t>
            </a:r>
            <a:endParaRPr lang="en-US" altLang="zh-CN" sz="2200"/>
          </a:p>
          <a:p>
            <a:pPr marL="840105" lvl="1" indent="-495300">
              <a:lnSpc>
                <a:spcPct val="90000"/>
              </a:lnSpc>
            </a:pPr>
            <a:r>
              <a:rPr lang="en-US" altLang="zh-CN" sz="2200"/>
              <a:t>Use hand written cards</a:t>
            </a:r>
            <a:endParaRPr lang="en-US" altLang="zh-CN" sz="2200"/>
          </a:p>
          <a:p>
            <a:pPr marL="840105" lvl="1" indent="-495300">
              <a:lnSpc>
                <a:spcPct val="90000"/>
              </a:lnSpc>
            </a:pPr>
            <a:r>
              <a:rPr lang="en-US" altLang="zh-CN" sz="2200"/>
              <a:t>Spend on packing</a:t>
            </a:r>
            <a:endParaRPr lang="en-US" altLang="zh-CN" sz="2200"/>
          </a:p>
          <a:p>
            <a:pPr marL="840105" lvl="1" indent="-495300">
              <a:lnSpc>
                <a:spcPct val="90000"/>
              </a:lnSpc>
            </a:pPr>
            <a:r>
              <a:rPr lang="en-US" altLang="zh-CN" sz="2200"/>
              <a:t>Deliver personally</a:t>
            </a:r>
            <a:endParaRPr lang="en-US" altLang="zh-CN" sz="2200"/>
          </a:p>
        </p:txBody>
      </p:sp>
      <p:sp>
        <p:nvSpPr>
          <p:cNvPr id="156675" name="标题 156674"/>
          <p:cNvSpPr>
            <a:spLocks noGrp="1"/>
          </p:cNvSpPr>
          <p:nvPr>
            <p:ph type="title"/>
          </p:nvPr>
        </p:nvSpPr>
        <p:spPr/>
        <p:txBody>
          <a:bodyPr vert="horz" wrap="square" lIns="91440" tIns="45720" rIns="91440" bIns="45720" anchor="t" anchorCtr="0"/>
          <a:p>
            <a:r>
              <a:rPr lang="en-US" altLang="zh-CN" b="1"/>
              <a:t>4.1 </a:t>
            </a:r>
            <a:r>
              <a:rPr lang="en-US" altLang="zh-CN" b="1" u="sng"/>
              <a:t>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6675"/>
                                        </p:tgtEl>
                                        <p:attrNameLst>
                                          <p:attrName>style.visibility</p:attrName>
                                        </p:attrNameLst>
                                      </p:cBhvr>
                                      <p:to>
                                        <p:strVal val="visible"/>
                                      </p:to>
                                    </p:set>
                                    <p:animEffect transition="in" filter="fade">
                                      <p:cBhvr>
                                        <p:cTn id="7" dur="597">
                                          <p:stCondLst>
                                            <p:cond delay="0"/>
                                          </p:stCondLst>
                                        </p:cTn>
                                        <p:tgtEl>
                                          <p:spTgt spid="156675"/>
                                        </p:tgtEl>
                                      </p:cBhvr>
                                    </p:animEffect>
                                    <p:anim calcmode="lin" valueType="num">
                                      <p:cBhvr>
                                        <p:cTn id="8" dur="597" fill="hold">
                                          <p:stCondLst>
                                            <p:cond delay="0"/>
                                          </p:stCondLst>
                                        </p:cTn>
                                        <p:tgtEl>
                                          <p:spTgt spid="156675"/>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6675"/>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6675"/>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6674">
                                            <p:txEl>
                                              <p:pRg st="1" end="1"/>
                                            </p:txEl>
                                          </p:spTgt>
                                        </p:tgtEl>
                                        <p:attrNameLst>
                                          <p:attrName>style.visibility</p:attrName>
                                        </p:attrNameLst>
                                      </p:cBhvr>
                                      <p:to>
                                        <p:strVal val="visible"/>
                                      </p:to>
                                    </p:set>
                                    <p:anim to="" calcmode="lin" valueType="num">
                                      <p:cBhvr>
                                        <p:cTn id="15" dur="1" fill="hold"/>
                                        <p:tgtEl>
                                          <p:spTgt spid="156674">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56674">
                                            <p:txEl>
                                              <p:pRg st="2" end="2"/>
                                            </p:txEl>
                                          </p:spTgt>
                                        </p:tgtEl>
                                        <p:attrNameLst>
                                          <p:attrName>style.visibility</p:attrName>
                                        </p:attrNameLst>
                                      </p:cBhvr>
                                      <p:to>
                                        <p:strVal val="visible"/>
                                      </p:to>
                                    </p:set>
                                    <p:anim to="" calcmode="lin" valueType="num">
                                      <p:cBhvr>
                                        <p:cTn id="20" dur="1" fill="hold"/>
                                        <p:tgtEl>
                                          <p:spTgt spid="156674">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56674">
                                            <p:txEl>
                                              <p:pRg st="3" end="3"/>
                                            </p:txEl>
                                          </p:spTgt>
                                        </p:tgtEl>
                                        <p:attrNameLst>
                                          <p:attrName>style.visibility</p:attrName>
                                        </p:attrNameLst>
                                      </p:cBhvr>
                                      <p:to>
                                        <p:strVal val="visible"/>
                                      </p:to>
                                    </p:set>
                                    <p:anim to="" calcmode="lin" valueType="num">
                                      <p:cBhvr>
                                        <p:cTn id="25" dur="1" fill="hold"/>
                                        <p:tgtEl>
                                          <p:spTgt spid="156674">
                                            <p:txEl>
                                              <p:pRg st="3" end="3"/>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156674">
                                            <p:txEl>
                                              <p:pRg st="4" end="4"/>
                                            </p:txEl>
                                          </p:spTgt>
                                        </p:tgtEl>
                                        <p:attrNameLst>
                                          <p:attrName>style.visibility</p:attrName>
                                        </p:attrNameLst>
                                      </p:cBhvr>
                                      <p:to>
                                        <p:strVal val="visible"/>
                                      </p:to>
                                    </p:set>
                                    <p:anim to="" calcmode="lin" valueType="num">
                                      <p:cBhvr>
                                        <p:cTn id="30" dur="1" fill="hold"/>
                                        <p:tgtEl>
                                          <p:spTgt spid="156674">
                                            <p:txEl>
                                              <p:pRg st="4" end="4"/>
                                            </p:txEl>
                                          </p:spTgt>
                                        </p:tgtEl>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156674">
                                            <p:txEl>
                                              <p:pRg st="5" end="5"/>
                                            </p:txEl>
                                          </p:spTgt>
                                        </p:tgtEl>
                                        <p:attrNameLst>
                                          <p:attrName>style.visibility</p:attrName>
                                        </p:attrNameLst>
                                      </p:cBhvr>
                                      <p:to>
                                        <p:strVal val="visible"/>
                                      </p:to>
                                    </p:set>
                                    <p:anim to="" calcmode="lin" valueType="num">
                                      <p:cBhvr>
                                        <p:cTn id="35" dur="1" fill="hold"/>
                                        <p:tgtEl>
                                          <p:spTgt spid="156674">
                                            <p:txEl>
                                              <p:pRg st="5" end="5"/>
                                            </p:txEl>
                                          </p:spTgt>
                                        </p:tgtEl>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156674">
                                            <p:txEl>
                                              <p:pRg st="6" end="6"/>
                                            </p:txEl>
                                          </p:spTgt>
                                        </p:tgtEl>
                                        <p:attrNameLst>
                                          <p:attrName>style.visibility</p:attrName>
                                        </p:attrNameLst>
                                      </p:cBhvr>
                                      <p:to>
                                        <p:strVal val="visible"/>
                                      </p:to>
                                    </p:set>
                                    <p:anim to="" calcmode="lin" valueType="num">
                                      <p:cBhvr>
                                        <p:cTn id="40" dur="1" fill="hold"/>
                                        <p:tgtEl>
                                          <p:spTgt spid="156674">
                                            <p:txEl>
                                              <p:pRg st="6" end="6"/>
                                            </p:txEl>
                                          </p:spTgt>
                                        </p:tgtEl>
                                      </p:cBhvr>
                                    </p:anim>
                                  </p:childTnLst>
                                </p:cTn>
                              </p:par>
                            </p:childTnLst>
                          </p:cTn>
                        </p:par>
                      </p:childTnLst>
                    </p:cTn>
                  </p:par>
                  <p:par>
                    <p:cTn id="41" fill="hold">
                      <p:stCondLst>
                        <p:cond delay="indefinite"/>
                      </p:stCondLst>
                      <p:childTnLst>
                        <p:par>
                          <p:cTn id="42" fill="hold">
                            <p:stCondLst>
                              <p:cond delay="0"/>
                            </p:stCondLst>
                            <p:childTnLst>
                              <p:par>
                                <p:cTn id="43" presetID="24" presetClass="entr" presetSubtype="0" fill="hold" nodeType="clickEffect">
                                  <p:stCondLst>
                                    <p:cond delay="0"/>
                                  </p:stCondLst>
                                  <p:childTnLst>
                                    <p:set>
                                      <p:cBhvr>
                                        <p:cTn id="44" dur="1" fill="hold">
                                          <p:stCondLst>
                                            <p:cond delay="0"/>
                                          </p:stCondLst>
                                        </p:cTn>
                                        <p:tgtEl>
                                          <p:spTgt spid="156674">
                                            <p:txEl>
                                              <p:pRg st="7" end="7"/>
                                            </p:txEl>
                                          </p:spTgt>
                                        </p:tgtEl>
                                        <p:attrNameLst>
                                          <p:attrName>style.visibility</p:attrName>
                                        </p:attrNameLst>
                                      </p:cBhvr>
                                      <p:to>
                                        <p:strVal val="visible"/>
                                      </p:to>
                                    </p:set>
                                    <p:anim to="" calcmode="lin" valueType="num">
                                      <p:cBhvr>
                                        <p:cTn id="45" dur="1" fill="hold"/>
                                        <p:tgtEl>
                                          <p:spTgt spid="156674">
                                            <p:txEl>
                                              <p:pRg st="7" end="7"/>
                                            </p:txEl>
                                          </p:spTgt>
                                        </p:tgtEl>
                                      </p:cBhvr>
                                    </p:anim>
                                  </p:childTnLst>
                                </p:cTn>
                              </p:par>
                            </p:childTnLst>
                          </p:cTn>
                        </p:par>
                      </p:childTnLst>
                    </p:cTn>
                  </p:par>
                  <p:par>
                    <p:cTn id="46" fill="hold">
                      <p:stCondLst>
                        <p:cond delay="indefinite"/>
                      </p:stCondLst>
                      <p:childTnLst>
                        <p:par>
                          <p:cTn id="47" fill="hold">
                            <p:stCondLst>
                              <p:cond delay="0"/>
                            </p:stCondLst>
                            <p:childTnLst>
                              <p:par>
                                <p:cTn id="48" presetID="24" presetClass="entr" presetSubtype="0" fill="hold" nodeType="clickEffect">
                                  <p:stCondLst>
                                    <p:cond delay="0"/>
                                  </p:stCondLst>
                                  <p:childTnLst>
                                    <p:set>
                                      <p:cBhvr>
                                        <p:cTn id="49" dur="1" fill="hold">
                                          <p:stCondLst>
                                            <p:cond delay="0"/>
                                          </p:stCondLst>
                                        </p:cTn>
                                        <p:tgtEl>
                                          <p:spTgt spid="156674">
                                            <p:txEl>
                                              <p:pRg st="8" end="8"/>
                                            </p:txEl>
                                          </p:spTgt>
                                        </p:tgtEl>
                                        <p:attrNameLst>
                                          <p:attrName>style.visibility</p:attrName>
                                        </p:attrNameLst>
                                      </p:cBhvr>
                                      <p:to>
                                        <p:strVal val="visible"/>
                                      </p:to>
                                    </p:set>
                                    <p:anim to="" calcmode="lin" valueType="num">
                                      <p:cBhvr>
                                        <p:cTn id="50" dur="1" fill="hold"/>
                                        <p:tgtEl>
                                          <p:spTgt spid="156674">
                                            <p:txEl>
                                              <p:pRg st="8" end="8"/>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1506"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 Chapter </a:t>
            </a:r>
            <a:r>
              <a:rPr lang="en-US" altLang="zh-CN" sz="1200" dirty="0">
                <a:latin typeface="Garamond" panose="02020404030301010803" pitchFamily="18" charset="0"/>
                <a:ea typeface="宋体" panose="02010600030101010101" pitchFamily="2" charset="-122"/>
              </a:rPr>
              <a:t>4</a:t>
            </a:r>
            <a:endParaRPr lang="en-US" altLang="zh-CN" sz="1200" dirty="0">
              <a:latin typeface="Garamond" panose="02020404030301010803" pitchFamily="18" charset="0"/>
              <a:ea typeface="宋体" panose="02010600030101010101" pitchFamily="2" charset="-122"/>
            </a:endParaRPr>
          </a:p>
        </p:txBody>
      </p:sp>
      <p:sp>
        <p:nvSpPr>
          <p:cNvPr id="21507"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0482" name="标题 20481"/>
          <p:cNvSpPr>
            <a:spLocks noGrp="1"/>
          </p:cNvSpPr>
          <p:nvPr>
            <p:ph type="title"/>
          </p:nvPr>
        </p:nvSpPr>
        <p:spPr/>
        <p:txBody>
          <a:bodyPr anchor="t" anchorCtr="0"/>
          <a:p>
            <a:r>
              <a:rPr lang="en-US" altLang="zh-CN" b="1">
                <a:sym typeface="+mn-ea"/>
              </a:rPr>
              <a:t>4.1 </a:t>
            </a:r>
            <a:r>
              <a:rPr lang="en-US" altLang="zh-CN" b="1" u="sng">
                <a:sym typeface="+mn-ea"/>
              </a:rPr>
              <a:t>Before You Begin</a:t>
            </a:r>
            <a:endParaRPr lang="en-US" altLang="zh-CN" sz="3600" b="1">
              <a:solidFill>
                <a:schemeClr val="tx1"/>
              </a:solidFill>
            </a:endParaRPr>
          </a:p>
        </p:txBody>
      </p:sp>
      <p:sp>
        <p:nvSpPr>
          <p:cNvPr id="21509" name="文本占位符 20482"/>
          <p:cNvSpPr>
            <a:spLocks noGrp="1"/>
          </p:cNvSpPr>
          <p:nvPr>
            <p:ph idx="1"/>
          </p:nvPr>
        </p:nvSpPr>
        <p:spPr>
          <a:xfrm>
            <a:off x="457200" y="1196975"/>
            <a:ext cx="8133715" cy="4806950"/>
          </a:xfrm>
        </p:spPr>
        <p:txBody>
          <a:bodyPr anchor="t" anchorCtr="0"/>
          <a:p>
            <a:pPr marL="0" indent="0">
              <a:lnSpc>
                <a:spcPct val="110000"/>
              </a:lnSpc>
              <a:buNone/>
            </a:pPr>
            <a:r>
              <a:rPr lang="en-US" altLang="zh-CN" sz="2800" b="1">
                <a:sym typeface="+mn-ea"/>
              </a:rPr>
              <a:t>Further Reading- Assignment:</a:t>
            </a:r>
            <a:endParaRPr lang="en-US" altLang="zh-CN" sz="2800" b="1">
              <a:sym typeface="+mn-ea"/>
            </a:endParaRPr>
          </a:p>
          <a:p>
            <a:pPr>
              <a:lnSpc>
                <a:spcPct val="110000"/>
              </a:lnSpc>
            </a:pPr>
            <a:r>
              <a:rPr lang="en-US" altLang="zh-CN" sz="2800">
                <a:sym typeface="+mn-ea"/>
              </a:rPr>
              <a:t>Please read this article “Gift Giving Etiquette in Businesses” and understand the </a:t>
            </a:r>
            <a:r>
              <a:rPr lang="en-US" altLang="zh-CN" sz="2800"/>
              <a:t>general principles and etiquette guidelines that are commonly observed about business gift giving.</a:t>
            </a:r>
            <a:endParaRPr lang="en-US" altLang="zh-CN" sz="2800"/>
          </a:p>
          <a:p>
            <a:pPr>
              <a:lnSpc>
                <a:spcPct val="110000"/>
              </a:lnSpc>
            </a:pPr>
            <a:r>
              <a:rPr lang="en-US" altLang="zh-CN" sz="2800"/>
              <a:t>Please use your smartphone to scan and read “Examples of good gifts”, and find out more examples of those suitable in different countries. </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0482"/>
                                        </p:tgtEl>
                                        <p:attrNameLst>
                                          <p:attrName>style.visibility</p:attrName>
                                        </p:attrNameLst>
                                      </p:cBhvr>
                                      <p:to>
                                        <p:strVal val="visible"/>
                                      </p:to>
                                    </p:set>
                                    <p:animEffect transition="in" filter="fade">
                                      <p:cBhvr>
                                        <p:cTn id="7" dur="597">
                                          <p:stCondLst>
                                            <p:cond delay="0"/>
                                          </p:stCondLst>
                                        </p:cTn>
                                        <p:tgtEl>
                                          <p:spTgt spid="20482"/>
                                        </p:tgtEl>
                                      </p:cBhvr>
                                    </p:animEffect>
                                    <p:anim calcmode="lin" valueType="num">
                                      <p:cBhvr>
                                        <p:cTn id="8" dur="597" fill="hold">
                                          <p:stCondLst>
                                            <p:cond delay="0"/>
                                          </p:stCondLst>
                                        </p:cTn>
                                        <p:tgtEl>
                                          <p:spTgt spid="20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0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048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43010" name="标题 43009"/>
          <p:cNvSpPr>
            <a:spLocks noGrp="1"/>
          </p:cNvSpPr>
          <p:nvPr>
            <p:ph type="title"/>
          </p:nvPr>
        </p:nvSpPr>
        <p:spPr/>
        <p:txBody>
          <a:bodyPr/>
          <a:p>
            <a:r>
              <a:rPr lang="en-US" altLang="zh-CN" b="1" u="sng"/>
              <a:t>4.2 Useful Expressions</a:t>
            </a:r>
            <a:endParaRPr lang="en-US" altLang="zh-CN" sz="1700" b="1"/>
          </a:p>
        </p:txBody>
      </p:sp>
      <p:sp>
        <p:nvSpPr>
          <p:cNvPr id="43011" name="文本占位符 43010"/>
          <p:cNvSpPr>
            <a:spLocks noGrp="1"/>
          </p:cNvSpPr>
          <p:nvPr>
            <p:ph type="body" idx="1"/>
          </p:nvPr>
        </p:nvSpPr>
        <p:spPr>
          <a:xfrm>
            <a:off x="457200" y="1196975"/>
            <a:ext cx="8075613" cy="4684713"/>
          </a:xfrm>
        </p:spPr>
        <p:txBody>
          <a:bodyPr/>
          <a:p>
            <a:r>
              <a:rPr lang="en-US" altLang="zh-CN" b="1"/>
              <a:t>What are the main contents covered by Group A-F?</a:t>
            </a:r>
            <a:endParaRPr lang="en-US" altLang="zh-CN" b="1"/>
          </a:p>
          <a:p>
            <a:pPr marL="859155" lvl="1" indent="-514350" algn="l">
              <a:buFont typeface="+mj-lt"/>
              <a:buAutoNum type="alphaUcPeriod"/>
            </a:pPr>
            <a:r>
              <a:rPr lang="en-US" altLang="zh-CN" sz="2800" i="1"/>
              <a:t>Neutral invitations</a:t>
            </a:r>
            <a:endParaRPr lang="en-US" altLang="zh-CN" sz="2800" i="1"/>
          </a:p>
          <a:p>
            <a:pPr marL="859155" lvl="1" indent="-514350" algn="l">
              <a:buFont typeface="+mj-lt"/>
              <a:buAutoNum type="alphaUcPeriod"/>
            </a:pPr>
            <a:r>
              <a:rPr lang="en-US" altLang="zh-CN" sz="2800" i="1"/>
              <a:t>Accepting the invitation </a:t>
            </a:r>
            <a:endParaRPr lang="en-US" altLang="zh-CN" sz="2800" i="1"/>
          </a:p>
          <a:p>
            <a:pPr marL="859155" lvl="1" indent="-514350" algn="l">
              <a:buFont typeface="+mj-lt"/>
              <a:buAutoNum type="alphaUcPeriod"/>
            </a:pPr>
            <a:r>
              <a:rPr lang="en-US" altLang="zh-CN" sz="2800" i="1"/>
              <a:t>Setting the details </a:t>
            </a:r>
            <a:endParaRPr lang="en-US" altLang="zh-CN" sz="2800" i="1"/>
          </a:p>
          <a:p>
            <a:pPr marL="859155" lvl="1" indent="-514350" algn="l">
              <a:buFont typeface="+mj-lt"/>
              <a:buAutoNum type="alphaUcPeriod"/>
            </a:pPr>
            <a:r>
              <a:rPr lang="en-US" altLang="zh-CN" sz="2800" i="1"/>
              <a:t>Declining the invitation </a:t>
            </a:r>
            <a:endParaRPr lang="en-US" altLang="zh-CN" sz="2800" i="1"/>
          </a:p>
          <a:p>
            <a:pPr marL="859155" lvl="1" indent="-514350" algn="l">
              <a:buFont typeface="+mj-lt"/>
              <a:buAutoNum type="alphaUcPeriod"/>
            </a:pPr>
            <a:r>
              <a:rPr lang="en-US" altLang="zh-CN" sz="2800" i="1"/>
              <a:t>Keeping the conversation going </a:t>
            </a:r>
            <a:endParaRPr lang="en-US" altLang="zh-CN" sz="2800" i="1"/>
          </a:p>
          <a:p>
            <a:pPr marL="859155" lvl="1" indent="-514350" algn="l">
              <a:buFont typeface="+mj-lt"/>
              <a:buAutoNum type="alphaUcPeriod"/>
            </a:pPr>
            <a:r>
              <a:rPr lang="en-US" altLang="zh-CN" sz="2800" i="1"/>
              <a:t>Enjoying and thanking</a:t>
            </a:r>
            <a:r>
              <a:rPr lang="en-US" altLang="zh-CN"/>
              <a:t> </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43010"/>
                                        </p:tgtEl>
                                        <p:attrNameLst>
                                          <p:attrName>style.visibility</p:attrName>
                                        </p:attrNameLst>
                                      </p:cBhvr>
                                      <p:to>
                                        <p:strVal val="visible"/>
                                      </p:to>
                                    </p:set>
                                    <p:animEffect transition="in" filter="fade">
                                      <p:cBhvr>
                                        <p:cTn id="7" dur="597">
                                          <p:stCondLst>
                                            <p:cond delay="0"/>
                                          </p:stCondLst>
                                        </p:cTn>
                                        <p:tgtEl>
                                          <p:spTgt spid="43010"/>
                                        </p:tgtEl>
                                      </p:cBhvr>
                                    </p:animEffect>
                                    <p:anim calcmode="lin" valueType="num">
                                      <p:cBhvr>
                                        <p:cTn id="8" dur="597" fill="hold">
                                          <p:stCondLst>
                                            <p:cond delay="0"/>
                                          </p:stCondLst>
                                        </p:cTn>
                                        <p:tgtEl>
                                          <p:spTgt spid="4301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4301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4301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43011">
                                            <p:txEl>
                                              <p:charRg st="49" end="72"/>
                                            </p:txEl>
                                          </p:spTgt>
                                        </p:tgtEl>
                                        <p:attrNameLst>
                                          <p:attrName>style.visibility</p:attrName>
                                        </p:attrNameLst>
                                      </p:cBhvr>
                                      <p:to>
                                        <p:strVal val="visible"/>
                                      </p:to>
                                    </p:set>
                                    <p:animEffect transition="in" filter="slide(fromBottom)">
                                      <p:cBhvr>
                                        <p:cTn id="15" dur="500">
                                          <p:stCondLst>
                                            <p:cond delay="0"/>
                                          </p:stCondLst>
                                        </p:cTn>
                                        <p:tgtEl>
                                          <p:spTgt spid="43011">
                                            <p:txEl>
                                              <p:charRg st="49" end="7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43011">
                                            <p:txEl>
                                              <p:charRg st="72" end="101"/>
                                            </p:txEl>
                                          </p:spTgt>
                                        </p:tgtEl>
                                        <p:attrNameLst>
                                          <p:attrName>style.visibility</p:attrName>
                                        </p:attrNameLst>
                                      </p:cBhvr>
                                      <p:to>
                                        <p:strVal val="visible"/>
                                      </p:to>
                                    </p:set>
                                    <p:animEffect transition="in" filter="slide(fromBottom)">
                                      <p:cBhvr>
                                        <p:cTn id="20" dur="500">
                                          <p:stCondLst>
                                            <p:cond delay="0"/>
                                          </p:stCondLst>
                                        </p:cTn>
                                        <p:tgtEl>
                                          <p:spTgt spid="43011">
                                            <p:txEl>
                                              <p:charRg st="72" end="10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43011">
                                            <p:txEl>
                                              <p:charRg st="101" end="125"/>
                                            </p:txEl>
                                          </p:spTgt>
                                        </p:tgtEl>
                                        <p:attrNameLst>
                                          <p:attrName>style.visibility</p:attrName>
                                        </p:attrNameLst>
                                      </p:cBhvr>
                                      <p:to>
                                        <p:strVal val="visible"/>
                                      </p:to>
                                    </p:set>
                                    <p:animEffect transition="in" filter="slide(fromBottom)">
                                      <p:cBhvr>
                                        <p:cTn id="25" dur="500">
                                          <p:stCondLst>
                                            <p:cond delay="0"/>
                                          </p:stCondLst>
                                        </p:cTn>
                                        <p:tgtEl>
                                          <p:spTgt spid="43011">
                                            <p:txEl>
                                              <p:charRg st="101" end="12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43011">
                                            <p:txEl>
                                              <p:charRg st="125" end="154"/>
                                            </p:txEl>
                                          </p:spTgt>
                                        </p:tgtEl>
                                        <p:attrNameLst>
                                          <p:attrName>style.visibility</p:attrName>
                                        </p:attrNameLst>
                                      </p:cBhvr>
                                      <p:to>
                                        <p:strVal val="visible"/>
                                      </p:to>
                                    </p:set>
                                    <p:animEffect transition="in" filter="slide(fromBottom)">
                                      <p:cBhvr>
                                        <p:cTn id="30" dur="500">
                                          <p:stCondLst>
                                            <p:cond delay="0"/>
                                          </p:stCondLst>
                                        </p:cTn>
                                        <p:tgtEl>
                                          <p:spTgt spid="43011">
                                            <p:txEl>
                                              <p:charRg st="125" end="15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indefinite" fill="hold">
                                          <p:stCondLst>
                                            <p:cond delay="0"/>
                                          </p:stCondLst>
                                        </p:cTn>
                                        <p:tgtEl>
                                          <p:spTgt spid="43011">
                                            <p:txEl>
                                              <p:charRg st="154" end="189"/>
                                            </p:txEl>
                                          </p:spTgt>
                                        </p:tgtEl>
                                        <p:attrNameLst>
                                          <p:attrName>style.visibility</p:attrName>
                                        </p:attrNameLst>
                                      </p:cBhvr>
                                      <p:to>
                                        <p:strVal val="visible"/>
                                      </p:to>
                                    </p:set>
                                    <p:animEffect transition="in" filter="slide(fromBottom)">
                                      <p:cBhvr>
                                        <p:cTn id="35" dur="500">
                                          <p:stCondLst>
                                            <p:cond delay="0"/>
                                          </p:stCondLst>
                                        </p:cTn>
                                        <p:tgtEl>
                                          <p:spTgt spid="43011">
                                            <p:txEl>
                                              <p:charRg st="154" end="189"/>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indefinite" fill="hold">
                                          <p:stCondLst>
                                            <p:cond delay="0"/>
                                          </p:stCondLst>
                                        </p:cTn>
                                        <p:tgtEl>
                                          <p:spTgt spid="43011">
                                            <p:txEl>
                                              <p:charRg st="189" end="215"/>
                                            </p:txEl>
                                          </p:spTgt>
                                        </p:tgtEl>
                                        <p:attrNameLst>
                                          <p:attrName>style.visibility</p:attrName>
                                        </p:attrNameLst>
                                      </p:cBhvr>
                                      <p:to>
                                        <p:strVal val="visible"/>
                                      </p:to>
                                    </p:set>
                                    <p:animEffect transition="in" filter="slide(fromBottom)">
                                      <p:cBhvr>
                                        <p:cTn id="40" dur="500">
                                          <p:stCondLst>
                                            <p:cond delay="0"/>
                                          </p:stCondLst>
                                        </p:cTn>
                                        <p:tgtEl>
                                          <p:spTgt spid="43011">
                                            <p:txEl>
                                              <p:charRg st="189" end="2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1"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44034" name="标题 44033"/>
          <p:cNvSpPr>
            <a:spLocks noGrp="1"/>
          </p:cNvSpPr>
          <p:nvPr>
            <p:ph type="title"/>
          </p:nvPr>
        </p:nvSpPr>
        <p:spPr/>
        <p:txBody>
          <a:bodyPr/>
          <a:p>
            <a:r>
              <a:rPr lang="en-US" altLang="zh-CN" b="1" u="sng"/>
              <a:t>4.3 Sample Dialogues</a:t>
            </a:r>
            <a:endParaRPr lang="en-US" altLang="zh-CN" sz="1700" b="1"/>
          </a:p>
        </p:txBody>
      </p:sp>
      <p:sp>
        <p:nvSpPr>
          <p:cNvPr id="44035" name="文本占位符 44034"/>
          <p:cNvSpPr>
            <a:spLocks noGrp="1"/>
          </p:cNvSpPr>
          <p:nvPr>
            <p:ph type="body" idx="1"/>
          </p:nvPr>
        </p:nvSpPr>
        <p:spPr>
          <a:xfrm>
            <a:off x="611505" y="1308100"/>
            <a:ext cx="7612380" cy="3904615"/>
          </a:xfrm>
        </p:spPr>
        <p:txBody>
          <a:bodyPr/>
          <a:p>
            <a:pPr marL="609600" indent="-609600">
              <a:lnSpc>
                <a:spcPct val="90000"/>
              </a:lnSpc>
              <a:buClr>
                <a:schemeClr val="tx1"/>
              </a:buClr>
              <a:buFont typeface="Wingdings" panose="05000000000000000000" pitchFamily="2" charset="2"/>
              <a:buChar char="l"/>
            </a:pPr>
            <a:r>
              <a:rPr lang="en-US" altLang="zh-CN" sz="2400">
                <a:sym typeface="+mn-ea"/>
              </a:rPr>
              <a:t>You can scan the QR codes in the textbook to listen to </a:t>
            </a:r>
            <a:r>
              <a:rPr lang="en-US" altLang="zh-CN" sz="2400">
                <a:sym typeface="+mn-ea"/>
              </a:rPr>
              <a:t>dialogues </a:t>
            </a:r>
            <a:r>
              <a:rPr lang="en-US" altLang="zh-CN" sz="2400">
                <a:sym typeface="宋体" panose="02010600030101010101" pitchFamily="2" charset="-122"/>
              </a:rPr>
              <a:t>A-I before/after class</a:t>
            </a:r>
            <a:r>
              <a:rPr lang="en-US" altLang="zh-CN" sz="2400">
                <a:sym typeface="+mn-ea"/>
              </a:rPr>
              <a:t>.</a:t>
            </a:r>
            <a:endParaRPr lang="en-US" altLang="zh-CN" sz="2400"/>
          </a:p>
          <a:p>
            <a:pPr marL="609600" indent="-609600">
              <a:lnSpc>
                <a:spcPct val="90000"/>
              </a:lnSpc>
              <a:buClr>
                <a:schemeClr val="tx1"/>
              </a:buClr>
              <a:buFont typeface="Wingdings" panose="05000000000000000000" pitchFamily="2" charset="2"/>
              <a:buChar char="l"/>
            </a:pPr>
            <a:r>
              <a:rPr lang="en-US" altLang="zh-CN" sz="2400"/>
              <a:t>Please read the dialogues with your partners and answer the questions below (A-I):</a:t>
            </a:r>
            <a:endParaRPr lang="en-US" altLang="zh-CN" sz="2400"/>
          </a:p>
          <a:p>
            <a:pPr marL="1371600" lvl="2" indent="-699770">
              <a:lnSpc>
                <a:spcPct val="100000"/>
              </a:lnSpc>
              <a:buClr>
                <a:schemeClr val="tx1"/>
              </a:buClr>
              <a:buFontTx/>
              <a:buAutoNum type="alphaUcPeriod"/>
            </a:pPr>
            <a:r>
              <a:rPr lang="en-US" altLang="zh-CN" sz="2400">
                <a:sym typeface="+mn-ea"/>
              </a:rPr>
              <a:t>How to make invitations to a party? </a:t>
            </a:r>
            <a:endParaRPr lang="en-US" altLang="zh-CN" sz="2400"/>
          </a:p>
          <a:p>
            <a:pPr marL="1371600" lvl="2" indent="-699770">
              <a:lnSpc>
                <a:spcPct val="100000"/>
              </a:lnSpc>
              <a:buClr>
                <a:schemeClr val="tx1"/>
              </a:buClr>
              <a:buFontTx/>
              <a:buAutoNum type="alphaUcPeriod"/>
            </a:pPr>
            <a:r>
              <a:rPr lang="en-US" altLang="zh-CN" sz="2400">
                <a:sym typeface="+mn-ea"/>
              </a:rPr>
              <a:t>How to make invitations to lunch?</a:t>
            </a:r>
            <a:endParaRPr lang="en-US" altLang="zh-CN" sz="2400"/>
          </a:p>
          <a:p>
            <a:pPr marL="1371600" lvl="2" indent="-699770">
              <a:lnSpc>
                <a:spcPct val="100000"/>
              </a:lnSpc>
              <a:buClr>
                <a:schemeClr val="tx1"/>
              </a:buClr>
              <a:buFontTx/>
              <a:buAutoNum type="alphaUcPeriod"/>
            </a:pPr>
            <a:r>
              <a:rPr lang="en-US" altLang="zh-CN" sz="2400">
                <a:sym typeface="+mn-ea"/>
              </a:rPr>
              <a:t>How to make invitations to a concert?</a:t>
            </a:r>
            <a:endParaRPr lang="en-US" altLang="zh-CN" sz="2400"/>
          </a:p>
          <a:p>
            <a:pPr marL="1371600" lvl="2" indent="-699770">
              <a:lnSpc>
                <a:spcPct val="100000"/>
              </a:lnSpc>
              <a:buClr>
                <a:schemeClr val="tx1"/>
              </a:buClr>
              <a:buFontTx/>
              <a:buAutoNum type="alphaUcPeriod"/>
            </a:pPr>
            <a:r>
              <a:rPr lang="en-US" altLang="zh-CN" sz="2400">
                <a:sym typeface="+mn-ea"/>
              </a:rPr>
              <a:t>How to make reservations for business lunch?</a:t>
            </a:r>
            <a:endParaRPr lang="en-US" altLang="zh-CN" sz="2400"/>
          </a:p>
        </p:txBody>
      </p:sp>
      <p:sp>
        <p:nvSpPr>
          <p:cNvPr id="5" name="下箭头 4"/>
          <p:cNvSpPr/>
          <p:nvPr/>
        </p:nvSpPr>
        <p:spPr>
          <a:xfrm>
            <a:off x="4405630" y="5373370"/>
            <a:ext cx="183515" cy="47117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44034"/>
                                        </p:tgtEl>
                                        <p:attrNameLst>
                                          <p:attrName>style.visibility</p:attrName>
                                        </p:attrNameLst>
                                      </p:cBhvr>
                                      <p:to>
                                        <p:strVal val="visible"/>
                                      </p:to>
                                    </p:set>
                                    <p:animEffect transition="in" filter="fade">
                                      <p:cBhvr>
                                        <p:cTn id="7" dur="597">
                                          <p:stCondLst>
                                            <p:cond delay="0"/>
                                          </p:stCondLst>
                                        </p:cTn>
                                        <p:tgtEl>
                                          <p:spTgt spid="44034"/>
                                        </p:tgtEl>
                                      </p:cBhvr>
                                    </p:animEffect>
                                    <p:anim calcmode="lin" valueType="num">
                                      <p:cBhvr>
                                        <p:cTn id="8" dur="597" fill="hold">
                                          <p:stCondLst>
                                            <p:cond delay="0"/>
                                          </p:stCondLst>
                                        </p:cTn>
                                        <p:tgtEl>
                                          <p:spTgt spid="4403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4403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4403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44035">
                                            <p:txEl>
                                              <p:pRg st="2" end="2"/>
                                            </p:txEl>
                                          </p:spTgt>
                                        </p:tgtEl>
                                        <p:attrNameLst>
                                          <p:attrName>style.visibility</p:attrName>
                                        </p:attrNameLst>
                                      </p:cBhvr>
                                      <p:to>
                                        <p:strVal val="visible"/>
                                      </p:to>
                                    </p:set>
                                    <p:anim to="" calcmode="lin" valueType="num">
                                      <p:cBhvr>
                                        <p:cTn id="15" dur="1" fill="hold"/>
                                        <p:tgtEl>
                                          <p:spTgt spid="44035">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44035">
                                            <p:txEl>
                                              <p:pRg st="3" end="3"/>
                                            </p:txEl>
                                          </p:spTgt>
                                        </p:tgtEl>
                                        <p:attrNameLst>
                                          <p:attrName>style.visibility</p:attrName>
                                        </p:attrNameLst>
                                      </p:cBhvr>
                                      <p:to>
                                        <p:strVal val="visible"/>
                                      </p:to>
                                    </p:set>
                                    <p:anim to="" calcmode="lin" valueType="num">
                                      <p:cBhvr>
                                        <p:cTn id="20" dur="1" fill="hold"/>
                                        <p:tgtEl>
                                          <p:spTgt spid="44035">
                                            <p:txEl>
                                              <p:pRg st="3" end="3"/>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44035">
                                            <p:txEl>
                                              <p:pRg st="4" end="4"/>
                                            </p:txEl>
                                          </p:spTgt>
                                        </p:tgtEl>
                                        <p:attrNameLst>
                                          <p:attrName>style.visibility</p:attrName>
                                        </p:attrNameLst>
                                      </p:cBhvr>
                                      <p:to>
                                        <p:strVal val="visible"/>
                                      </p:to>
                                    </p:set>
                                    <p:anim to="" calcmode="lin" valueType="num">
                                      <p:cBhvr>
                                        <p:cTn id="25" dur="1" fill="hold"/>
                                        <p:tgtEl>
                                          <p:spTgt spid="44035">
                                            <p:txEl>
                                              <p:pRg st="4" end="4"/>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44035">
                                            <p:txEl>
                                              <p:pRg st="5" end="5"/>
                                            </p:txEl>
                                          </p:spTgt>
                                        </p:tgtEl>
                                        <p:attrNameLst>
                                          <p:attrName>style.visibility</p:attrName>
                                        </p:attrNameLst>
                                      </p:cBhvr>
                                      <p:to>
                                        <p:strVal val="visible"/>
                                      </p:to>
                                    </p:set>
                                    <p:anim to="" calcmode="lin" valueType="num">
                                      <p:cBhvr>
                                        <p:cTn id="30" dur="1" fill="hold"/>
                                        <p:tgtEl>
                                          <p:spTgt spid="44035">
                                            <p:txEl>
                                              <p:pRg st="5" end="5"/>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44034" name="标题 44033"/>
          <p:cNvSpPr>
            <a:spLocks noGrp="1"/>
          </p:cNvSpPr>
          <p:nvPr>
            <p:ph type="title"/>
          </p:nvPr>
        </p:nvSpPr>
        <p:spPr/>
        <p:txBody>
          <a:bodyPr/>
          <a:p>
            <a:r>
              <a:rPr lang="en-US" altLang="zh-CN" b="1" u="sng"/>
              <a:t>4.3 Sample Dialogues</a:t>
            </a:r>
            <a:endParaRPr lang="en-US" altLang="zh-CN" sz="1700" b="1"/>
          </a:p>
        </p:txBody>
      </p:sp>
      <p:sp>
        <p:nvSpPr>
          <p:cNvPr id="44035" name="文本占位符 44034"/>
          <p:cNvSpPr>
            <a:spLocks noGrp="1"/>
          </p:cNvSpPr>
          <p:nvPr>
            <p:ph type="body" idx="1"/>
          </p:nvPr>
        </p:nvSpPr>
        <p:spPr>
          <a:xfrm>
            <a:off x="251460" y="1125855"/>
            <a:ext cx="8520430" cy="5008245"/>
          </a:xfrm>
        </p:spPr>
        <p:txBody>
          <a:bodyPr/>
          <a:p>
            <a:pPr marL="1371600" lvl="2" indent="-699770">
              <a:lnSpc>
                <a:spcPct val="130000"/>
              </a:lnSpc>
              <a:buClr>
                <a:schemeClr val="tx1"/>
              </a:buClr>
              <a:buFont typeface="+mj-lt"/>
              <a:buAutoNum type="alphaUcPeriod" startAt="5"/>
            </a:pPr>
            <a:r>
              <a:rPr lang="en-US" altLang="zh-CN" sz="2400"/>
              <a:t>What to say and how to behave at a reception?</a:t>
            </a:r>
            <a:endParaRPr lang="en-US" altLang="zh-CN" sz="2400"/>
          </a:p>
          <a:p>
            <a:pPr marL="1371600" lvl="2" indent="-699770">
              <a:lnSpc>
                <a:spcPct val="130000"/>
              </a:lnSpc>
              <a:buClr>
                <a:schemeClr val="tx1"/>
              </a:buClr>
              <a:buFontTx/>
              <a:buAutoNum type="alphaUcPeriod" startAt="5"/>
            </a:pPr>
            <a:r>
              <a:rPr lang="en-US" altLang="zh-CN" sz="2400"/>
              <a:t>What to say and how to behave when having business lunch with a business friend?</a:t>
            </a:r>
            <a:endParaRPr lang="en-US" altLang="zh-CN" sz="2400"/>
          </a:p>
          <a:p>
            <a:pPr marL="1371600" lvl="2" indent="-699770">
              <a:lnSpc>
                <a:spcPct val="130000"/>
              </a:lnSpc>
              <a:buClr>
                <a:schemeClr val="tx1"/>
              </a:buClr>
              <a:buFontTx/>
              <a:buAutoNum type="alphaUcPeriod" startAt="5"/>
            </a:pPr>
            <a:r>
              <a:rPr lang="en-US" altLang="zh-CN" sz="2400"/>
              <a:t>What are considered suitable small talks at the dinner table?</a:t>
            </a:r>
            <a:endParaRPr lang="en-US" altLang="zh-CN" sz="2400"/>
          </a:p>
          <a:p>
            <a:pPr marL="1371600" lvl="2" indent="-699770">
              <a:lnSpc>
                <a:spcPct val="130000"/>
              </a:lnSpc>
              <a:buClr>
                <a:schemeClr val="tx1"/>
              </a:buClr>
              <a:buFontTx/>
              <a:buAutoNum type="alphaUcPeriod" startAt="5"/>
            </a:pPr>
            <a:r>
              <a:rPr lang="en-US" altLang="zh-CN" sz="2400"/>
              <a:t>What to say at the end of the farewell dinner?</a:t>
            </a:r>
            <a:endParaRPr lang="en-US" altLang="zh-CN" sz="2400"/>
          </a:p>
          <a:p>
            <a:pPr marL="1371600" lvl="2" indent="-699770">
              <a:lnSpc>
                <a:spcPct val="130000"/>
              </a:lnSpc>
              <a:buClr>
                <a:schemeClr val="tx1"/>
              </a:buClr>
              <a:buFontTx/>
              <a:buAutoNum type="alphaUcPeriod" startAt="5"/>
            </a:pPr>
            <a:r>
              <a:rPr lang="en-US" altLang="zh-CN" sz="2400"/>
              <a:t>What to say and how to behave when seeing off the guest?</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to="" calcmode="lin" valueType="num">
                                      <p:cBhvr>
                                        <p:cTn id="7" dur="1" fill="hold"/>
                                        <p:tgtEl>
                                          <p:spTgt spid="44035">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4035">
                                            <p:txEl>
                                              <p:pRg st="1" end="1"/>
                                            </p:txEl>
                                          </p:spTgt>
                                        </p:tgtEl>
                                        <p:attrNameLst>
                                          <p:attrName>style.visibility</p:attrName>
                                        </p:attrNameLst>
                                      </p:cBhvr>
                                      <p:to>
                                        <p:strVal val="visible"/>
                                      </p:to>
                                    </p:set>
                                    <p:anim to="" calcmode="lin" valueType="num">
                                      <p:cBhvr>
                                        <p:cTn id="12" dur="1" fill="hold"/>
                                        <p:tgtEl>
                                          <p:spTgt spid="44035">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44035">
                                            <p:txEl>
                                              <p:pRg st="2" end="2"/>
                                            </p:txEl>
                                          </p:spTgt>
                                        </p:tgtEl>
                                        <p:attrNameLst>
                                          <p:attrName>style.visibility</p:attrName>
                                        </p:attrNameLst>
                                      </p:cBhvr>
                                      <p:to>
                                        <p:strVal val="visible"/>
                                      </p:to>
                                    </p:set>
                                    <p:anim to="" calcmode="lin" valueType="num">
                                      <p:cBhvr>
                                        <p:cTn id="17" dur="1" fill="hold"/>
                                        <p:tgtEl>
                                          <p:spTgt spid="44035">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44035">
                                            <p:txEl>
                                              <p:pRg st="3" end="3"/>
                                            </p:txEl>
                                          </p:spTgt>
                                        </p:tgtEl>
                                        <p:attrNameLst>
                                          <p:attrName>style.visibility</p:attrName>
                                        </p:attrNameLst>
                                      </p:cBhvr>
                                      <p:to>
                                        <p:strVal val="visible"/>
                                      </p:to>
                                    </p:set>
                                    <p:anim to="" calcmode="lin" valueType="num">
                                      <p:cBhvr>
                                        <p:cTn id="22" dur="1" fill="hold"/>
                                        <p:tgtEl>
                                          <p:spTgt spid="44035">
                                            <p:txEl>
                                              <p:pRg st="3" end="3"/>
                                            </p:txEl>
                                          </p:spTgt>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44035">
                                            <p:txEl>
                                              <p:pRg st="4" end="4"/>
                                            </p:txEl>
                                          </p:spTgt>
                                        </p:tgtEl>
                                        <p:attrNameLst>
                                          <p:attrName>style.visibility</p:attrName>
                                        </p:attrNameLst>
                                      </p:cBhvr>
                                      <p:to>
                                        <p:strVal val="visible"/>
                                      </p:to>
                                    </p:set>
                                    <p:anim to="" calcmode="lin" valueType="num">
                                      <p:cBhvr>
                                        <p:cTn id="27" dur="1" fill="hold"/>
                                        <p:tgtEl>
                                          <p:spTgt spid="44035">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4</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4.3 Sample Dialogues</a:t>
            </a:r>
            <a:endParaRPr lang="en-US" altLang="zh-CN" sz="1700" b="1" u="sng"/>
          </a:p>
        </p:txBody>
      </p:sp>
      <p:sp>
        <p:nvSpPr>
          <p:cNvPr id="22531" name="内容占位符 22530"/>
          <p:cNvSpPr>
            <a:spLocks noGrp="1"/>
          </p:cNvSpPr>
          <p:nvPr>
            <p:ph idx="1"/>
          </p:nvPr>
        </p:nvSpPr>
        <p:spPr>
          <a:xfrm>
            <a:off x="457200" y="1268413"/>
            <a:ext cx="8229600" cy="4862512"/>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endParaRPr lang="en-US" altLang="zh-CN" sz="2400"/>
          </a:p>
          <a:p>
            <a:pPr marL="0" indent="0">
              <a:lnSpc>
                <a:spcPct val="90000"/>
              </a:lnSpc>
              <a:buClr>
                <a:schemeClr val="tx1"/>
              </a:buClr>
              <a:buNone/>
            </a:pPr>
            <a:r>
              <a:rPr lang="en-US" altLang="zh-CN" sz="3200">
                <a:sym typeface="+mn-ea"/>
              </a:rPr>
              <a:t>Brief analysis of each dialogue is provided here to help understand the skills or strategies used by the negotiators or parties involved.</a:t>
            </a:r>
            <a:endParaRPr lang="en-US" altLang="zh-CN" sz="3200"/>
          </a:p>
          <a:p>
            <a:pPr marL="0" indent="0">
              <a:lnSpc>
                <a:spcPct val="90000"/>
              </a:lnSpc>
              <a:buClr>
                <a:schemeClr val="tx1"/>
              </a:buClr>
              <a:buNone/>
            </a:pP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46082" name="标题 46081"/>
          <p:cNvSpPr>
            <a:spLocks noGrp="1"/>
          </p:cNvSpPr>
          <p:nvPr>
            <p:ph type="title"/>
          </p:nvPr>
        </p:nvSpPr>
        <p:spPr/>
        <p:txBody>
          <a:bodyPr/>
          <a:p>
            <a:r>
              <a:rPr lang="en-US" altLang="zh-CN" b="1" u="sng"/>
              <a:t>4.5 Exercises</a:t>
            </a:r>
            <a:endParaRPr lang="en-US" altLang="zh-CN" sz="1700" b="1"/>
          </a:p>
        </p:txBody>
      </p:sp>
      <p:sp>
        <p:nvSpPr>
          <p:cNvPr id="46083" name="文本占位符 46082"/>
          <p:cNvSpPr>
            <a:spLocks noGrp="1"/>
          </p:cNvSpPr>
          <p:nvPr>
            <p:ph type="body" idx="1"/>
          </p:nvPr>
        </p:nvSpPr>
        <p:spPr>
          <a:xfrm>
            <a:off x="467360" y="1124585"/>
            <a:ext cx="8229600" cy="4530725"/>
          </a:xfrm>
        </p:spPr>
        <p:txBody>
          <a:bodyPr/>
          <a:p>
            <a:pPr>
              <a:lnSpc>
                <a:spcPct val="90000"/>
              </a:lnSpc>
              <a:buFont typeface="Wingdings" panose="05000000000000000000" charset="0"/>
              <a:buChar char="l"/>
            </a:pPr>
            <a:r>
              <a:rPr lang="en-US" altLang="zh-CN" sz="2600"/>
              <a:t>Work in groups of 2-4.</a:t>
            </a:r>
            <a:endParaRPr lang="en-US" altLang="zh-CN" sz="2600"/>
          </a:p>
          <a:p>
            <a:pPr>
              <a:lnSpc>
                <a:spcPct val="90000"/>
              </a:lnSpc>
              <a:buFont typeface="Wingdings" panose="05000000000000000000" charset="0"/>
              <a:buChar char="l"/>
            </a:pPr>
            <a:r>
              <a:rPr lang="en-US" altLang="zh-CN" sz="2600"/>
              <a:t>Role-play Exercise A or B.</a:t>
            </a:r>
            <a:endParaRPr lang="en-US" altLang="zh-CN" sz="2600"/>
          </a:p>
          <a:p>
            <a:pPr>
              <a:lnSpc>
                <a:spcPct val="90000"/>
              </a:lnSpc>
              <a:buFont typeface="Wingdings" panose="05000000000000000000" charset="0"/>
              <a:buChar char="l"/>
            </a:pPr>
            <a:r>
              <a:rPr lang="en-US" altLang="zh-CN" sz="2600"/>
              <a:t>Please assign your own roles. </a:t>
            </a:r>
            <a:endParaRPr lang="en-US" altLang="zh-CN" sz="2600"/>
          </a:p>
          <a:p>
            <a:pPr>
              <a:lnSpc>
                <a:spcPct val="90000"/>
              </a:lnSpc>
              <a:buFont typeface="Wingdings" panose="05000000000000000000" charset="0"/>
              <a:buChar char="l"/>
            </a:pPr>
            <a:r>
              <a:rPr lang="en-US" altLang="zh-CN" sz="2600"/>
              <a:t>You have 10 minutes for the preparation. </a:t>
            </a:r>
            <a:endParaRPr lang="en-US" altLang="zh-CN" sz="2600"/>
          </a:p>
          <a:p>
            <a:pPr>
              <a:lnSpc>
                <a:spcPct val="90000"/>
              </a:lnSpc>
              <a:buFont typeface="Wingdings" panose="05000000000000000000" charset="0"/>
              <a:buChar char="l"/>
            </a:pPr>
            <a:r>
              <a:rPr lang="en-US" altLang="zh-CN" sz="2600">
                <a:sym typeface="+mn-ea"/>
              </a:rPr>
              <a:t>If necessary, you can use your smartphone to scan the </a:t>
            </a:r>
            <a:r>
              <a:rPr lang="en-US" altLang="zh-CN" sz="2600">
                <a:sym typeface="+mn-ea"/>
              </a:rPr>
              <a:t>QR</a:t>
            </a:r>
            <a:r>
              <a:rPr lang="en-US" altLang="zh-CN" sz="2600">
                <a:sym typeface="+mn-ea"/>
              </a:rPr>
              <a:t> code to get the suggested steps for each assignment.</a:t>
            </a:r>
            <a:endParaRPr lang="en-US" altLang="zh-CN" sz="2600"/>
          </a:p>
          <a:p>
            <a:pPr>
              <a:lnSpc>
                <a:spcPct val="90000"/>
              </a:lnSpc>
              <a:buFont typeface="Wingdings" panose="05000000000000000000" charset="0"/>
              <a:buChar char="l"/>
            </a:pPr>
            <a:r>
              <a:rPr lang="en-US" altLang="zh-CN" sz="2600"/>
              <a:t>After that the teacher will ask one group to model role-play Exercise A or B at your own choice. </a:t>
            </a:r>
            <a:endParaRPr lang="en-US" altLang="zh-CN" sz="2600"/>
          </a:p>
          <a:p>
            <a:pPr>
              <a:lnSpc>
                <a:spcPct val="90000"/>
              </a:lnSpc>
              <a:buFont typeface="Wingdings" panose="05000000000000000000" charset="0"/>
              <a:buChar char="l"/>
            </a:pPr>
            <a:r>
              <a:rPr lang="en-US" altLang="zh-CN" sz="2600"/>
              <a:t>The other students are required to listen carefully to the model role-play and be ready for the comments. </a:t>
            </a:r>
            <a:endParaRPr lang="en-US" altLang="zh-CN" sz="2600"/>
          </a:p>
        </p:txBody>
      </p:sp>
      <p:sp>
        <p:nvSpPr>
          <p:cNvPr id="46086" name="矩形 46085"/>
          <p:cNvSpPr/>
          <p:nvPr/>
        </p:nvSpPr>
        <p:spPr>
          <a:xfrm>
            <a:off x="3492500"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hlinkClick r:id="rId1" action="ppaction://hlinkfile"/>
              </a:rPr>
              <a:t>Chapter 5</a:t>
            </a:r>
            <a:endParaRPr lang="en-US" altLang="zh-CN">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a:t>
            </a:r>
            <a:r>
              <a:rPr lang="zh-CN" altLang="en-US" dirty="0">
                <a:sym typeface="+mn-ea"/>
              </a:rPr>
              <a:t>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1442" name="标题 61441"/>
          <p:cNvSpPr>
            <a:spLocks noGrp="1"/>
          </p:cNvSpPr>
          <p:nvPr>
            <p:ph type="title"/>
          </p:nvPr>
        </p:nvSpPr>
        <p:spPr/>
        <p:txBody>
          <a:bodyPr/>
          <a:p>
            <a:r>
              <a:rPr lang="en-US" altLang="zh-CN" sz="3800" b="1"/>
              <a:t>PART ONE</a:t>
            </a:r>
            <a:r>
              <a:rPr lang="en-US" altLang="zh-CN" sz="3800"/>
              <a:t> </a:t>
            </a:r>
            <a:br>
              <a:rPr lang="en-US" altLang="zh-CN" sz="3800"/>
            </a:br>
            <a:r>
              <a:rPr lang="en-US" altLang="zh-CN" sz="3800"/>
              <a:t>PRE-NEGOTIATION</a:t>
            </a:r>
            <a:endParaRPr lang="en-US" altLang="zh-CN" sz="3800"/>
          </a:p>
        </p:txBody>
      </p:sp>
      <p:grpSp>
        <p:nvGrpSpPr>
          <p:cNvPr id="61443" name="组合 61442"/>
          <p:cNvGrpSpPr>
            <a:grpSpLocks noChangeAspect="1"/>
          </p:cNvGrpSpPr>
          <p:nvPr/>
        </p:nvGrpSpPr>
        <p:grpSpPr>
          <a:xfrm>
            <a:off x="539750" y="1557338"/>
            <a:ext cx="7993063" cy="4541837"/>
            <a:chOff x="1500" y="761"/>
            <a:chExt cx="2716" cy="2730"/>
          </a:xfrm>
        </p:grpSpPr>
        <p:sp>
          <p:nvSpPr>
            <p:cNvPr id="61444" name="矩形 61443"/>
            <p:cNvSpPr>
              <a:spLocks noChangeAspect="1" noTextEdit="1"/>
            </p:cNvSpPr>
            <p:nvPr/>
          </p:nvSpPr>
          <p:spPr>
            <a:xfrm>
              <a:off x="1500" y="761"/>
              <a:ext cx="2716" cy="2730"/>
            </a:xfrm>
            <a:prstGeom prst="rect">
              <a:avLst/>
            </a:prstGeom>
          </p:spPr>
          <p:style>
            <a:lnRef idx="3">
              <a:schemeClr val="accent1"/>
            </a:lnRef>
            <a:fillRef idx="0">
              <a:srgbClr val="FFFFFF"/>
            </a:fillRef>
            <a:effectRef idx="0">
              <a:srgbClr val="FFFFFF"/>
            </a:effectRef>
            <a:fontRef idx="minor">
              <a:schemeClr val="tx1"/>
            </a:fontRef>
          </p:style>
          <p:txBody>
            <a:bodyPr/>
            <a:p>
              <a:endParaRPr lang="zh-CN" altLang="en-US"/>
            </a:p>
          </p:txBody>
        </p:sp>
        <p:sp>
          <p:nvSpPr>
            <p:cNvPr id="61445" name="_s61445"/>
            <p:cNvSpPr/>
            <p:nvPr/>
          </p:nvSpPr>
          <p:spPr>
            <a:xfrm flipH="1" flipV="1">
              <a:off x="2269" y="1786"/>
              <a:ext cx="296"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46" name="_s61446"/>
            <p:cNvSpPr/>
            <p:nvPr/>
          </p:nvSpPr>
          <p:spPr>
            <a:xfrm>
              <a:off x="1637" y="1278"/>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6</a:t>
              </a:r>
              <a:endParaRPr lang="en-US" altLang="zh-CN" sz="1700" b="1">
                <a:latin typeface="Arial" panose="020B0604020202020204" pitchFamily="34" charset="0"/>
              </a:endParaRPr>
            </a:p>
            <a:p>
              <a:pPr algn="ctr"/>
              <a:r>
                <a:rPr lang="en-US" altLang="zh-CN" sz="1700" b="1">
                  <a:latin typeface="Arial" panose="020B0604020202020204" pitchFamily="34" charset="0"/>
                </a:rPr>
                <a:t>Product</a:t>
              </a:r>
              <a:endParaRPr lang="en-US" altLang="zh-CN" sz="1700" b="1">
                <a:latin typeface="Arial" panose="020B0604020202020204" pitchFamily="34" charset="0"/>
              </a:endParaRPr>
            </a:p>
            <a:p>
              <a:pPr algn="ctr"/>
              <a:r>
                <a:rPr lang="en-US" altLang="zh-CN" sz="1700" b="1">
                  <a:latin typeface="Arial" panose="020B0604020202020204" pitchFamily="34" charset="0"/>
                </a:rPr>
                <a:t>Description</a:t>
              </a:r>
              <a:endParaRPr lang="en-US" altLang="zh-CN" sz="1700" b="1">
                <a:latin typeface="Arial" panose="020B0604020202020204" pitchFamily="34" charset="0"/>
              </a:endParaRPr>
            </a:p>
          </p:txBody>
        </p:sp>
        <p:sp>
          <p:nvSpPr>
            <p:cNvPr id="61447" name="_s61447"/>
            <p:cNvSpPr/>
            <p:nvPr/>
          </p:nvSpPr>
          <p:spPr>
            <a:xfrm flipH="1">
              <a:off x="2270" y="2295"/>
              <a:ext cx="296"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48" name="_s61448"/>
            <p:cNvSpPr/>
            <p:nvPr/>
          </p:nvSpPr>
          <p:spPr>
            <a:xfrm>
              <a:off x="1638" y="2296"/>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5</a:t>
              </a:r>
              <a:endParaRPr lang="en-US" altLang="zh-CN" sz="1700" b="1">
                <a:latin typeface="Arial" panose="020B0604020202020204" pitchFamily="34" charset="0"/>
              </a:endParaRPr>
            </a:p>
            <a:p>
              <a:pPr algn="ctr"/>
              <a:r>
                <a:rPr lang="en-US" altLang="zh-CN" sz="1700" b="1">
                  <a:latin typeface="Arial" panose="020B0604020202020204" pitchFamily="34" charset="0"/>
                </a:rPr>
                <a:t>Company </a:t>
              </a:r>
              <a:endParaRPr lang="en-US" altLang="zh-CN" sz="1700" b="1">
                <a:latin typeface="Arial" panose="020B0604020202020204" pitchFamily="34" charset="0"/>
              </a:endParaRPr>
            </a:p>
            <a:p>
              <a:pPr algn="ctr"/>
              <a:r>
                <a:rPr lang="en-US" altLang="zh-CN" sz="1700" b="1">
                  <a:latin typeface="Arial" panose="020B0604020202020204" pitchFamily="34" charset="0"/>
                </a:rPr>
                <a:t>Description</a:t>
              </a:r>
              <a:endParaRPr lang="en-US" altLang="zh-CN" sz="1700" b="1">
                <a:latin typeface="Arial" panose="020B0604020202020204" pitchFamily="34" charset="0"/>
              </a:endParaRPr>
            </a:p>
          </p:txBody>
        </p:sp>
        <p:sp>
          <p:nvSpPr>
            <p:cNvPr id="61449" name="_s61449"/>
            <p:cNvSpPr/>
            <p:nvPr/>
          </p:nvSpPr>
          <p:spPr>
            <a:xfrm>
              <a:off x="2859" y="2463"/>
              <a:ext cx="0" cy="34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0" name="_s61450"/>
            <p:cNvSpPr/>
            <p:nvPr/>
          </p:nvSpPr>
          <p:spPr>
            <a:xfrm>
              <a:off x="2520" y="2804"/>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solidFill>
                    <a:schemeClr val="accent1"/>
                  </a:solidFill>
                  <a:latin typeface="Arial" panose="020B0604020202020204" pitchFamily="34" charset="0"/>
                </a:rPr>
                <a:t>CHAPTER 4</a:t>
              </a:r>
              <a:endParaRPr lang="en-US" altLang="zh-CN" sz="1700" b="1">
                <a:solidFill>
                  <a:schemeClr val="accent1"/>
                </a:solidFill>
                <a:latin typeface="Arial" panose="020B0604020202020204" pitchFamily="34" charset="0"/>
              </a:endParaRPr>
            </a:p>
            <a:p>
              <a:pPr algn="ctr"/>
              <a:r>
                <a:rPr lang="en-US" altLang="zh-CN" sz="1700" b="1">
                  <a:solidFill>
                    <a:schemeClr val="accent1"/>
                  </a:solidFill>
                  <a:latin typeface="Arial" panose="020B0604020202020204" pitchFamily="34" charset="0"/>
                </a:rPr>
                <a:t>Corporate </a:t>
              </a:r>
              <a:endParaRPr lang="en-US" altLang="zh-CN" sz="1700" b="1">
                <a:solidFill>
                  <a:schemeClr val="accent1"/>
                </a:solidFill>
                <a:latin typeface="Arial" panose="020B0604020202020204" pitchFamily="34" charset="0"/>
              </a:endParaRPr>
            </a:p>
            <a:p>
              <a:pPr algn="ctr"/>
              <a:r>
                <a:rPr lang="en-US" altLang="zh-CN" sz="1700" b="1">
                  <a:solidFill>
                    <a:schemeClr val="accent1"/>
                  </a:solidFill>
                  <a:latin typeface="Arial" panose="020B0604020202020204" pitchFamily="34" charset="0"/>
                </a:rPr>
                <a:t>Hospitality</a:t>
              </a:r>
              <a:endParaRPr lang="en-US" altLang="zh-CN" sz="1700" b="1">
                <a:solidFill>
                  <a:schemeClr val="accent1"/>
                </a:solidFill>
                <a:latin typeface="Arial" panose="020B0604020202020204" pitchFamily="34" charset="0"/>
              </a:endParaRPr>
            </a:p>
          </p:txBody>
        </p:sp>
        <p:sp>
          <p:nvSpPr>
            <p:cNvPr id="61451" name="_s61451"/>
            <p:cNvSpPr/>
            <p:nvPr/>
          </p:nvSpPr>
          <p:spPr>
            <a:xfrm>
              <a:off x="3151" y="2294"/>
              <a:ext cx="296" cy="170"/>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2" name="_s61452"/>
            <p:cNvSpPr/>
            <p:nvPr/>
          </p:nvSpPr>
          <p:spPr>
            <a:xfrm>
              <a:off x="3401" y="2295"/>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3</a:t>
              </a:r>
              <a:endParaRPr lang="en-US" altLang="zh-CN" sz="1700" b="1">
                <a:latin typeface="Arial" panose="020B0604020202020204" pitchFamily="34" charset="0"/>
              </a:endParaRPr>
            </a:p>
            <a:p>
              <a:pPr algn="ctr"/>
              <a:r>
                <a:rPr lang="en-US" altLang="zh-CN" sz="1700" b="1">
                  <a:latin typeface="Arial" panose="020B0604020202020204" pitchFamily="34" charset="0"/>
                </a:rPr>
                <a:t>Introductions </a:t>
              </a:r>
              <a:endParaRPr lang="en-US" altLang="zh-CN" sz="1700" b="1">
                <a:latin typeface="Arial" panose="020B0604020202020204" pitchFamily="34" charset="0"/>
              </a:endParaRPr>
            </a:p>
            <a:p>
              <a:pPr algn="ctr"/>
              <a:r>
                <a:rPr lang="en-US" altLang="zh-CN" sz="1700" b="1">
                  <a:latin typeface="Arial" panose="020B0604020202020204" pitchFamily="34" charset="0"/>
                </a:rPr>
                <a:t>and Greetings</a:t>
              </a:r>
              <a:endParaRPr lang="en-US" altLang="zh-CN" sz="1700" b="1">
                <a:latin typeface="Arial" panose="020B0604020202020204" pitchFamily="34" charset="0"/>
              </a:endParaRPr>
            </a:p>
          </p:txBody>
        </p:sp>
        <p:sp>
          <p:nvSpPr>
            <p:cNvPr id="61453" name="_s61453"/>
            <p:cNvSpPr/>
            <p:nvPr/>
          </p:nvSpPr>
          <p:spPr>
            <a:xfrm flipV="1">
              <a:off x="3151" y="1785"/>
              <a:ext cx="295"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4" name="_s61454"/>
            <p:cNvSpPr/>
            <p:nvPr/>
          </p:nvSpPr>
          <p:spPr>
            <a:xfrm>
              <a:off x="3401" y="1277"/>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2</a:t>
              </a:r>
              <a:endParaRPr lang="en-US" altLang="zh-CN" sz="1700" b="1">
                <a:latin typeface="Arial" panose="020B0604020202020204" pitchFamily="34" charset="0"/>
              </a:endParaRPr>
            </a:p>
            <a:p>
              <a:pPr algn="ctr"/>
              <a:r>
                <a:rPr lang="en-US" altLang="zh-CN" sz="1700" b="1">
                  <a:latin typeface="Arial" panose="020B0604020202020204" pitchFamily="34" charset="0"/>
                </a:rPr>
                <a:t>International </a:t>
              </a:r>
              <a:endParaRPr lang="en-US" altLang="zh-CN" sz="1700" b="1">
                <a:latin typeface="Arial" panose="020B0604020202020204" pitchFamily="34" charset="0"/>
              </a:endParaRPr>
            </a:p>
            <a:p>
              <a:pPr algn="ctr"/>
              <a:r>
                <a:rPr lang="en-US" altLang="zh-CN" sz="1700" b="1">
                  <a:latin typeface="Arial" panose="020B0604020202020204" pitchFamily="34" charset="0"/>
                </a:rPr>
                <a:t>Calls</a:t>
              </a:r>
              <a:endParaRPr lang="en-US" altLang="zh-CN" sz="1700" b="1">
                <a:latin typeface="Arial" panose="020B0604020202020204" pitchFamily="34" charset="0"/>
              </a:endParaRPr>
            </a:p>
          </p:txBody>
        </p:sp>
        <p:sp>
          <p:nvSpPr>
            <p:cNvPr id="61455" name="_s61455"/>
            <p:cNvSpPr/>
            <p:nvPr/>
          </p:nvSpPr>
          <p:spPr>
            <a:xfrm flipV="1">
              <a:off x="2858" y="1446"/>
              <a:ext cx="0" cy="34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6" name="_s61456"/>
            <p:cNvSpPr/>
            <p:nvPr/>
          </p:nvSpPr>
          <p:spPr>
            <a:xfrm>
              <a:off x="2519" y="768"/>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a:t>
              </a:r>
              <a:endParaRPr lang="en-US" altLang="zh-CN" sz="1700" b="1">
                <a:latin typeface="Arial" panose="020B0604020202020204" pitchFamily="34" charset="0"/>
              </a:endParaRPr>
            </a:p>
            <a:p>
              <a:pPr algn="ctr"/>
              <a:r>
                <a:rPr lang="en-US" altLang="zh-CN" sz="1700" b="1">
                  <a:latin typeface="Arial" panose="020B0604020202020204" pitchFamily="34" charset="0"/>
                </a:rPr>
                <a:t>Business </a:t>
              </a:r>
              <a:endParaRPr lang="en-US" altLang="zh-CN" sz="1700" b="1">
                <a:latin typeface="Arial" panose="020B0604020202020204" pitchFamily="34" charset="0"/>
              </a:endParaRPr>
            </a:p>
            <a:p>
              <a:pPr algn="ctr"/>
              <a:r>
                <a:rPr lang="en-US" altLang="zh-CN" sz="1700" b="1">
                  <a:latin typeface="Arial" panose="020B0604020202020204" pitchFamily="34" charset="0"/>
                </a:rPr>
                <a:t>Manners</a:t>
              </a:r>
              <a:endParaRPr lang="en-US" altLang="zh-CN" sz="1700" b="1">
                <a:latin typeface="Arial" panose="020B0604020202020204" pitchFamily="34" charset="0"/>
              </a:endParaRPr>
            </a:p>
          </p:txBody>
        </p:sp>
        <p:sp>
          <p:nvSpPr>
            <p:cNvPr id="61457" name="_s61457"/>
            <p:cNvSpPr/>
            <p:nvPr/>
          </p:nvSpPr>
          <p:spPr>
            <a:xfrm>
              <a:off x="2519" y="1787"/>
              <a:ext cx="679" cy="679"/>
            </a:xfrm>
            <a:prstGeom prst="ellipse">
              <a:avLst/>
            </a:prstGeom>
            <a:ln>
              <a:headEnd type="none" w="med" len="med"/>
              <a:tailEnd type="none" w="med" len="med"/>
            </a:ln>
          </p:spPr>
          <p:style>
            <a:lnRef idx="0">
              <a:srgbClr val="FFFFFF"/>
            </a:lnRef>
            <a:fillRef idx="1">
              <a:schemeClr val="accent1"/>
            </a:fillRef>
            <a:effectRef idx="0">
              <a:srgbClr val="FFFFFF"/>
            </a:effectRef>
            <a:fontRef idx="minor">
              <a:schemeClr val="lt1"/>
            </a:fontRef>
          </p:style>
          <p:txBody>
            <a:bodyPr wrap="none" lIns="0" tIns="0" rIns="0" bIns="0" anchor="ctr" anchorCtr="0">
              <a:flatTx/>
            </a:bodyPr>
            <a:p>
              <a:pPr algn="ctr">
                <a:lnSpc>
                  <a:spcPct val="80000"/>
                </a:lnSpc>
                <a:spcBef>
                  <a:spcPct val="20000"/>
                </a:spcBef>
              </a:pPr>
              <a:r>
                <a:rPr lang="en-US" altLang="zh-CN" sz="2500" b="1">
                  <a:solidFill>
                    <a:schemeClr val="tx1"/>
                  </a:solidFill>
                  <a:latin typeface="Arial" panose="020B0604020202020204" pitchFamily="34" charset="0"/>
                </a:rPr>
                <a:t>1 - 6</a:t>
              </a:r>
              <a:endParaRPr lang="en-US" altLang="zh-CN" sz="2500" b="1">
                <a:solidFill>
                  <a:schemeClr val="tx1"/>
                </a:solidFill>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1442"/>
                                        </p:tgtEl>
                                        <p:attrNameLst>
                                          <p:attrName>style.visibility</p:attrName>
                                        </p:attrNameLst>
                                      </p:cBhvr>
                                      <p:to>
                                        <p:strVal val="visible"/>
                                      </p:to>
                                    </p:set>
                                    <p:animEffect transition="in" filter="fade">
                                      <p:cBhvr>
                                        <p:cTn id="7" dur="597">
                                          <p:stCondLst>
                                            <p:cond delay="0"/>
                                          </p:stCondLst>
                                        </p:cTn>
                                        <p:tgtEl>
                                          <p:spTgt spid="61442"/>
                                        </p:tgtEl>
                                      </p:cBhvr>
                                    </p:animEffect>
                                    <p:anim calcmode="lin" valueType="num">
                                      <p:cBhvr>
                                        <p:cTn id="8" dur="597" fill="hold">
                                          <p:stCondLst>
                                            <p:cond delay="0"/>
                                          </p:stCondLst>
                                        </p:cTn>
                                        <p:tgtEl>
                                          <p:spTgt spid="6144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144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144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39938" name="标题 39937"/>
          <p:cNvSpPr>
            <a:spLocks noGrp="1"/>
          </p:cNvSpPr>
          <p:nvPr>
            <p:ph type="title"/>
          </p:nvPr>
        </p:nvSpPr>
        <p:spPr>
          <a:xfrm>
            <a:off x="395605" y="274955"/>
            <a:ext cx="8497570" cy="728980"/>
          </a:xfrm>
        </p:spPr>
        <p:txBody>
          <a:bodyPr/>
          <a:p>
            <a:r>
              <a:rPr lang="en-US" altLang="zh-CN" sz="3400" b="1" u="sng">
                <a:solidFill>
                  <a:schemeClr val="tx1"/>
                </a:solidFill>
              </a:rPr>
              <a:t>CHAPTER 4   Corporate Hospitality</a:t>
            </a:r>
            <a:endParaRPr lang="en-US" altLang="zh-CN" sz="3400" b="1" u="sng">
              <a:solidFill>
                <a:schemeClr val="tx1"/>
              </a:solidFill>
            </a:endParaRPr>
          </a:p>
        </p:txBody>
      </p:sp>
      <p:sp>
        <p:nvSpPr>
          <p:cNvPr id="39939" name="文本占位符 39938"/>
          <p:cNvSpPr>
            <a:spLocks noGrp="1"/>
          </p:cNvSpPr>
          <p:nvPr>
            <p:ph type="body" idx="1"/>
          </p:nvPr>
        </p:nvSpPr>
        <p:spPr>
          <a:xfrm>
            <a:off x="467360" y="1196975"/>
            <a:ext cx="8229600" cy="4703445"/>
          </a:xfrm>
        </p:spPr>
        <p:txBody>
          <a:bodyPr/>
          <a:p>
            <a:pPr>
              <a:lnSpc>
                <a:spcPct val="80000"/>
              </a:lnSpc>
              <a:buNone/>
            </a:pPr>
            <a:r>
              <a:rPr lang="en-US" altLang="zh-CN" sz="2600" b="1"/>
              <a:t>Objectives</a:t>
            </a:r>
            <a:endParaRPr lang="en-US" altLang="zh-CN" sz="2600"/>
          </a:p>
          <a:p>
            <a:pPr>
              <a:lnSpc>
                <a:spcPct val="90000"/>
              </a:lnSpc>
            </a:pPr>
            <a:r>
              <a:rPr lang="en-US" altLang="zh-CN"/>
              <a:t>Identify achievable objectives for corporate hospitality and the critical factors in making corporate hospitality a success</a:t>
            </a:r>
            <a:endParaRPr lang="en-US" altLang="zh-CN"/>
          </a:p>
          <a:p>
            <a:pPr>
              <a:lnSpc>
                <a:spcPct val="90000"/>
              </a:lnSpc>
            </a:pPr>
            <a:r>
              <a:rPr lang="en-US" altLang="zh-CN"/>
              <a:t>Manage basics to formal dining </a:t>
            </a:r>
            <a:endParaRPr lang="en-US" altLang="zh-CN"/>
          </a:p>
          <a:p>
            <a:pPr>
              <a:lnSpc>
                <a:spcPct val="90000"/>
              </a:lnSpc>
            </a:pPr>
            <a:r>
              <a:rPr lang="en-US" altLang="zh-CN"/>
              <a:t>Be familiar with the useful expressions in making and accepting invitations</a:t>
            </a:r>
            <a:endParaRPr lang="en-US" altLang="zh-CN"/>
          </a:p>
          <a:p>
            <a:pPr>
              <a:lnSpc>
                <a:spcPct val="90000"/>
              </a:lnSpc>
            </a:pPr>
            <a:r>
              <a:rPr lang="en-US" altLang="zh-CN"/>
              <a:t>Learn the skills and key points in entertaining business friends through cases and case analysis</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39938"/>
                                        </p:tgtEl>
                                        <p:attrNameLst>
                                          <p:attrName>style.visibility</p:attrName>
                                        </p:attrNameLst>
                                      </p:cBhvr>
                                      <p:to>
                                        <p:strVal val="visible"/>
                                      </p:to>
                                    </p:set>
                                    <p:animEffect transition="in" filter="fade">
                                      <p:cBhvr>
                                        <p:cTn id="7" dur="597">
                                          <p:stCondLst>
                                            <p:cond delay="0"/>
                                          </p:stCondLst>
                                        </p:cTn>
                                        <p:tgtEl>
                                          <p:spTgt spid="39938"/>
                                        </p:tgtEl>
                                      </p:cBhvr>
                                    </p:animEffect>
                                    <p:anim calcmode="lin" valueType="num">
                                      <p:cBhvr>
                                        <p:cTn id="8" dur="597" fill="hold">
                                          <p:stCondLst>
                                            <p:cond delay="0"/>
                                          </p:stCondLst>
                                        </p:cTn>
                                        <p:tgtEl>
                                          <p:spTgt spid="3993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3993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3993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39939">
                                            <p:txEl>
                                              <p:charRg st="11" end="135"/>
                                            </p:txEl>
                                          </p:spTgt>
                                        </p:tgtEl>
                                        <p:attrNameLst>
                                          <p:attrName>style.visibility</p:attrName>
                                        </p:attrNameLst>
                                      </p:cBhvr>
                                      <p:to>
                                        <p:strVal val="visible"/>
                                      </p:to>
                                    </p:set>
                                    <p:animEffect transition="in" filter="slide(fromBottom)">
                                      <p:cBhvr>
                                        <p:cTn id="15" dur="500">
                                          <p:stCondLst>
                                            <p:cond delay="0"/>
                                          </p:stCondLst>
                                        </p:cTn>
                                        <p:tgtEl>
                                          <p:spTgt spid="39939">
                                            <p:txEl>
                                              <p:charRg st="11" end="13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39939">
                                            <p:txEl>
                                              <p:charRg st="135" end="167"/>
                                            </p:txEl>
                                          </p:spTgt>
                                        </p:tgtEl>
                                        <p:attrNameLst>
                                          <p:attrName>style.visibility</p:attrName>
                                        </p:attrNameLst>
                                      </p:cBhvr>
                                      <p:to>
                                        <p:strVal val="visible"/>
                                      </p:to>
                                    </p:set>
                                    <p:animEffect transition="in" filter="slide(fromBottom)">
                                      <p:cBhvr>
                                        <p:cTn id="20" dur="500">
                                          <p:stCondLst>
                                            <p:cond delay="0"/>
                                          </p:stCondLst>
                                        </p:cTn>
                                        <p:tgtEl>
                                          <p:spTgt spid="39939">
                                            <p:txEl>
                                              <p:charRg st="135" end="16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39939">
                                            <p:txEl>
                                              <p:charRg st="167" end="243"/>
                                            </p:txEl>
                                          </p:spTgt>
                                        </p:tgtEl>
                                        <p:attrNameLst>
                                          <p:attrName>style.visibility</p:attrName>
                                        </p:attrNameLst>
                                      </p:cBhvr>
                                      <p:to>
                                        <p:strVal val="visible"/>
                                      </p:to>
                                    </p:set>
                                    <p:animEffect transition="in" filter="slide(fromBottom)">
                                      <p:cBhvr>
                                        <p:cTn id="25" dur="500">
                                          <p:stCondLst>
                                            <p:cond delay="0"/>
                                          </p:stCondLst>
                                        </p:cTn>
                                        <p:tgtEl>
                                          <p:spTgt spid="39939">
                                            <p:txEl>
                                              <p:charRg st="167" end="24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39939">
                                            <p:txEl>
                                              <p:charRg st="243" end="340"/>
                                            </p:txEl>
                                          </p:spTgt>
                                        </p:tgtEl>
                                        <p:attrNameLst>
                                          <p:attrName>style.visibility</p:attrName>
                                        </p:attrNameLst>
                                      </p:cBhvr>
                                      <p:to>
                                        <p:strVal val="visible"/>
                                      </p:to>
                                    </p:set>
                                    <p:animEffect transition="in" filter="slide(fromBottom)">
                                      <p:cBhvr>
                                        <p:cTn id="30" dur="500">
                                          <p:stCondLst>
                                            <p:cond delay="0"/>
                                          </p:stCondLst>
                                        </p:cTn>
                                        <p:tgtEl>
                                          <p:spTgt spid="39939">
                                            <p:txEl>
                                              <p:charRg st="243" end="34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8722" name="标题 158721"/>
          <p:cNvSpPr>
            <a:spLocks noGrp="1"/>
          </p:cNvSpPr>
          <p:nvPr>
            <p:ph type="title"/>
          </p:nvPr>
        </p:nvSpPr>
        <p:spPr>
          <a:xfrm>
            <a:off x="611188" y="274638"/>
            <a:ext cx="8281987" cy="1143000"/>
          </a:xfrm>
        </p:spPr>
        <p:txBody>
          <a:bodyPr/>
          <a:p>
            <a:r>
              <a:rPr lang="en-US" altLang="zh-CN" b="1" u="sng"/>
              <a:t>4.4 Words and Expressions</a:t>
            </a:r>
            <a:endParaRPr lang="en-US" altLang="zh-CN" sz="1700" b="1" u="sng"/>
          </a:p>
        </p:txBody>
      </p:sp>
      <p:sp>
        <p:nvSpPr>
          <p:cNvPr id="158723" name="文本占位符 158722"/>
          <p:cNvSpPr>
            <a:spLocks noGrp="1"/>
          </p:cNvSpPr>
          <p:nvPr>
            <p:ph type="body" idx="1"/>
          </p:nvPr>
        </p:nvSpPr>
        <p:spPr/>
        <p:txBody>
          <a:bodyPr/>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0291" name="文本占位符 140290"/>
          <p:cNvSpPr>
            <a:spLocks noGrp="1"/>
          </p:cNvSpPr>
          <p:nvPr>
            <p:ph type="body" idx="1"/>
          </p:nvPr>
        </p:nvSpPr>
        <p:spPr>
          <a:xfrm>
            <a:off x="468630" y="1644650"/>
            <a:ext cx="7872730" cy="4227830"/>
          </a:xfrm>
        </p:spPr>
        <p:txBody>
          <a:bodyPr/>
          <a:p>
            <a:pPr marL="609600" indent="-609600">
              <a:buNone/>
            </a:pPr>
            <a:r>
              <a:rPr lang="en-US" altLang="zh-CN" sz="2800" b="1"/>
              <a:t>1.  What is “corporate hospitality”?</a:t>
            </a:r>
            <a:endParaRPr lang="en-US" altLang="zh-CN" sz="2800"/>
          </a:p>
          <a:p>
            <a:pPr marL="609600" indent="-609600"/>
            <a:r>
              <a:rPr lang="en-US" altLang="zh-CN" sz="2800"/>
              <a:t>Corporate hospitality might be described as those activities that are utilized at an organization’s expense to enable that organization to benefit from the entertainment of its customers, distributors, suppliers, journalists, investors, employees and other people who can help them in their business endeavors.</a:t>
            </a:r>
            <a:r>
              <a:rPr lang="en-US" altLang="zh-CN"/>
              <a:t> </a:t>
            </a:r>
            <a:endParaRPr lang="en-US" altLang="zh-CN" b="1"/>
          </a:p>
        </p:txBody>
      </p:sp>
      <p:sp>
        <p:nvSpPr>
          <p:cNvPr id="140292" name="标题 140291"/>
          <p:cNvSpPr>
            <a:spLocks noGrp="1"/>
          </p:cNvSpPr>
          <p:nvPr>
            <p:ph type="title"/>
          </p:nvPr>
        </p:nvSpPr>
        <p:spPr/>
        <p:txBody>
          <a:bodyPr vert="horz" wrap="square" lIns="91440" tIns="45720" rIns="91440" bIns="45720" anchor="t" anchorCtr="0"/>
          <a:p>
            <a:r>
              <a:rPr lang="en-US" altLang="zh-CN" b="1"/>
              <a:t>4.1 </a:t>
            </a:r>
            <a:r>
              <a:rPr lang="en-US" altLang="zh-CN" b="1" u="sng"/>
              <a:t>Before You Begin</a:t>
            </a:r>
            <a:br>
              <a:rPr lang="en-US" altLang="zh-CN" b="1" u="sng"/>
            </a:br>
            <a:r>
              <a:rPr lang="en-US" altLang="zh-CN" sz="3600" b="1">
                <a:solidFill>
                  <a:schemeClr val="tx1"/>
                </a:solidFill>
                <a:sym typeface="+mn-ea"/>
              </a:rPr>
              <a:t>Questions:</a:t>
            </a:r>
            <a:endParaRPr lang="en-US" altLang="zh-CN" sz="3600"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0292"/>
                                        </p:tgtEl>
                                        <p:attrNameLst>
                                          <p:attrName>style.visibility</p:attrName>
                                        </p:attrNameLst>
                                      </p:cBhvr>
                                      <p:to>
                                        <p:strVal val="visible"/>
                                      </p:to>
                                    </p:set>
                                    <p:animEffect transition="in" filter="fade">
                                      <p:cBhvr>
                                        <p:cTn id="7" dur="597">
                                          <p:stCondLst>
                                            <p:cond delay="0"/>
                                          </p:stCondLst>
                                        </p:cTn>
                                        <p:tgtEl>
                                          <p:spTgt spid="140292"/>
                                        </p:tgtEl>
                                      </p:cBhvr>
                                    </p:animEffect>
                                    <p:anim calcmode="lin" valueType="num">
                                      <p:cBhvr>
                                        <p:cTn id="8" dur="597" fill="hold">
                                          <p:stCondLst>
                                            <p:cond delay="0"/>
                                          </p:stCondLst>
                                        </p:cTn>
                                        <p:tgtEl>
                                          <p:spTgt spid="14029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029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029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0291">
                                            <p:txEl>
                                              <p:charRg st="37" end="349"/>
                                            </p:txEl>
                                          </p:spTgt>
                                        </p:tgtEl>
                                        <p:attrNameLst>
                                          <p:attrName>style.visibility</p:attrName>
                                        </p:attrNameLst>
                                      </p:cBhvr>
                                      <p:to>
                                        <p:strVal val="visible"/>
                                      </p:to>
                                    </p:set>
                                    <p:anim to="" calcmode="lin" valueType="num">
                                      <p:cBhvr>
                                        <p:cTn id="15" dur="1" fill="hold"/>
                                        <p:tgtEl>
                                          <p:spTgt spid="140291">
                                            <p:txEl>
                                              <p:charRg st="37" end="349"/>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9506" name="文本占位符 149505"/>
          <p:cNvSpPr>
            <a:spLocks noGrp="1"/>
          </p:cNvSpPr>
          <p:nvPr>
            <p:ph type="body" idx="1"/>
          </p:nvPr>
        </p:nvSpPr>
        <p:spPr>
          <a:xfrm>
            <a:off x="457200" y="1341438"/>
            <a:ext cx="8229600" cy="4789487"/>
          </a:xfrm>
        </p:spPr>
        <p:txBody>
          <a:bodyPr/>
          <a:p>
            <a:pPr marL="609600" indent="-609600">
              <a:buNone/>
            </a:pPr>
            <a:r>
              <a:rPr lang="en-US" altLang="zh-CN" sz="2600" b="1"/>
              <a:t>2.  What is the purpose of “corporate hospitality”?</a:t>
            </a:r>
            <a:endParaRPr lang="en-US" altLang="zh-CN" sz="2600"/>
          </a:p>
          <a:p>
            <a:pPr marL="609600" indent="-609600"/>
            <a:r>
              <a:rPr lang="en-US" altLang="zh-CN" sz="2600"/>
              <a:t>Some organizations aim at attracting new customers while others offering rewards to existing customers. Some companies need to hold sales seminars, conferences, or product launches. Sometimes they have visitors from afar. It is recognized that reasonable and proper entertainment of selected customers, suppliers, prospective employees and business associates, is, at times, in the best interest of the corporation. </a:t>
            </a:r>
            <a:endParaRPr lang="en-US" altLang="zh-CN" sz="2600"/>
          </a:p>
        </p:txBody>
      </p:sp>
      <p:sp>
        <p:nvSpPr>
          <p:cNvPr id="149507" name="标题 149506"/>
          <p:cNvSpPr>
            <a:spLocks noGrp="1"/>
          </p:cNvSpPr>
          <p:nvPr>
            <p:ph type="title"/>
          </p:nvPr>
        </p:nvSpPr>
        <p:spPr/>
        <p:txBody>
          <a:bodyPr vert="horz" wrap="square" lIns="91440" tIns="45720" rIns="91440" bIns="45720" anchor="t" anchorCtr="0"/>
          <a:p>
            <a:r>
              <a:rPr lang="en-US" altLang="zh-CN" b="1"/>
              <a:t>4.1 </a:t>
            </a:r>
            <a:r>
              <a:rPr lang="en-US" altLang="zh-CN" b="1" u="sng"/>
              <a:t>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9507"/>
                                        </p:tgtEl>
                                        <p:attrNameLst>
                                          <p:attrName>style.visibility</p:attrName>
                                        </p:attrNameLst>
                                      </p:cBhvr>
                                      <p:to>
                                        <p:strVal val="visible"/>
                                      </p:to>
                                    </p:set>
                                    <p:animEffect transition="in" filter="fade">
                                      <p:cBhvr>
                                        <p:cTn id="7" dur="597">
                                          <p:stCondLst>
                                            <p:cond delay="0"/>
                                          </p:stCondLst>
                                        </p:cTn>
                                        <p:tgtEl>
                                          <p:spTgt spid="149507"/>
                                        </p:tgtEl>
                                      </p:cBhvr>
                                    </p:animEffect>
                                    <p:anim calcmode="lin" valueType="num">
                                      <p:cBhvr>
                                        <p:cTn id="8" dur="597" fill="hold">
                                          <p:stCondLst>
                                            <p:cond delay="0"/>
                                          </p:stCondLst>
                                        </p:cTn>
                                        <p:tgtEl>
                                          <p:spTgt spid="149507"/>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9507"/>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9507"/>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9506">
                                            <p:txEl>
                                              <p:charRg st="52" end="469"/>
                                            </p:txEl>
                                          </p:spTgt>
                                        </p:tgtEl>
                                        <p:attrNameLst>
                                          <p:attrName>style.visibility</p:attrName>
                                        </p:attrNameLst>
                                      </p:cBhvr>
                                      <p:to>
                                        <p:strVal val="visible"/>
                                      </p:to>
                                    </p:set>
                                    <p:anim to="" calcmode="lin" valueType="num">
                                      <p:cBhvr>
                                        <p:cTn id="15" dur="1" fill="hold"/>
                                        <p:tgtEl>
                                          <p:spTgt spid="149506">
                                            <p:txEl>
                                              <p:charRg st="52" end="469"/>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8483" name="文本占位符 148482"/>
          <p:cNvSpPr>
            <a:spLocks noGrp="1"/>
          </p:cNvSpPr>
          <p:nvPr>
            <p:ph type="body" idx="1"/>
          </p:nvPr>
        </p:nvSpPr>
        <p:spPr>
          <a:xfrm>
            <a:off x="457200" y="1341438"/>
            <a:ext cx="8229600" cy="4789487"/>
          </a:xfrm>
        </p:spPr>
        <p:txBody>
          <a:bodyPr/>
          <a:p>
            <a:pPr marL="571500" indent="-571500">
              <a:lnSpc>
                <a:spcPct val="90000"/>
              </a:lnSpc>
              <a:buNone/>
            </a:pPr>
            <a:r>
              <a:rPr lang="en-US" altLang="zh-CN" sz="2200" b="1"/>
              <a:t>3.    What event is suitable for corporate hospitality?</a:t>
            </a:r>
            <a:endParaRPr lang="en-US" altLang="zh-CN" sz="2200"/>
          </a:p>
          <a:p>
            <a:pPr marL="571500" indent="-571500">
              <a:lnSpc>
                <a:spcPct val="90000"/>
              </a:lnSpc>
            </a:pPr>
            <a:r>
              <a:rPr lang="en-US" altLang="zh-CN" sz="2200"/>
              <a:t>Corporate hospitality event generally covers three distinct sectors: spectator sports, cultural/arts events and participatory activities (including sports and the arts). </a:t>
            </a:r>
            <a:endParaRPr lang="en-US" altLang="zh-CN" sz="2200" b="1"/>
          </a:p>
          <a:p>
            <a:pPr marL="571500" indent="-571500">
              <a:lnSpc>
                <a:spcPct val="90000"/>
              </a:lnSpc>
              <a:buNone/>
            </a:pPr>
            <a:endParaRPr lang="en-US" altLang="zh-CN" sz="2200" b="1"/>
          </a:p>
          <a:p>
            <a:pPr marL="571500" indent="-571500">
              <a:lnSpc>
                <a:spcPct val="90000"/>
              </a:lnSpc>
              <a:buNone/>
            </a:pPr>
            <a:r>
              <a:rPr lang="en-US" altLang="zh-CN" sz="2200" b="1"/>
              <a:t>4.    What events are suitable for corporate hospitality in your own city?</a:t>
            </a:r>
            <a:endParaRPr lang="en-US" altLang="zh-CN" sz="2200"/>
          </a:p>
          <a:p>
            <a:pPr marL="571500" indent="-571500">
              <a:lnSpc>
                <a:spcPct val="90000"/>
              </a:lnSpc>
            </a:pPr>
            <a:r>
              <a:rPr lang="en-US" altLang="zh-CN" sz="2200"/>
              <a:t>Teachers are suggested to encourage students to tell the class the most popular event suitable for entertaining foreign business friends in their own hometown. For example, in Northern China, you may take business friends to go skiing together in winter; or a visit to the local museum might be a good choice for some business friends who are interested in understanding more about your city. </a:t>
            </a:r>
            <a:endParaRPr lang="en-US" altLang="zh-CN" sz="2200"/>
          </a:p>
        </p:txBody>
      </p:sp>
      <p:sp>
        <p:nvSpPr>
          <p:cNvPr id="148484" name="标题 148483"/>
          <p:cNvSpPr>
            <a:spLocks noGrp="1"/>
          </p:cNvSpPr>
          <p:nvPr>
            <p:ph type="title"/>
          </p:nvPr>
        </p:nvSpPr>
        <p:spPr/>
        <p:txBody>
          <a:bodyPr vert="horz" wrap="square" lIns="91440" tIns="45720" rIns="91440" bIns="45720" anchor="t" anchorCtr="0"/>
          <a:p>
            <a:r>
              <a:rPr lang="en-US" altLang="zh-CN" b="1"/>
              <a:t>4.1 </a:t>
            </a:r>
            <a:r>
              <a:rPr lang="en-US" altLang="zh-CN" b="1" u="sng"/>
              <a:t>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8484"/>
                                        </p:tgtEl>
                                        <p:attrNameLst>
                                          <p:attrName>style.visibility</p:attrName>
                                        </p:attrNameLst>
                                      </p:cBhvr>
                                      <p:to>
                                        <p:strVal val="visible"/>
                                      </p:to>
                                    </p:set>
                                    <p:animEffect transition="in" filter="fade">
                                      <p:cBhvr>
                                        <p:cTn id="7" dur="597">
                                          <p:stCondLst>
                                            <p:cond delay="0"/>
                                          </p:stCondLst>
                                        </p:cTn>
                                        <p:tgtEl>
                                          <p:spTgt spid="148484"/>
                                        </p:tgtEl>
                                      </p:cBhvr>
                                    </p:animEffect>
                                    <p:anim calcmode="lin" valueType="num">
                                      <p:cBhvr>
                                        <p:cTn id="8" dur="597" fill="hold">
                                          <p:stCondLst>
                                            <p:cond delay="0"/>
                                          </p:stCondLst>
                                        </p:cTn>
                                        <p:tgtEl>
                                          <p:spTgt spid="14848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848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848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48483">
                                            <p:txEl>
                                              <p:charRg st="56" end="227"/>
                                            </p:txEl>
                                          </p:spTgt>
                                        </p:tgtEl>
                                        <p:attrNameLst>
                                          <p:attrName>style.visibility</p:attrName>
                                        </p:attrNameLst>
                                      </p:cBhvr>
                                      <p:to>
                                        <p:strVal val="visible"/>
                                      </p:to>
                                    </p:set>
                                    <p:anim to="" calcmode="lin" valueType="num">
                                      <p:cBhvr>
                                        <p:cTn id="15" dur="1" fill="hold"/>
                                        <p:tgtEl>
                                          <p:spTgt spid="148483">
                                            <p:txEl>
                                              <p:charRg st="56" end="227"/>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48483">
                                            <p:txEl>
                                              <p:charRg st="303" end="697"/>
                                            </p:txEl>
                                          </p:spTgt>
                                        </p:tgtEl>
                                        <p:attrNameLst>
                                          <p:attrName>style.visibility</p:attrName>
                                        </p:attrNameLst>
                                      </p:cBhvr>
                                      <p:to>
                                        <p:strVal val="visible"/>
                                      </p:to>
                                    </p:set>
                                    <p:anim to="" calcmode="lin" valueType="num">
                                      <p:cBhvr>
                                        <p:cTn id="20" dur="1" fill="hold"/>
                                        <p:tgtEl>
                                          <p:spTgt spid="148483">
                                            <p:txEl>
                                              <p:charRg st="303" end="697"/>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3" grpId="0" uiExpand="1" build="p"/>
      <p:bldP spid="14848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0531" name="文本占位符 150530"/>
          <p:cNvSpPr>
            <a:spLocks noGrp="1"/>
          </p:cNvSpPr>
          <p:nvPr>
            <p:ph type="body" idx="1"/>
          </p:nvPr>
        </p:nvSpPr>
        <p:spPr>
          <a:xfrm>
            <a:off x="468630" y="1196975"/>
            <a:ext cx="8060055" cy="4771390"/>
          </a:xfrm>
        </p:spPr>
        <p:txBody>
          <a:bodyPr/>
          <a:p>
            <a:pPr marL="571500" indent="-571500">
              <a:lnSpc>
                <a:spcPct val="90000"/>
              </a:lnSpc>
              <a:buNone/>
            </a:pPr>
            <a:r>
              <a:rPr lang="en-US" altLang="zh-CN" sz="2200" b="1"/>
              <a:t>5.    What “dining etiquette” is generally accepted in the western cultures?</a:t>
            </a:r>
            <a:endParaRPr lang="en-US" altLang="zh-CN" sz="2200"/>
          </a:p>
          <a:p>
            <a:pPr marL="571500" indent="-571500">
              <a:lnSpc>
                <a:spcPct val="90000"/>
              </a:lnSpc>
            </a:pPr>
            <a:r>
              <a:rPr lang="en-US" altLang="zh-CN" sz="2200"/>
              <a:t>The general rule in dining is not to disgust your dining partners. </a:t>
            </a:r>
            <a:endParaRPr lang="en-US" altLang="zh-CN" sz="2200"/>
          </a:p>
          <a:p>
            <a:pPr marL="840105" lvl="1" indent="-495300">
              <a:lnSpc>
                <a:spcPct val="90000"/>
              </a:lnSpc>
            </a:pPr>
            <a:r>
              <a:rPr lang="en-US" altLang="zh-CN" sz="2195"/>
              <a:t>Do not put your elbows on the table.</a:t>
            </a:r>
            <a:endParaRPr lang="en-US" altLang="zh-CN" sz="2195"/>
          </a:p>
          <a:p>
            <a:pPr marL="840105" lvl="1" indent="-495300">
              <a:lnSpc>
                <a:spcPct val="90000"/>
              </a:lnSpc>
            </a:pPr>
            <a:r>
              <a:rPr lang="en-US" altLang="zh-CN" sz="2195"/>
              <a:t>Do not speak with food in your mouth.</a:t>
            </a:r>
            <a:endParaRPr lang="en-US" altLang="zh-CN" sz="2195"/>
          </a:p>
          <a:p>
            <a:pPr marL="840105" lvl="1" indent="-495300">
              <a:lnSpc>
                <a:spcPct val="90000"/>
              </a:lnSpc>
            </a:pPr>
            <a:r>
              <a:rPr lang="en-US" altLang="zh-CN" sz="2195"/>
              <a:t>Keep the napkin in your lap.</a:t>
            </a:r>
            <a:endParaRPr lang="en-US" altLang="zh-CN" sz="2195"/>
          </a:p>
          <a:p>
            <a:pPr marL="840105" lvl="1" indent="-495300">
              <a:lnSpc>
                <a:spcPct val="90000"/>
              </a:lnSpc>
            </a:pPr>
            <a:r>
              <a:rPr lang="en-US" altLang="zh-CN" sz="2195"/>
              <a:t>When using cutlery, start from the outside and work your way in.</a:t>
            </a:r>
            <a:endParaRPr lang="en-US" altLang="zh-CN" sz="2195"/>
          </a:p>
          <a:p>
            <a:pPr marL="840105" lvl="1" indent="-495300">
              <a:lnSpc>
                <a:spcPct val="90000"/>
              </a:lnSpc>
            </a:pPr>
            <a:r>
              <a:rPr lang="en-US" altLang="zh-CN" sz="2195"/>
              <a:t>Cut your meat in small pieces, one piece at a time.</a:t>
            </a:r>
            <a:endParaRPr lang="en-US" altLang="zh-CN" sz="2195"/>
          </a:p>
          <a:p>
            <a:pPr marL="840105" lvl="1" indent="-495300">
              <a:lnSpc>
                <a:spcPct val="90000"/>
              </a:lnSpc>
            </a:pPr>
            <a:r>
              <a:rPr lang="en-US" altLang="zh-CN" sz="2195"/>
              <a:t>When you are done eating, leave the utensils on the plate, not the tablecloth.</a:t>
            </a:r>
            <a:endParaRPr lang="en-US" altLang="zh-CN" sz="2195"/>
          </a:p>
          <a:p>
            <a:pPr marL="840105" lvl="1" indent="-495300">
              <a:lnSpc>
                <a:spcPct val="90000"/>
              </a:lnSpc>
            </a:pPr>
            <a:r>
              <a:rPr lang="en-US" altLang="zh-CN" sz="2195"/>
              <a:t>Say “Excuse me, I’ll be right back” if you have to get up and leave the table.</a:t>
            </a:r>
            <a:endParaRPr lang="en-US" altLang="zh-CN" sz="2195"/>
          </a:p>
        </p:txBody>
      </p:sp>
      <p:sp>
        <p:nvSpPr>
          <p:cNvPr id="150532" name="标题 150531"/>
          <p:cNvSpPr>
            <a:spLocks noGrp="1"/>
          </p:cNvSpPr>
          <p:nvPr>
            <p:ph type="title"/>
          </p:nvPr>
        </p:nvSpPr>
        <p:spPr/>
        <p:txBody>
          <a:bodyPr vert="horz" wrap="square" lIns="91440" tIns="45720" rIns="91440" bIns="45720" anchor="t" anchorCtr="0"/>
          <a:p>
            <a:r>
              <a:rPr lang="en-US" altLang="zh-CN" b="1"/>
              <a:t>4.1 </a:t>
            </a:r>
            <a:r>
              <a:rPr lang="en-US" altLang="zh-CN" b="1" u="sng"/>
              <a:t>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0532"/>
                                        </p:tgtEl>
                                        <p:attrNameLst>
                                          <p:attrName>style.visibility</p:attrName>
                                        </p:attrNameLst>
                                      </p:cBhvr>
                                      <p:to>
                                        <p:strVal val="visible"/>
                                      </p:to>
                                    </p:set>
                                    <p:animEffect transition="in" filter="fade">
                                      <p:cBhvr>
                                        <p:cTn id="7" dur="597">
                                          <p:stCondLst>
                                            <p:cond delay="0"/>
                                          </p:stCondLst>
                                        </p:cTn>
                                        <p:tgtEl>
                                          <p:spTgt spid="150532"/>
                                        </p:tgtEl>
                                      </p:cBhvr>
                                    </p:animEffect>
                                    <p:anim calcmode="lin" valueType="num">
                                      <p:cBhvr>
                                        <p:cTn id="8" dur="597" fill="hold">
                                          <p:stCondLst>
                                            <p:cond delay="0"/>
                                          </p:stCondLst>
                                        </p:cTn>
                                        <p:tgtEl>
                                          <p:spTgt spid="15053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053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053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0531">
                                            <p:txEl>
                                              <p:pRg st="1" end="1"/>
                                            </p:txEl>
                                          </p:spTgt>
                                        </p:tgtEl>
                                        <p:attrNameLst>
                                          <p:attrName>style.visibility</p:attrName>
                                        </p:attrNameLst>
                                      </p:cBhvr>
                                      <p:to>
                                        <p:strVal val="visible"/>
                                      </p:to>
                                    </p:set>
                                    <p:anim to="" calcmode="lin" valueType="num">
                                      <p:cBhvr>
                                        <p:cTn id="15" dur="1" fill="hold"/>
                                        <p:tgtEl>
                                          <p:spTgt spid="150531">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50531">
                                            <p:txEl>
                                              <p:pRg st="2" end="2"/>
                                            </p:txEl>
                                          </p:spTgt>
                                        </p:tgtEl>
                                        <p:attrNameLst>
                                          <p:attrName>style.visibility</p:attrName>
                                        </p:attrNameLst>
                                      </p:cBhvr>
                                      <p:to>
                                        <p:strVal val="visible"/>
                                      </p:to>
                                    </p:set>
                                    <p:anim to="" calcmode="lin" valueType="num">
                                      <p:cBhvr>
                                        <p:cTn id="20" dur="1" fill="hold"/>
                                        <p:tgtEl>
                                          <p:spTgt spid="150531">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50531">
                                            <p:txEl>
                                              <p:pRg st="3" end="3"/>
                                            </p:txEl>
                                          </p:spTgt>
                                        </p:tgtEl>
                                        <p:attrNameLst>
                                          <p:attrName>style.visibility</p:attrName>
                                        </p:attrNameLst>
                                      </p:cBhvr>
                                      <p:to>
                                        <p:strVal val="visible"/>
                                      </p:to>
                                    </p:set>
                                    <p:anim to="" calcmode="lin" valueType="num">
                                      <p:cBhvr>
                                        <p:cTn id="25" dur="1" fill="hold"/>
                                        <p:tgtEl>
                                          <p:spTgt spid="150531">
                                            <p:txEl>
                                              <p:pRg st="3" end="3"/>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150531">
                                            <p:txEl>
                                              <p:pRg st="4" end="4"/>
                                            </p:txEl>
                                          </p:spTgt>
                                        </p:tgtEl>
                                        <p:attrNameLst>
                                          <p:attrName>style.visibility</p:attrName>
                                        </p:attrNameLst>
                                      </p:cBhvr>
                                      <p:to>
                                        <p:strVal val="visible"/>
                                      </p:to>
                                    </p:set>
                                    <p:anim to="" calcmode="lin" valueType="num">
                                      <p:cBhvr>
                                        <p:cTn id="30" dur="1" fill="hold"/>
                                        <p:tgtEl>
                                          <p:spTgt spid="150531">
                                            <p:txEl>
                                              <p:pRg st="4" end="4"/>
                                            </p:txEl>
                                          </p:spTgt>
                                        </p:tgtEl>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150531">
                                            <p:txEl>
                                              <p:pRg st="5" end="5"/>
                                            </p:txEl>
                                          </p:spTgt>
                                        </p:tgtEl>
                                        <p:attrNameLst>
                                          <p:attrName>style.visibility</p:attrName>
                                        </p:attrNameLst>
                                      </p:cBhvr>
                                      <p:to>
                                        <p:strVal val="visible"/>
                                      </p:to>
                                    </p:set>
                                    <p:anim to="" calcmode="lin" valueType="num">
                                      <p:cBhvr>
                                        <p:cTn id="35" dur="1" fill="hold"/>
                                        <p:tgtEl>
                                          <p:spTgt spid="150531">
                                            <p:txEl>
                                              <p:pRg st="5" end="5"/>
                                            </p:txEl>
                                          </p:spTgt>
                                        </p:tgtEl>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150531">
                                            <p:txEl>
                                              <p:pRg st="6" end="6"/>
                                            </p:txEl>
                                          </p:spTgt>
                                        </p:tgtEl>
                                        <p:attrNameLst>
                                          <p:attrName>style.visibility</p:attrName>
                                        </p:attrNameLst>
                                      </p:cBhvr>
                                      <p:to>
                                        <p:strVal val="visible"/>
                                      </p:to>
                                    </p:set>
                                    <p:anim to="" calcmode="lin" valueType="num">
                                      <p:cBhvr>
                                        <p:cTn id="40" dur="1" fill="hold"/>
                                        <p:tgtEl>
                                          <p:spTgt spid="150531">
                                            <p:txEl>
                                              <p:pRg st="6" end="6"/>
                                            </p:txEl>
                                          </p:spTgt>
                                        </p:tgtEl>
                                      </p:cBhvr>
                                    </p:anim>
                                  </p:childTnLst>
                                </p:cTn>
                              </p:par>
                            </p:childTnLst>
                          </p:cTn>
                        </p:par>
                      </p:childTnLst>
                    </p:cTn>
                  </p:par>
                  <p:par>
                    <p:cTn id="41" fill="hold">
                      <p:stCondLst>
                        <p:cond delay="indefinite"/>
                      </p:stCondLst>
                      <p:childTnLst>
                        <p:par>
                          <p:cTn id="42" fill="hold">
                            <p:stCondLst>
                              <p:cond delay="0"/>
                            </p:stCondLst>
                            <p:childTnLst>
                              <p:par>
                                <p:cTn id="43" presetID="24" presetClass="entr" presetSubtype="0" fill="hold" nodeType="clickEffect">
                                  <p:stCondLst>
                                    <p:cond delay="0"/>
                                  </p:stCondLst>
                                  <p:childTnLst>
                                    <p:set>
                                      <p:cBhvr>
                                        <p:cTn id="44" dur="1" fill="hold">
                                          <p:stCondLst>
                                            <p:cond delay="0"/>
                                          </p:stCondLst>
                                        </p:cTn>
                                        <p:tgtEl>
                                          <p:spTgt spid="150531">
                                            <p:txEl>
                                              <p:pRg st="7" end="7"/>
                                            </p:txEl>
                                          </p:spTgt>
                                        </p:tgtEl>
                                        <p:attrNameLst>
                                          <p:attrName>style.visibility</p:attrName>
                                        </p:attrNameLst>
                                      </p:cBhvr>
                                      <p:to>
                                        <p:strVal val="visible"/>
                                      </p:to>
                                    </p:set>
                                    <p:anim to="" calcmode="lin" valueType="num">
                                      <p:cBhvr>
                                        <p:cTn id="45" dur="1" fill="hold"/>
                                        <p:tgtEl>
                                          <p:spTgt spid="150531">
                                            <p:txEl>
                                              <p:pRg st="7" end="7"/>
                                            </p:txEl>
                                          </p:spTgt>
                                        </p:tgtEl>
                                      </p:cBhvr>
                                    </p:anim>
                                  </p:childTnLst>
                                </p:cTn>
                              </p:par>
                            </p:childTnLst>
                          </p:cTn>
                        </p:par>
                      </p:childTnLst>
                    </p:cTn>
                  </p:par>
                  <p:par>
                    <p:cTn id="46" fill="hold">
                      <p:stCondLst>
                        <p:cond delay="indefinite"/>
                      </p:stCondLst>
                      <p:childTnLst>
                        <p:par>
                          <p:cTn id="47" fill="hold">
                            <p:stCondLst>
                              <p:cond delay="0"/>
                            </p:stCondLst>
                            <p:childTnLst>
                              <p:par>
                                <p:cTn id="48" presetID="24" presetClass="entr" presetSubtype="0" fill="hold" nodeType="clickEffect">
                                  <p:stCondLst>
                                    <p:cond delay="0"/>
                                  </p:stCondLst>
                                  <p:childTnLst>
                                    <p:set>
                                      <p:cBhvr>
                                        <p:cTn id="49" dur="1" fill="hold">
                                          <p:stCondLst>
                                            <p:cond delay="0"/>
                                          </p:stCondLst>
                                        </p:cTn>
                                        <p:tgtEl>
                                          <p:spTgt spid="150531">
                                            <p:txEl>
                                              <p:pRg st="8" end="8"/>
                                            </p:txEl>
                                          </p:spTgt>
                                        </p:tgtEl>
                                        <p:attrNameLst>
                                          <p:attrName>style.visibility</p:attrName>
                                        </p:attrNameLst>
                                      </p:cBhvr>
                                      <p:to>
                                        <p:strVal val="visible"/>
                                      </p:to>
                                    </p:set>
                                    <p:anim to="" calcmode="lin" valueType="num">
                                      <p:cBhvr>
                                        <p:cTn id="50" dur="1" fill="hold"/>
                                        <p:tgtEl>
                                          <p:spTgt spid="150531">
                                            <p:txEl>
                                              <p:pRg st="8" end="8"/>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1555" name="文本占位符 151554"/>
          <p:cNvSpPr>
            <a:spLocks noGrp="1"/>
          </p:cNvSpPr>
          <p:nvPr>
            <p:ph type="body" idx="1"/>
          </p:nvPr>
        </p:nvSpPr>
        <p:spPr>
          <a:xfrm>
            <a:off x="539750" y="1196975"/>
            <a:ext cx="8280400" cy="4895850"/>
          </a:xfrm>
        </p:spPr>
        <p:txBody>
          <a:bodyPr/>
          <a:p>
            <a:pPr marL="571500" indent="-571500">
              <a:lnSpc>
                <a:spcPct val="90000"/>
              </a:lnSpc>
              <a:buNone/>
            </a:pPr>
            <a:r>
              <a:rPr lang="en-US" altLang="zh-CN" sz="2200" b="1"/>
              <a:t>6.    What are the rules for the host on making a toast?</a:t>
            </a:r>
            <a:endParaRPr lang="en-US" altLang="zh-CN" sz="2200"/>
          </a:p>
          <a:p>
            <a:pPr marL="571500" indent="-571500">
              <a:lnSpc>
                <a:spcPct val="90000"/>
              </a:lnSpc>
            </a:pPr>
            <a:r>
              <a:rPr lang="en-US" altLang="zh-CN" sz="2200"/>
              <a:t>The host can and should propose the first toast to begin the dining. Then, if the event has a guest of honor, the host proposes a toast to that person. Finally, if the guest of honor is a dignitary, a very important person, or a distinguished elder, it is a sign of respect for everyone to rise to perform the toast. </a:t>
            </a:r>
            <a:endParaRPr lang="en-US" altLang="zh-CN" sz="2200" b="1"/>
          </a:p>
          <a:p>
            <a:pPr marL="571500" indent="-571500">
              <a:lnSpc>
                <a:spcPct val="90000"/>
              </a:lnSpc>
            </a:pPr>
            <a:endParaRPr lang="en-US" altLang="zh-CN" sz="2200" b="1"/>
          </a:p>
          <a:p>
            <a:pPr marL="571500" indent="-571500">
              <a:lnSpc>
                <a:spcPct val="90000"/>
              </a:lnSpc>
              <a:buNone/>
            </a:pPr>
            <a:r>
              <a:rPr lang="en-US" altLang="zh-CN" sz="2200" b="1"/>
              <a:t>7.    Why is business lunch popular in the West?</a:t>
            </a:r>
            <a:endParaRPr lang="en-US" altLang="zh-CN" sz="2200"/>
          </a:p>
          <a:p>
            <a:pPr marL="571500" indent="-571500">
              <a:lnSpc>
                <a:spcPct val="90000"/>
              </a:lnSpc>
            </a:pPr>
            <a:r>
              <a:rPr lang="en-US" altLang="zh-CN" sz="2200"/>
              <a:t>Business lunch is a very popular type of meeting in the west, since it is a time to relax a little outside the office and a time to get to know people personally in a less formal atmosphere, while doing something productive. The business lunch has become an elegant way to make a personal impression.</a:t>
            </a:r>
            <a:endParaRPr lang="en-US" altLang="zh-CN" sz="2200"/>
          </a:p>
        </p:txBody>
      </p:sp>
      <p:sp>
        <p:nvSpPr>
          <p:cNvPr id="151556" name="标题 151555"/>
          <p:cNvSpPr>
            <a:spLocks noGrp="1"/>
          </p:cNvSpPr>
          <p:nvPr>
            <p:ph type="title"/>
          </p:nvPr>
        </p:nvSpPr>
        <p:spPr/>
        <p:txBody>
          <a:bodyPr vert="horz" wrap="square" lIns="91440" tIns="45720" rIns="91440" bIns="45720" anchor="t" anchorCtr="0"/>
          <a:p>
            <a:r>
              <a:rPr lang="en-US" altLang="zh-CN" b="1"/>
              <a:t>4.1 </a:t>
            </a:r>
            <a:r>
              <a:rPr lang="en-US" altLang="zh-CN" b="1" u="sng"/>
              <a:t>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1556"/>
                                        </p:tgtEl>
                                        <p:attrNameLst>
                                          <p:attrName>style.visibility</p:attrName>
                                        </p:attrNameLst>
                                      </p:cBhvr>
                                      <p:to>
                                        <p:strVal val="visible"/>
                                      </p:to>
                                    </p:set>
                                    <p:animEffect transition="in" filter="fade">
                                      <p:cBhvr>
                                        <p:cTn id="7" dur="597">
                                          <p:stCondLst>
                                            <p:cond delay="0"/>
                                          </p:stCondLst>
                                        </p:cTn>
                                        <p:tgtEl>
                                          <p:spTgt spid="151556"/>
                                        </p:tgtEl>
                                      </p:cBhvr>
                                    </p:animEffect>
                                    <p:anim calcmode="lin" valueType="num">
                                      <p:cBhvr>
                                        <p:cTn id="8" dur="597" fill="hold">
                                          <p:stCondLst>
                                            <p:cond delay="0"/>
                                          </p:stCondLst>
                                        </p:cTn>
                                        <p:tgtEl>
                                          <p:spTgt spid="15155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155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155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1555">
                                            <p:txEl>
                                              <p:charRg st="57" end="375"/>
                                            </p:txEl>
                                          </p:spTgt>
                                        </p:tgtEl>
                                        <p:attrNameLst>
                                          <p:attrName>style.visibility</p:attrName>
                                        </p:attrNameLst>
                                      </p:cBhvr>
                                      <p:to>
                                        <p:strVal val="visible"/>
                                      </p:to>
                                    </p:set>
                                    <p:anim to="" calcmode="lin" valueType="num">
                                      <p:cBhvr>
                                        <p:cTn id="15" dur="1" fill="hold"/>
                                        <p:tgtEl>
                                          <p:spTgt spid="151555">
                                            <p:txEl>
                                              <p:charRg st="57" end="375"/>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51555">
                                            <p:txEl>
                                              <p:charRg st="425" end="726"/>
                                            </p:txEl>
                                          </p:spTgt>
                                        </p:tgtEl>
                                        <p:attrNameLst>
                                          <p:attrName>style.visibility</p:attrName>
                                        </p:attrNameLst>
                                      </p:cBhvr>
                                      <p:to>
                                        <p:strVal val="visible"/>
                                      </p:to>
                                    </p:set>
                                    <p:anim to="" calcmode="lin" valueType="num">
                                      <p:cBhvr>
                                        <p:cTn id="20" dur="1" fill="hold"/>
                                        <p:tgtEl>
                                          <p:spTgt spid="151555">
                                            <p:txEl>
                                              <p:charRg st="425" end="726"/>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uiExpand="1" build="p"/>
      <p:bldP spid="151556" grpId="0"/>
    </p:bldLst>
  </p:timing>
</p:sld>
</file>

<file path=ppt/tags/tag1.xml><?xml version="1.0" encoding="utf-8"?>
<p:tagLst xmlns:p="http://schemas.openxmlformats.org/presentationml/2006/main">
  <p:tag name="resource_record_key" val="{&quot;13&quot;:[4364886]}"/>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7907</Words>
  <Application>WPS 演示</Application>
  <PresentationFormat>在屏幕上显示</PresentationFormat>
  <Paragraphs>278</Paragraphs>
  <Slides>19</Slides>
  <Notes>2</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19</vt:i4>
      </vt:variant>
    </vt:vector>
  </HeadingPairs>
  <TitlesOfParts>
    <vt:vector size="28" baseType="lpstr">
      <vt:lpstr>Arial</vt:lpstr>
      <vt:lpstr>宋体</vt:lpstr>
      <vt:lpstr>Wingdings</vt:lpstr>
      <vt:lpstr>Garamond</vt:lpstr>
      <vt:lpstr>Wingdings</vt:lpstr>
      <vt:lpstr>微软雅黑</vt:lpstr>
      <vt:lpstr>Arial Unicode MS</vt:lpstr>
      <vt:lpstr>Edge</vt:lpstr>
      <vt:lpstr>1_Edge</vt:lpstr>
      <vt:lpstr>English for Business Negotiation (2nd Edition) 商务英语谈判（第二版）  Chapter 4 – Corporate Hospitality</vt:lpstr>
      <vt:lpstr>PART ONE  PRE-NEGOTIATION</vt:lpstr>
      <vt:lpstr>CHAPTER 4   Corporate Hospitality</vt:lpstr>
      <vt:lpstr>4.4 Words and Expressions</vt:lpstr>
      <vt:lpstr>4.1 Before You Begin Questions:</vt:lpstr>
      <vt:lpstr>4.1 Before You Begin</vt:lpstr>
      <vt:lpstr>4.1 Before You Begin</vt:lpstr>
      <vt:lpstr>4.1 Before You Begin</vt:lpstr>
      <vt:lpstr>4.1 Before You Begin</vt:lpstr>
      <vt:lpstr>4.1 Before You Begin</vt:lpstr>
      <vt:lpstr>4.1 Before You Begin</vt:lpstr>
      <vt:lpstr>4.1 Before You Begin</vt:lpstr>
      <vt:lpstr>4.1 Before You Begin</vt:lpstr>
      <vt:lpstr>4.1 Before You Begin</vt:lpstr>
      <vt:lpstr>4.2 Useful Expressions</vt:lpstr>
      <vt:lpstr>4.3 Sample Dialogues</vt:lpstr>
      <vt:lpstr>4.3 Sample Dialogues</vt:lpstr>
      <vt:lpstr>4.3 Sample Dialogues</vt:lpstr>
      <vt:lpstr>4.5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62</cp:revision>
  <dcterms:created xsi:type="dcterms:W3CDTF">2013-06-15T08:12:00Z</dcterms:created>
  <dcterms:modified xsi:type="dcterms:W3CDTF">2025-03-21T06:30:52Z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598B612762F9438BBF84D5B519345053_13</vt:lpwstr>
  </property>
  <property fmtid="{D5CDD505-2E9C-101B-9397-08002B2CF9AE}" pid="3" name="KSOProductBuildVer">
    <vt:lpwstr>2052-12.1.0.20305</vt:lpwstr>
  </property>
</Properties>
</file>