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17"/>
  </p:notesMasterIdLst>
  <p:sldIdLst>
    <p:sldId id="363" r:id="rId4"/>
    <p:sldId id="382" r:id="rId5"/>
    <p:sldId id="356" r:id="rId6"/>
    <p:sldId id="361" r:id="rId7"/>
    <p:sldId id="365" r:id="rId8"/>
    <p:sldId id="366" r:id="rId9"/>
    <p:sldId id="367" r:id="rId10"/>
    <p:sldId id="368" r:id="rId11"/>
    <p:sldId id="369" r:id="rId12"/>
    <p:sldId id="375" r:id="rId13"/>
    <p:sldId id="370" r:id="rId14"/>
    <p:sldId id="371" r:id="rId15"/>
    <p:sldId id="372" r:id="rId16"/>
    <p:sldId id="373" r:id="rId18"/>
    <p:sldId id="379" r:id="rId19"/>
    <p:sldId id="359" r:id="rId20"/>
    <p:sldId id="360" r:id="rId21"/>
    <p:sldId id="381" r:id="rId22"/>
    <p:sldId id="362" r:id="rId23"/>
  </p:sldIdLst>
  <p:sldSz cx="9144000" cy="6858000" type="screen4x3"/>
  <p:notesSz cx="6858000" cy="9144000"/>
  <p:custDataLst>
    <p:tags r:id="rId27"/>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7"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005C00"/>
    <a:srgbClr val="FF0F09"/>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3" d="100"/>
          <a:sy n="53" d="100"/>
        </p:scale>
        <p:origin x="-1157" y="-62"/>
      </p:cViewPr>
      <p:guideLst>
        <p:guide orient="horz" pos="2167"/>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notesMaster" Target="notesMasters/notesMaster1.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60770" name="幻灯片图像占位符 160769"/>
          <p:cNvSpPr>
            <a:spLocks noRot="1" noTextEdit="1"/>
          </p:cNvSpPr>
          <p:nvPr>
            <p:ph type="sldImg"/>
          </p:nvPr>
        </p:nvSpPr>
        <p:spPr/>
      </p:sp>
      <p:sp>
        <p:nvSpPr>
          <p:cNvPr id="160771" name="文本占位符 160770"/>
          <p:cNvSpPr>
            <a:spLocks noGrp="1"/>
          </p:cNvSpPr>
          <p:nvPr>
            <p:ph type="body" idx="1"/>
          </p:nvPr>
        </p:nvSpPr>
        <p:spPr/>
        <p:txBody>
          <a:bodyPr/>
          <a:p>
            <a:pPr lvl="0"/>
            <a:r>
              <a:rPr lang="zh-CN" altLang="en-US" dirty="0"/>
              <a:t>改 </a:t>
            </a:r>
            <a:r>
              <a:rPr lang="en-US" altLang="zh-CN"/>
              <a:t>access </a:t>
            </a:r>
            <a:r>
              <a:rPr lang="zh-CN" altLang="en-US" dirty="0"/>
              <a:t>为</a:t>
            </a:r>
            <a:r>
              <a:rPr lang="en-US" altLang="zh-CN" dirty="0"/>
              <a:t>assess</a:t>
            </a:r>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26978" name="幻灯片图像占位符 126977"/>
          <p:cNvSpPr>
            <a:spLocks noRot="1" noTextEdit="1"/>
          </p:cNvSpPr>
          <p:nvPr>
            <p:ph type="sldImg"/>
          </p:nvPr>
        </p:nvSpPr>
        <p:spPr/>
      </p:sp>
      <p:sp>
        <p:nvSpPr>
          <p:cNvPr id="126979" name="文本占位符 126978"/>
          <p:cNvSpPr>
            <a:spLocks noGrp="1"/>
          </p:cNvSpPr>
          <p:nvPr>
            <p:ph type="body" idx="1"/>
          </p:nvPr>
        </p:nvSpPr>
        <p:spPr/>
        <p:txBody>
          <a:bodyPr/>
          <a:p>
            <a:pPr lvl="0"/>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9506" name="标题 149505"/>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9507" name="副标题 149506"/>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9508" name="日期占位符 149507"/>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9509" name="页脚占位符 149508"/>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14</a:t>
            </a:r>
            <a:endParaRPr lang="zh-CN" altLang="en-US" dirty="0"/>
          </a:p>
        </p:txBody>
      </p:sp>
      <p:sp>
        <p:nvSpPr>
          <p:cNvPr id="149510" name="灯片编号占位符 149509"/>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9511" name="任意多边形 149510"/>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9512" name="直接连接符 149511"/>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9506" name="标题 149505"/>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9507" name="副标题 149506"/>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9508" name="日期占位符 149507"/>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9509" name="页脚占位符 149508"/>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14</a:t>
            </a:r>
            <a:endParaRPr lang="zh-CN" altLang="en-US" dirty="0"/>
          </a:p>
        </p:txBody>
      </p:sp>
      <p:sp>
        <p:nvSpPr>
          <p:cNvPr id="149510" name="灯片编号占位符 149509"/>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9511" name="任意多边形 149510"/>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9512" name="直接连接符 149511"/>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14</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8482" name="标题 148481"/>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8483" name="文本占位符 148482"/>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8484" name="日期占位符 14848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8485" name="页脚占位符 148484"/>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14</a:t>
            </a:r>
            <a:endParaRPr lang="zh-CN" altLang="en-US" dirty="0"/>
          </a:p>
        </p:txBody>
      </p:sp>
      <p:sp>
        <p:nvSpPr>
          <p:cNvPr id="148486" name="灯片编号占位符 14848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8487" name="任意多边形 148486"/>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8488" name="直接连接符 148487"/>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8482" name="标题 148481"/>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8483" name="文本占位符 148482"/>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8484" name="日期占位符 14848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8485" name="页脚占位符 148484"/>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14</a:t>
            </a:r>
            <a:endParaRPr lang="zh-CN" altLang="en-US" dirty="0"/>
          </a:p>
        </p:txBody>
      </p:sp>
      <p:sp>
        <p:nvSpPr>
          <p:cNvPr id="148486" name="灯片编号占位符 14848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8487" name="任意多边形 148486"/>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8488" name="直接连接符 148487"/>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15.ppt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611188" y="1125538"/>
            <a:ext cx="8137525" cy="2735262"/>
          </a:xfrm>
        </p:spPr>
        <p:txBody>
          <a:bodyPr anchor="t" anchorCtr="0"/>
          <a:p>
            <a:pPr defTabSz="914400">
              <a:buSzTx/>
              <a:buFontTx/>
              <a:buNone/>
            </a:pPr>
            <a:r>
              <a:rPr lang="en-US" altLang="zh-CN" sz="4200" b="1">
                <a:latin typeface="Garamond" panose="02020404030301010803" pitchFamily="18" charset="0"/>
                <a:ea typeface="宋体" panose="02010600030101010101" pitchFamily="2" charset="-122"/>
                <a:sym typeface="+mn-ea"/>
              </a:rPr>
              <a:t>English for Business Negotiation</a:t>
            </a:r>
            <a:br>
              <a:rPr lang="en-US" altLang="zh-CN" sz="4200" b="1">
                <a:latin typeface="Garamond" panose="02020404030301010803" pitchFamily="18" charset="0"/>
                <a:ea typeface="宋体" panose="02010600030101010101" pitchFamily="2" charset="-122"/>
                <a:sym typeface="+mn-ea"/>
              </a:rPr>
            </a:br>
            <a:r>
              <a:rPr lang="en-US" altLang="zh-CN" sz="2400">
                <a:latin typeface="Garamond" panose="02020404030301010803" pitchFamily="18" charset="0"/>
                <a:ea typeface="宋体" panose="02010600030101010101" pitchFamily="2" charset="-122"/>
                <a:sym typeface="+mn-ea"/>
              </a:rPr>
              <a:t>(2nd Edition)</a:t>
            </a:r>
            <a:br>
              <a:rPr lang="en-US" altLang="zh-CN" sz="4200">
                <a:latin typeface="Garamond" panose="02020404030301010803" pitchFamily="18" charset="0"/>
                <a:ea typeface="宋体" panose="02010600030101010101" pitchFamily="2" charset="-122"/>
                <a:sym typeface="+mn-ea"/>
              </a:rPr>
            </a:br>
            <a:r>
              <a:rPr lang="zh-CN" altLang="en-US" sz="4200" dirty="0">
                <a:latin typeface="Garamond" panose="02020404030301010803" pitchFamily="18" charset="0"/>
                <a:ea typeface="宋体" panose="02010600030101010101" pitchFamily="2" charset="-122"/>
                <a:sym typeface="+mn-ea"/>
              </a:rPr>
              <a:t>商务英语谈判</a:t>
            </a:r>
            <a:r>
              <a:rPr lang="en-US" altLang="zh-CN" sz="2400">
                <a:latin typeface="Garamond" panose="02020404030301010803" pitchFamily="18" charset="0"/>
                <a:ea typeface="宋体" panose="02010600030101010101" pitchFamily="2" charset="-122"/>
                <a:sym typeface="+mn-ea"/>
              </a:rPr>
              <a:t>（第二版）</a:t>
            </a:r>
            <a:br>
              <a:rPr lang="en-US" altLang="zh-CN" sz="2400">
                <a:latin typeface="Garamond" panose="02020404030301010803" pitchFamily="18" charset="0"/>
                <a:ea typeface="宋体" panose="02010600030101010101" pitchFamily="2" charset="-122"/>
                <a:sym typeface="+mn-ea"/>
              </a:rPr>
            </a:br>
            <a:br>
              <a:rPr lang="en-US" altLang="zh-CN" sz="2400">
                <a:latin typeface="Garamond" panose="02020404030301010803" pitchFamily="18" charset="0"/>
                <a:ea typeface="宋体" panose="02010600030101010101" pitchFamily="2" charset="-122"/>
                <a:sym typeface="+mn-ea"/>
              </a:rPr>
            </a:br>
            <a:r>
              <a:rPr lang="en-US" altLang="zh-CN" sz="4000" kern="1200" baseline="0">
                <a:solidFill>
                  <a:srgbClr val="333399"/>
                </a:solidFill>
                <a:latin typeface="Garamond" panose="02020404030301010803" pitchFamily="18" charset="0"/>
                <a:ea typeface="宋体" panose="02010600030101010101" pitchFamily="2" charset="-122"/>
              </a:rPr>
              <a:t>Chapter 14 – Mergers and Acquisitions</a:t>
            </a:r>
            <a:endParaRPr lang="en-US" altLang="zh-CN" sz="4000" kern="1200" baseline="0">
              <a:solidFill>
                <a:srgbClr val="333399"/>
              </a:solidFill>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981200" y="4441825"/>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4866" name="文本占位符 164865"/>
          <p:cNvSpPr>
            <a:spLocks noGrp="1"/>
          </p:cNvSpPr>
          <p:nvPr>
            <p:ph type="body" idx="1"/>
          </p:nvPr>
        </p:nvSpPr>
        <p:spPr>
          <a:xfrm>
            <a:off x="457200" y="1268413"/>
            <a:ext cx="8229600" cy="4862512"/>
          </a:xfrm>
        </p:spPr>
        <p:txBody>
          <a:bodyPr/>
          <a:p>
            <a:pPr marL="609600" indent="-609600">
              <a:buClr>
                <a:schemeClr val="tx1"/>
              </a:buClr>
              <a:buFont typeface="Wingdings" panose="05000000000000000000" pitchFamily="2" charset="2"/>
              <a:buAutoNum type="arabicPeriod" startAt="6"/>
            </a:pPr>
            <a:r>
              <a:rPr lang="en-US" altLang="zh-CN" sz="2500" b="1"/>
              <a:t>What is a “letter of intent” in M&amp;A transactions?</a:t>
            </a:r>
            <a:endParaRPr lang="en-US" altLang="zh-CN" sz="2500"/>
          </a:p>
          <a:p>
            <a:pPr marL="609600" indent="-609600">
              <a:lnSpc>
                <a:spcPct val="110000"/>
              </a:lnSpc>
            </a:pPr>
            <a:r>
              <a:rPr lang="en-US" altLang="zh-CN" sz="2500"/>
              <a:t>A letter of intent (LOI) is basically an M&amp;A form of a marriage proposal from Buyer. As the name implies, the LOI lays out the intent of both parties: Seller states she is willing to sell for the proposed terms, and Buyer states what he is willing to pay. They are both agreeing to move forward to close a deal based on the terms in the document. It’s not binding, which means it’s not enforceable in court and it doesn’t bind Buyer to the deal. In fact, either side can still walk away for any reason.</a:t>
            </a:r>
            <a:endParaRPr lang="en-US" altLang="zh-CN" sz="2500"/>
          </a:p>
        </p:txBody>
      </p:sp>
      <p:sp>
        <p:nvSpPr>
          <p:cNvPr id="164867" name="标题 164866"/>
          <p:cNvSpPr>
            <a:spLocks noGrp="1"/>
          </p:cNvSpPr>
          <p:nvPr>
            <p:ph type="title"/>
          </p:nvPr>
        </p:nvSpPr>
        <p:spPr/>
        <p:txBody>
          <a:bodyPr vert="horz" wrap="square" lIns="91440" tIns="45720" rIns="91440" bIns="45720" anchor="t" anchorCtr="0"/>
          <a:p>
            <a:r>
              <a:rPr lang="en-US" altLang="zh-CN" b="1" u="sng"/>
              <a:t>14.1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64867"/>
                                        </p:tgtEl>
                                        <p:attrNameLst>
                                          <p:attrName>style.visibility</p:attrName>
                                        </p:attrNameLst>
                                      </p:cBhvr>
                                      <p:to>
                                        <p:strVal val="visible"/>
                                      </p:to>
                                    </p:set>
                                    <p:animEffect transition="in" filter="fade">
                                      <p:cBhvr>
                                        <p:cTn id="7" dur="597">
                                          <p:stCondLst>
                                            <p:cond delay="0"/>
                                          </p:stCondLst>
                                        </p:cTn>
                                        <p:tgtEl>
                                          <p:spTgt spid="164867"/>
                                        </p:tgtEl>
                                      </p:cBhvr>
                                    </p:animEffect>
                                    <p:anim calcmode="lin" valueType="num">
                                      <p:cBhvr>
                                        <p:cTn id="8" dur="597" fill="hold">
                                          <p:stCondLst>
                                            <p:cond delay="0"/>
                                          </p:stCondLst>
                                        </p:cTn>
                                        <p:tgtEl>
                                          <p:spTgt spid="16486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6486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64867"/>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64866">
                                            <p:txEl>
                                              <p:charRg st="50" end="553"/>
                                            </p:txEl>
                                          </p:spTgt>
                                        </p:tgtEl>
                                        <p:attrNameLst>
                                          <p:attrName>style.visibility</p:attrName>
                                        </p:attrNameLst>
                                      </p:cBhvr>
                                      <p:to>
                                        <p:strVal val="visible"/>
                                      </p:to>
                                    </p:set>
                                    <p:anim to="" calcmode="lin" valueType="num">
                                      <p:cBhvr>
                                        <p:cTn id="15" dur="1" fill="hold"/>
                                        <p:tgtEl>
                                          <p:spTgt spid="164866">
                                            <p:txEl>
                                              <p:charRg st="50" end="553"/>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6674" name="文本占位符 156673"/>
          <p:cNvSpPr>
            <a:spLocks noGrp="1"/>
          </p:cNvSpPr>
          <p:nvPr>
            <p:ph type="body" idx="1"/>
          </p:nvPr>
        </p:nvSpPr>
        <p:spPr>
          <a:xfrm>
            <a:off x="457200" y="1069975"/>
            <a:ext cx="8229600" cy="5060950"/>
          </a:xfrm>
        </p:spPr>
        <p:txBody>
          <a:bodyPr/>
          <a:p>
            <a:pPr marL="609600" indent="-609600">
              <a:lnSpc>
                <a:spcPct val="90000"/>
              </a:lnSpc>
              <a:buClr>
                <a:schemeClr val="tx1"/>
              </a:buClr>
              <a:buFont typeface="Wingdings" panose="05000000000000000000" pitchFamily="2" charset="2"/>
              <a:buAutoNum type="arabicPeriod" startAt="7"/>
            </a:pPr>
            <a:r>
              <a:rPr lang="en-US" altLang="zh-CN" sz="2600" b="1"/>
              <a:t>What is the goal of due diligence in the M&amp;A process?</a:t>
            </a:r>
            <a:endParaRPr lang="en-US" altLang="zh-CN" sz="2600" b="1"/>
          </a:p>
          <a:p>
            <a:pPr marL="609600" indent="-609600">
              <a:lnSpc>
                <a:spcPct val="90000"/>
              </a:lnSpc>
            </a:pPr>
            <a:r>
              <a:rPr lang="en-US" altLang="zh-CN" sz="2600"/>
              <a:t>The goal of due diligence in the M&amp;A process is for Buyer to confirm Seller’s financials, contracts, customers, and all other pertinent information. In other words, the goal is to make Buyer comfortable enough that he goes through with the deal and closes. Buyers often have other partners (usually banks or private equity firms) who are providing some of the financing and have stricter requirements than the Buyer does. In other words, Seller may have to overcome both Buyer’s demands and Buyer’s financial partner’s demands.</a:t>
            </a:r>
            <a:endParaRPr lang="en-US" altLang="zh-CN" sz="2600"/>
          </a:p>
        </p:txBody>
      </p:sp>
      <p:sp>
        <p:nvSpPr>
          <p:cNvPr id="156675" name="标题 156674"/>
          <p:cNvSpPr>
            <a:spLocks noGrp="1"/>
          </p:cNvSpPr>
          <p:nvPr>
            <p:ph type="title"/>
          </p:nvPr>
        </p:nvSpPr>
        <p:spPr>
          <a:xfrm>
            <a:off x="457200" y="278130"/>
            <a:ext cx="8229600" cy="791845"/>
          </a:xfrm>
        </p:spPr>
        <p:txBody>
          <a:bodyPr vert="horz" wrap="square" lIns="91440" tIns="45720" rIns="91440" bIns="45720" anchor="t" anchorCtr="0"/>
          <a:p>
            <a:r>
              <a:rPr lang="en-US" altLang="zh-CN" b="1" u="sng"/>
              <a:t>14.1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6675"/>
                                        </p:tgtEl>
                                        <p:attrNameLst>
                                          <p:attrName>style.visibility</p:attrName>
                                        </p:attrNameLst>
                                      </p:cBhvr>
                                      <p:to>
                                        <p:strVal val="visible"/>
                                      </p:to>
                                    </p:set>
                                    <p:animEffect transition="in" filter="fade">
                                      <p:cBhvr>
                                        <p:cTn id="7" dur="597">
                                          <p:stCondLst>
                                            <p:cond delay="0"/>
                                          </p:stCondLst>
                                        </p:cTn>
                                        <p:tgtEl>
                                          <p:spTgt spid="156675"/>
                                        </p:tgtEl>
                                      </p:cBhvr>
                                    </p:animEffect>
                                    <p:anim calcmode="lin" valueType="num">
                                      <p:cBhvr>
                                        <p:cTn id="8" dur="597" fill="hold">
                                          <p:stCondLst>
                                            <p:cond delay="0"/>
                                          </p:stCondLst>
                                        </p:cTn>
                                        <p:tgtEl>
                                          <p:spTgt spid="156675"/>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6675"/>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6675"/>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6674">
                                            <p:txEl>
                                              <p:charRg st="54" end="582"/>
                                            </p:txEl>
                                          </p:spTgt>
                                        </p:tgtEl>
                                        <p:attrNameLst>
                                          <p:attrName>style.visibility</p:attrName>
                                        </p:attrNameLst>
                                      </p:cBhvr>
                                      <p:to>
                                        <p:strVal val="visible"/>
                                      </p:to>
                                    </p:set>
                                    <p:anim to="" calcmode="lin" valueType="num">
                                      <p:cBhvr>
                                        <p:cTn id="15" dur="1" fill="hold"/>
                                        <p:tgtEl>
                                          <p:spTgt spid="156674">
                                            <p:txEl>
                                              <p:charRg st="54" end="58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7698" name="文本占位符 157697"/>
          <p:cNvSpPr>
            <a:spLocks noGrp="1"/>
          </p:cNvSpPr>
          <p:nvPr>
            <p:ph type="body" idx="1"/>
          </p:nvPr>
        </p:nvSpPr>
        <p:spPr>
          <a:xfrm>
            <a:off x="457200" y="1196658"/>
            <a:ext cx="8229600" cy="4789487"/>
          </a:xfrm>
        </p:spPr>
        <p:txBody>
          <a:bodyPr/>
          <a:p>
            <a:pPr marL="609600" indent="-609600">
              <a:lnSpc>
                <a:spcPct val="90000"/>
              </a:lnSpc>
              <a:buClr>
                <a:schemeClr val="tx1"/>
              </a:buClr>
              <a:buFont typeface="Wingdings" panose="05000000000000000000" pitchFamily="2" charset="2"/>
              <a:buAutoNum type="arabicPeriod" startAt="8"/>
            </a:pPr>
            <a:r>
              <a:rPr lang="en-US" altLang="zh-CN" sz="2300" b="1"/>
              <a:t>How to conduct cultural integration after the M&amp;A?</a:t>
            </a:r>
            <a:endParaRPr lang="en-US" altLang="zh-CN" sz="2300"/>
          </a:p>
          <a:p>
            <a:pPr marL="609600" indent="-609600">
              <a:lnSpc>
                <a:spcPct val="90000"/>
              </a:lnSpc>
            </a:pPr>
            <a:r>
              <a:rPr lang="en-US" altLang="zh-CN" sz="2300"/>
              <a:t>Bringing two different companies together, each with its own distinct culture, calls for the creation of a new culture. The intent should be to maximize the strengths of the cultural heritage from each company and minimize the limitations. Company leadership should have a clear idea of the desired new culture it hopes to create. That message should be communicated to all employees and a plan created to develop that culture. Change is the new order. The old companies are gone and a new company has been formed. How it moves forward, what its values are, and management’s expectations of all employees need to be clearly communicated by senior management to all employees early and often. </a:t>
            </a:r>
            <a:endParaRPr lang="en-US" altLang="zh-CN" sz="2300"/>
          </a:p>
        </p:txBody>
      </p:sp>
      <p:sp>
        <p:nvSpPr>
          <p:cNvPr id="157699" name="标题 157698"/>
          <p:cNvSpPr>
            <a:spLocks noGrp="1"/>
          </p:cNvSpPr>
          <p:nvPr>
            <p:ph type="title"/>
          </p:nvPr>
        </p:nvSpPr>
        <p:spPr>
          <a:xfrm>
            <a:off x="457200" y="278130"/>
            <a:ext cx="8229600" cy="897890"/>
          </a:xfrm>
        </p:spPr>
        <p:txBody>
          <a:bodyPr vert="horz" wrap="square" lIns="91440" tIns="45720" rIns="91440" bIns="45720" anchor="t" anchorCtr="0"/>
          <a:p>
            <a:r>
              <a:rPr lang="en-US" altLang="zh-CN" b="1" u="sng"/>
              <a:t>14.1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7699"/>
                                        </p:tgtEl>
                                        <p:attrNameLst>
                                          <p:attrName>style.visibility</p:attrName>
                                        </p:attrNameLst>
                                      </p:cBhvr>
                                      <p:to>
                                        <p:strVal val="visible"/>
                                      </p:to>
                                    </p:set>
                                    <p:animEffect transition="in" filter="fade">
                                      <p:cBhvr>
                                        <p:cTn id="7" dur="597">
                                          <p:stCondLst>
                                            <p:cond delay="0"/>
                                          </p:stCondLst>
                                        </p:cTn>
                                        <p:tgtEl>
                                          <p:spTgt spid="157699"/>
                                        </p:tgtEl>
                                      </p:cBhvr>
                                    </p:animEffect>
                                    <p:anim calcmode="lin" valueType="num">
                                      <p:cBhvr>
                                        <p:cTn id="8" dur="597" fill="hold">
                                          <p:stCondLst>
                                            <p:cond delay="0"/>
                                          </p:stCondLst>
                                        </p:cTn>
                                        <p:tgtEl>
                                          <p:spTgt spid="157699"/>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7699"/>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7699"/>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7698">
                                            <p:txEl>
                                              <p:charRg st="51" end="744"/>
                                            </p:txEl>
                                          </p:spTgt>
                                        </p:tgtEl>
                                        <p:attrNameLst>
                                          <p:attrName>style.visibility</p:attrName>
                                        </p:attrNameLst>
                                      </p:cBhvr>
                                      <p:to>
                                        <p:strVal val="visible"/>
                                      </p:to>
                                    </p:set>
                                    <p:anim to="" calcmode="lin" valueType="num">
                                      <p:cBhvr>
                                        <p:cTn id="15" dur="1" fill="hold"/>
                                        <p:tgtEl>
                                          <p:spTgt spid="157698">
                                            <p:txEl>
                                              <p:charRg st="51" end="744"/>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8722" name="文本占位符 158721"/>
          <p:cNvSpPr>
            <a:spLocks noGrp="1"/>
          </p:cNvSpPr>
          <p:nvPr>
            <p:ph type="body" idx="1"/>
          </p:nvPr>
        </p:nvSpPr>
        <p:spPr>
          <a:xfrm>
            <a:off x="457200" y="1155700"/>
            <a:ext cx="8010525" cy="4862830"/>
          </a:xfrm>
        </p:spPr>
        <p:txBody>
          <a:bodyPr/>
          <a:p>
            <a:pPr marL="609600" indent="-609600" algn="l">
              <a:lnSpc>
                <a:spcPct val="90000"/>
              </a:lnSpc>
              <a:buFont typeface="+mj-lt"/>
              <a:buAutoNum type="arabicPeriod" startAt="9"/>
            </a:pPr>
            <a:r>
              <a:rPr lang="en-US" altLang="zh-CN" sz="2400" b="1"/>
              <a:t>How to </a:t>
            </a:r>
            <a:r>
              <a:rPr lang="en-US" altLang="zh-CN" sz="2400" b="1">
                <a:solidFill>
                  <a:schemeClr val="tx1"/>
                </a:solidFill>
              </a:rPr>
              <a:t>assess</a:t>
            </a:r>
            <a:r>
              <a:rPr lang="en-US" altLang="zh-CN" sz="2400" b="1"/>
              <a:t> the personality of your negotiating counterpart? Please give some examples.</a:t>
            </a:r>
            <a:endParaRPr lang="en-US" altLang="zh-CN" sz="2400" b="1"/>
          </a:p>
          <a:p>
            <a:pPr marL="609600" indent="-609600">
              <a:lnSpc>
                <a:spcPct val="100000"/>
              </a:lnSpc>
            </a:pPr>
            <a:r>
              <a:rPr lang="en-US" altLang="zh-CN" sz="2100"/>
              <a:t>For the highest motivated person</a:t>
            </a:r>
            <a:r>
              <a:rPr lang="en-US" altLang="zh-CN" sz="1800"/>
              <a:t>,</a:t>
            </a:r>
            <a:r>
              <a:rPr lang="en-US" altLang="zh-CN" sz="2100"/>
              <a:t> he has to get a deal done or he’s doomed. He’s so desperate to do a deal that he may leave dollars on the table. For the know-it-all who’s never sold a company, he is one of the potential problem children of the M&amp;A world. Quite often, he’s an expert in one field and thus thinks he’s an expert in everything. The best way to counteract this type of person is by asking questions, reasoning, and getting him to explain his point of view. Avoid simply saying “no” if you don’t like his proposal. For the professional, typically, this type is the best person to work with. He’s a deal </a:t>
            </a:r>
            <a:r>
              <a:rPr lang="en-US" altLang="zh-CN" sz="2100">
                <a:solidFill>
                  <a:srgbClr val="005C00"/>
                </a:solidFill>
              </a:rPr>
              <a:t>pro</a:t>
            </a:r>
            <a:r>
              <a:rPr lang="en-US" altLang="zh-CN" sz="2100"/>
              <a:t> </a:t>
            </a:r>
            <a:r>
              <a:rPr lang="en-US" altLang="zh-CN" sz="1600"/>
              <a:t>[</a:t>
            </a:r>
            <a:r>
              <a:rPr lang="zh-CN" altLang="en-US" sz="1600" dirty="0"/>
              <a:t>行家</a:t>
            </a:r>
            <a:r>
              <a:rPr lang="en-US" altLang="zh-CN" sz="1600"/>
              <a:t>]</a:t>
            </a:r>
            <a:r>
              <a:rPr lang="en-US" altLang="zh-CN" sz="2100"/>
              <a:t> who’s been around the block many times, leaves emotion out of the negotiation, and works to close a deal on mutually beneficial terms. </a:t>
            </a:r>
            <a:endParaRPr lang="en-US" altLang="zh-CN" sz="2100"/>
          </a:p>
        </p:txBody>
      </p:sp>
      <p:sp>
        <p:nvSpPr>
          <p:cNvPr id="158723" name="标题 158722"/>
          <p:cNvSpPr>
            <a:spLocks noGrp="1"/>
          </p:cNvSpPr>
          <p:nvPr>
            <p:ph type="title"/>
          </p:nvPr>
        </p:nvSpPr>
        <p:spPr>
          <a:xfrm>
            <a:off x="457200" y="278130"/>
            <a:ext cx="8229600" cy="877570"/>
          </a:xfrm>
        </p:spPr>
        <p:txBody>
          <a:bodyPr vert="horz" wrap="square" lIns="91440" tIns="45720" rIns="91440" bIns="45720" anchor="t" anchorCtr="0"/>
          <a:p>
            <a:r>
              <a:rPr lang="en-US" altLang="zh-CN" b="1" u="sng"/>
              <a:t>14.1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8723"/>
                                        </p:tgtEl>
                                        <p:attrNameLst>
                                          <p:attrName>style.visibility</p:attrName>
                                        </p:attrNameLst>
                                      </p:cBhvr>
                                      <p:to>
                                        <p:strVal val="visible"/>
                                      </p:to>
                                    </p:set>
                                    <p:animEffect transition="in" filter="fade">
                                      <p:cBhvr>
                                        <p:cTn id="7" dur="597">
                                          <p:stCondLst>
                                            <p:cond delay="0"/>
                                          </p:stCondLst>
                                        </p:cTn>
                                        <p:tgtEl>
                                          <p:spTgt spid="158723"/>
                                        </p:tgtEl>
                                      </p:cBhvr>
                                    </p:animEffect>
                                    <p:anim calcmode="lin" valueType="num">
                                      <p:cBhvr>
                                        <p:cTn id="8" dur="597" fill="hold">
                                          <p:stCondLst>
                                            <p:cond delay="0"/>
                                          </p:stCondLst>
                                        </p:cTn>
                                        <p:tgtEl>
                                          <p:spTgt spid="158723"/>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8723"/>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8723"/>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8722">
                                            <p:txEl>
                                              <p:charRg st="90" end="852"/>
                                            </p:txEl>
                                          </p:spTgt>
                                        </p:tgtEl>
                                        <p:attrNameLst>
                                          <p:attrName>style.visibility</p:attrName>
                                        </p:attrNameLst>
                                      </p:cBhvr>
                                      <p:to>
                                        <p:strVal val="visible"/>
                                      </p:to>
                                    </p:set>
                                    <p:anim to="" calcmode="lin" valueType="num">
                                      <p:cBhvr>
                                        <p:cTn id="15" dur="1" fill="hold"/>
                                        <p:tgtEl>
                                          <p:spTgt spid="158722">
                                            <p:txEl>
                                              <p:charRg st="90" end="85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9746" name="文本占位符 159745"/>
          <p:cNvSpPr>
            <a:spLocks noGrp="1"/>
          </p:cNvSpPr>
          <p:nvPr>
            <p:ph type="body" idx="1"/>
          </p:nvPr>
        </p:nvSpPr>
        <p:spPr>
          <a:xfrm>
            <a:off x="457200" y="1196975"/>
            <a:ext cx="8023860" cy="4889500"/>
          </a:xfrm>
        </p:spPr>
        <p:txBody>
          <a:bodyPr/>
          <a:p>
            <a:pPr marL="609600" indent="-609600">
              <a:lnSpc>
                <a:spcPct val="90000"/>
              </a:lnSpc>
              <a:buClr>
                <a:schemeClr val="tx1"/>
              </a:buClr>
              <a:buFont typeface="Wingdings" panose="05000000000000000000" pitchFamily="2" charset="2"/>
              <a:buAutoNum type="arabicPeriod" startAt="10"/>
            </a:pPr>
            <a:r>
              <a:rPr lang="en-US" altLang="zh-CN" sz="2600" b="1"/>
              <a:t>Why do some foreign investors take interest in the Chinese market?</a:t>
            </a:r>
            <a:endParaRPr lang="en-US" altLang="zh-CN" sz="2600"/>
          </a:p>
          <a:p>
            <a:pPr marL="609600" indent="-609600">
              <a:lnSpc>
                <a:spcPct val="110000"/>
              </a:lnSpc>
            </a:pPr>
            <a:r>
              <a:rPr lang="en-US" altLang="zh-CN" sz="2600"/>
              <a:t>As China remains one of the world’s fastest growing economies, non-Chinese business entities which do not intend to restrict their activities to domestic or regional markets will take interest in the Chinese market and consequently have to consider the available investment options. Acquiring a domestic company is the quickest way to enter China’s market. </a:t>
            </a:r>
            <a:endParaRPr lang="en-US" altLang="zh-CN" sz="2600"/>
          </a:p>
        </p:txBody>
      </p:sp>
      <p:sp>
        <p:nvSpPr>
          <p:cNvPr id="159747" name="标题 159746"/>
          <p:cNvSpPr>
            <a:spLocks noGrp="1"/>
          </p:cNvSpPr>
          <p:nvPr>
            <p:ph type="title"/>
          </p:nvPr>
        </p:nvSpPr>
        <p:spPr>
          <a:xfrm>
            <a:off x="457200" y="278130"/>
            <a:ext cx="8229600" cy="843915"/>
          </a:xfrm>
        </p:spPr>
        <p:txBody>
          <a:bodyPr vert="horz" wrap="square" lIns="91440" tIns="45720" rIns="91440" bIns="45720" anchor="t" anchorCtr="0"/>
          <a:p>
            <a:r>
              <a:rPr lang="en-US" altLang="zh-CN" b="1" u="sng"/>
              <a:t>14.1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9747"/>
                                        </p:tgtEl>
                                        <p:attrNameLst>
                                          <p:attrName>style.visibility</p:attrName>
                                        </p:attrNameLst>
                                      </p:cBhvr>
                                      <p:to>
                                        <p:strVal val="visible"/>
                                      </p:to>
                                    </p:set>
                                    <p:animEffect transition="in" filter="fade">
                                      <p:cBhvr>
                                        <p:cTn id="7" dur="597">
                                          <p:stCondLst>
                                            <p:cond delay="0"/>
                                          </p:stCondLst>
                                        </p:cTn>
                                        <p:tgtEl>
                                          <p:spTgt spid="159747"/>
                                        </p:tgtEl>
                                      </p:cBhvr>
                                    </p:animEffect>
                                    <p:anim calcmode="lin" valueType="num">
                                      <p:cBhvr>
                                        <p:cTn id="8" dur="597" fill="hold">
                                          <p:stCondLst>
                                            <p:cond delay="0"/>
                                          </p:stCondLst>
                                        </p:cTn>
                                        <p:tgtEl>
                                          <p:spTgt spid="15974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974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9747"/>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9746">
                                            <p:txEl>
                                              <p:charRg st="67" end="425"/>
                                            </p:txEl>
                                          </p:spTgt>
                                        </p:tgtEl>
                                        <p:attrNameLst>
                                          <p:attrName>style.visibility</p:attrName>
                                        </p:attrNameLst>
                                      </p:cBhvr>
                                      <p:to>
                                        <p:strVal val="visible"/>
                                      </p:to>
                                    </p:set>
                                    <p:anim to="" calcmode="lin" valueType="num">
                                      <p:cBhvr>
                                        <p:cTn id="15" dur="1" fill="hold"/>
                                        <p:tgtEl>
                                          <p:spTgt spid="159746">
                                            <p:txEl>
                                              <p:charRg st="67" end="425"/>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a:t>
            </a:r>
            <a:r>
              <a:rPr lang="en-US" altLang="zh-CN" dirty="0"/>
              <a:t>4</a:t>
            </a:r>
            <a:endParaRPr lang="en-US" altLang="zh-CN"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9746" name="标题 159745"/>
          <p:cNvSpPr>
            <a:spLocks noGrp="1"/>
          </p:cNvSpPr>
          <p:nvPr>
            <p:ph type="title"/>
          </p:nvPr>
        </p:nvSpPr>
        <p:spPr>
          <a:xfrm>
            <a:off x="457200" y="278130"/>
            <a:ext cx="8229600" cy="812800"/>
          </a:xfrm>
        </p:spPr>
        <p:txBody>
          <a:bodyPr/>
          <a:p>
            <a:r>
              <a:rPr lang="en-US" altLang="zh-CN" b="1" u="sng"/>
              <a:t>14.1 Before You Begin</a:t>
            </a:r>
            <a:endParaRPr lang="en-US" altLang="zh-CN" sz="1700" b="1" u="sng"/>
          </a:p>
        </p:txBody>
      </p:sp>
      <p:sp>
        <p:nvSpPr>
          <p:cNvPr id="159747" name="文本占位符 159746"/>
          <p:cNvSpPr>
            <a:spLocks noGrp="1"/>
          </p:cNvSpPr>
          <p:nvPr>
            <p:ph type="body" idx="1"/>
          </p:nvPr>
        </p:nvSpPr>
        <p:spPr>
          <a:xfrm>
            <a:off x="683895" y="1052830"/>
            <a:ext cx="7955915" cy="4972685"/>
          </a:xfrm>
        </p:spPr>
        <p:txBody>
          <a:bodyPr vert="horz" wrap="square" lIns="91440" tIns="45720" rIns="91440" bIns="45720" anchor="t" anchorCtr="0"/>
          <a:p>
            <a:pPr marL="0" indent="0">
              <a:buNone/>
            </a:pPr>
            <a:r>
              <a:rPr lang="en-US" altLang="zh-CN" sz="2600" b="1">
                <a:sym typeface="+mn-ea"/>
              </a:rPr>
              <a:t>Further Reading- Assignment:</a:t>
            </a:r>
            <a:endParaRPr lang="en-US" altLang="zh-CN" sz="2600" b="1">
              <a:sym typeface="+mn-ea"/>
            </a:endParaRPr>
          </a:p>
          <a:p>
            <a:pPr marL="342900" lvl="1" indent="-342900" algn="l">
              <a:buClr>
                <a:srgbClr val="CC9900"/>
              </a:buClr>
              <a:buChar char="n"/>
            </a:pPr>
            <a:r>
              <a:rPr lang="en-US" altLang="zh-CN">
                <a:sym typeface="+mn-ea"/>
              </a:rPr>
              <a:t>Please use your smartphone to scan and learn “1: Determining the scope of due diligence” </a:t>
            </a:r>
            <a:r>
              <a:rPr lang="en-US" altLang="zh-CN" sz="1000">
                <a:sym typeface="+mn-ea"/>
              </a:rPr>
              <a:t>[p.204]</a:t>
            </a:r>
            <a:r>
              <a:rPr lang="en-US" altLang="zh-CN" sz="2600">
                <a:sym typeface="+mn-ea"/>
              </a:rPr>
              <a:t> and learn the components of due diligence.</a:t>
            </a:r>
            <a:endParaRPr lang="en-US" altLang="zh-CN" sz="2600">
              <a:sym typeface="+mn-ea"/>
            </a:endParaRPr>
          </a:p>
          <a:p>
            <a:pPr marL="342900" lvl="1" indent="-342900" algn="l">
              <a:buClr>
                <a:srgbClr val="CC9900"/>
              </a:buClr>
              <a:buChar char="n"/>
            </a:pPr>
            <a:r>
              <a:rPr lang="en-US" altLang="zh-CN" sz="2600">
                <a:sym typeface="+mn-ea"/>
              </a:rPr>
              <a:t>Please read this article “The Four Cs of a Merger on People Engagement” and learn how companies “engage” their people during a merger</a:t>
            </a:r>
            <a:r>
              <a:rPr lang="en-US" altLang="zh-CN" sz="2600"/>
              <a:t>. </a:t>
            </a:r>
            <a:endParaRPr lang="en-US" altLang="zh-CN" sz="2600"/>
          </a:p>
          <a:p>
            <a:pPr marL="342900" lvl="1" indent="-342900" algn="l">
              <a:buClr>
                <a:srgbClr val="CC9900"/>
              </a:buClr>
              <a:buChar char="n"/>
            </a:pPr>
            <a:r>
              <a:rPr lang="en-US" altLang="zh-CN" sz="2600">
                <a:sym typeface="+mn-ea"/>
              </a:rPr>
              <a:t>Please use your smartphone to scan and learn “2: Case studies of M&amp;A” and understand how companies can make a decisive impact on the success of an M&amp;A during the courtship phase.</a:t>
            </a:r>
            <a:endParaRPr lang="en-US" altLang="zh-CN" sz="2600"/>
          </a:p>
          <a:p>
            <a:pPr marL="457200" lvl="1" indent="0">
              <a:buNone/>
            </a:pP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9746"/>
                                        </p:tgtEl>
                                        <p:attrNameLst>
                                          <p:attrName>style.visibility</p:attrName>
                                        </p:attrNameLst>
                                      </p:cBhvr>
                                      <p:to>
                                        <p:strVal val="visible"/>
                                      </p:to>
                                    </p:set>
                                    <p:animEffect transition="in" filter="fade">
                                      <p:cBhvr>
                                        <p:cTn id="7" dur="597">
                                          <p:stCondLst>
                                            <p:cond delay="0"/>
                                          </p:stCondLst>
                                        </p:cTn>
                                        <p:tgtEl>
                                          <p:spTgt spid="159746"/>
                                        </p:tgtEl>
                                      </p:cBhvr>
                                    </p:animEffect>
                                    <p:anim calcmode="lin" valueType="num">
                                      <p:cBhvr>
                                        <p:cTn id="8" dur="597" fill="hold">
                                          <p:stCondLst>
                                            <p:cond delay="0"/>
                                          </p:stCondLst>
                                        </p:cTn>
                                        <p:tgtEl>
                                          <p:spTgt spid="15974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974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974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p:bldP spid="159747"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24930" name="标题 124929"/>
          <p:cNvSpPr>
            <a:spLocks noGrp="1"/>
          </p:cNvSpPr>
          <p:nvPr>
            <p:ph type="title"/>
          </p:nvPr>
        </p:nvSpPr>
        <p:spPr>
          <a:xfrm>
            <a:off x="395605" y="214630"/>
            <a:ext cx="8116570" cy="998220"/>
          </a:xfrm>
        </p:spPr>
        <p:txBody>
          <a:bodyPr/>
          <a:p>
            <a:r>
              <a:rPr lang="en-US" altLang="zh-CN" b="1" u="sng">
                <a:solidFill>
                  <a:srgbClr val="005C00"/>
                </a:solidFill>
              </a:rPr>
              <a:t>14.2 Useful Expressions</a:t>
            </a:r>
            <a:endParaRPr lang="en-US" altLang="zh-CN" sz="1700" b="1" u="sng">
              <a:solidFill>
                <a:srgbClr val="005C00"/>
              </a:solidFill>
            </a:endParaRPr>
          </a:p>
        </p:txBody>
      </p:sp>
      <p:sp>
        <p:nvSpPr>
          <p:cNvPr id="124931" name="文本占位符 124930"/>
          <p:cNvSpPr>
            <a:spLocks noGrp="1"/>
          </p:cNvSpPr>
          <p:nvPr>
            <p:ph type="body" idx="1"/>
          </p:nvPr>
        </p:nvSpPr>
        <p:spPr>
          <a:xfrm>
            <a:off x="539750" y="1412875"/>
            <a:ext cx="8064500" cy="4465638"/>
          </a:xfrm>
        </p:spPr>
        <p:txBody>
          <a:bodyPr/>
          <a:p>
            <a:pPr marL="609600" indent="-609600"/>
            <a:r>
              <a:rPr lang="en-US" altLang="zh-CN" b="1"/>
              <a:t>What are the main contents covered by Group A-F?</a:t>
            </a:r>
            <a:endParaRPr lang="en-US" altLang="zh-CN" b="1"/>
          </a:p>
          <a:p>
            <a:pPr marL="1066800" lvl="1" indent="-609600" algn="l">
              <a:buFont typeface="+mj-lt"/>
              <a:buAutoNum type="alphaUcPeriod"/>
            </a:pPr>
            <a:r>
              <a:rPr lang="en-US" altLang="zh-CN" sz="2800" i="1"/>
              <a:t>The importance of M&amp;A </a:t>
            </a:r>
            <a:endParaRPr lang="en-US" altLang="zh-CN" sz="2800" i="1"/>
          </a:p>
          <a:p>
            <a:pPr marL="1066800" lvl="1" indent="-609600" algn="l">
              <a:buFont typeface="+mj-lt"/>
              <a:buAutoNum type="alphaUcPeriod"/>
            </a:pPr>
            <a:r>
              <a:rPr lang="en-US" altLang="zh-CN" sz="2800" i="1"/>
              <a:t>The possibilities of M&amp;A 	</a:t>
            </a:r>
            <a:endParaRPr lang="en-US" altLang="zh-CN" sz="2800" i="1"/>
          </a:p>
          <a:p>
            <a:pPr marL="1066800" lvl="1" indent="-609600" algn="l">
              <a:buFont typeface="+mj-lt"/>
              <a:buAutoNum type="alphaUcPeriod"/>
            </a:pPr>
            <a:r>
              <a:rPr lang="en-US" altLang="zh-CN" sz="2800" i="1"/>
              <a:t>Factors to be considered</a:t>
            </a:r>
            <a:endParaRPr lang="en-US" altLang="zh-CN" sz="2800" i="1"/>
          </a:p>
          <a:p>
            <a:pPr marL="1066800" lvl="1" indent="-609600" algn="l">
              <a:buFont typeface="+mj-lt"/>
              <a:buAutoNum type="alphaUcPeriod"/>
            </a:pPr>
            <a:r>
              <a:rPr lang="en-US" altLang="zh-CN" sz="2800" i="1"/>
              <a:t>Employee related issues </a:t>
            </a:r>
            <a:endParaRPr lang="en-US" altLang="zh-CN" sz="2800" i="1"/>
          </a:p>
          <a:p>
            <a:pPr marL="1066800" lvl="1" indent="-609600" algn="l">
              <a:buFont typeface="+mj-lt"/>
              <a:buAutoNum type="alphaUcPeriod"/>
            </a:pPr>
            <a:r>
              <a:rPr lang="en-US" altLang="zh-CN" sz="2800" i="1"/>
              <a:t>Before closing the deal </a:t>
            </a:r>
            <a:endParaRPr lang="en-US" altLang="zh-CN" sz="2800" i="1"/>
          </a:p>
          <a:p>
            <a:pPr marL="1066800" lvl="1" indent="-609600" algn="l">
              <a:buFont typeface="+mj-lt"/>
              <a:buAutoNum type="alphaUcPeriod"/>
            </a:pPr>
            <a:r>
              <a:rPr lang="en-US" altLang="zh-CN" sz="2800" i="1"/>
              <a:t>Considering post-merger issues </a:t>
            </a:r>
            <a:endParaRPr lang="en-US" altLang="zh-CN"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24930"/>
                                        </p:tgtEl>
                                        <p:attrNameLst>
                                          <p:attrName>style.visibility</p:attrName>
                                        </p:attrNameLst>
                                      </p:cBhvr>
                                      <p:to>
                                        <p:strVal val="visible"/>
                                      </p:to>
                                    </p:set>
                                    <p:animEffect transition="in" filter="fade">
                                      <p:cBhvr>
                                        <p:cTn id="7" dur="597">
                                          <p:stCondLst>
                                            <p:cond delay="0"/>
                                          </p:stCondLst>
                                        </p:cTn>
                                        <p:tgtEl>
                                          <p:spTgt spid="124930"/>
                                        </p:tgtEl>
                                      </p:cBhvr>
                                    </p:animEffect>
                                    <p:anim calcmode="lin" valueType="num">
                                      <p:cBhvr>
                                        <p:cTn id="8" dur="597" fill="hold">
                                          <p:stCondLst>
                                            <p:cond delay="0"/>
                                          </p:stCondLst>
                                        </p:cTn>
                                        <p:tgtEl>
                                          <p:spTgt spid="1249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249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2493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24931">
                                            <p:txEl>
                                              <p:charRg st="49" end="76"/>
                                            </p:txEl>
                                          </p:spTgt>
                                        </p:tgtEl>
                                        <p:attrNameLst>
                                          <p:attrName>style.visibility</p:attrName>
                                        </p:attrNameLst>
                                      </p:cBhvr>
                                      <p:to>
                                        <p:strVal val="visible"/>
                                      </p:to>
                                    </p:set>
                                    <p:animEffect transition="in" filter="slide(fromBottom)">
                                      <p:cBhvr>
                                        <p:cTn id="15" dur="500">
                                          <p:stCondLst>
                                            <p:cond delay="0"/>
                                          </p:stCondLst>
                                        </p:cTn>
                                        <p:tgtEl>
                                          <p:spTgt spid="124931">
                                            <p:txEl>
                                              <p:charRg st="49" end="7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124931">
                                            <p:txEl>
                                              <p:charRg st="76" end="107"/>
                                            </p:txEl>
                                          </p:spTgt>
                                        </p:tgtEl>
                                        <p:attrNameLst>
                                          <p:attrName>style.visibility</p:attrName>
                                        </p:attrNameLst>
                                      </p:cBhvr>
                                      <p:to>
                                        <p:strVal val="visible"/>
                                      </p:to>
                                    </p:set>
                                    <p:animEffect transition="in" filter="slide(fromBottom)">
                                      <p:cBhvr>
                                        <p:cTn id="20" dur="500">
                                          <p:stCondLst>
                                            <p:cond delay="0"/>
                                          </p:stCondLst>
                                        </p:cTn>
                                        <p:tgtEl>
                                          <p:spTgt spid="124931">
                                            <p:txEl>
                                              <p:charRg st="76" end="10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124931">
                                            <p:txEl>
                                              <p:charRg st="107" end="141"/>
                                            </p:txEl>
                                          </p:spTgt>
                                        </p:tgtEl>
                                        <p:attrNameLst>
                                          <p:attrName>style.visibility</p:attrName>
                                        </p:attrNameLst>
                                      </p:cBhvr>
                                      <p:to>
                                        <p:strVal val="visible"/>
                                      </p:to>
                                    </p:set>
                                    <p:animEffect transition="in" filter="slide(fromBottom)">
                                      <p:cBhvr>
                                        <p:cTn id="25" dur="500">
                                          <p:stCondLst>
                                            <p:cond delay="0"/>
                                          </p:stCondLst>
                                        </p:cTn>
                                        <p:tgtEl>
                                          <p:spTgt spid="124931">
                                            <p:txEl>
                                              <p:charRg st="107" end="14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124931">
                                            <p:txEl>
                                              <p:charRg st="141" end="170"/>
                                            </p:txEl>
                                          </p:spTgt>
                                        </p:tgtEl>
                                        <p:attrNameLst>
                                          <p:attrName>style.visibility</p:attrName>
                                        </p:attrNameLst>
                                      </p:cBhvr>
                                      <p:to>
                                        <p:strVal val="visible"/>
                                      </p:to>
                                    </p:set>
                                    <p:animEffect transition="in" filter="slide(fromBottom)">
                                      <p:cBhvr>
                                        <p:cTn id="30" dur="500">
                                          <p:stCondLst>
                                            <p:cond delay="0"/>
                                          </p:stCondLst>
                                        </p:cTn>
                                        <p:tgtEl>
                                          <p:spTgt spid="124931">
                                            <p:txEl>
                                              <p:charRg st="141" end="17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indefinite" fill="hold">
                                          <p:stCondLst>
                                            <p:cond delay="0"/>
                                          </p:stCondLst>
                                        </p:cTn>
                                        <p:tgtEl>
                                          <p:spTgt spid="124931">
                                            <p:txEl>
                                              <p:charRg st="170" end="199"/>
                                            </p:txEl>
                                          </p:spTgt>
                                        </p:tgtEl>
                                        <p:attrNameLst>
                                          <p:attrName>style.visibility</p:attrName>
                                        </p:attrNameLst>
                                      </p:cBhvr>
                                      <p:to>
                                        <p:strVal val="visible"/>
                                      </p:to>
                                    </p:set>
                                    <p:animEffect transition="in" filter="slide(fromBottom)">
                                      <p:cBhvr>
                                        <p:cTn id="35" dur="500">
                                          <p:stCondLst>
                                            <p:cond delay="0"/>
                                          </p:stCondLst>
                                        </p:cTn>
                                        <p:tgtEl>
                                          <p:spTgt spid="124931">
                                            <p:txEl>
                                              <p:charRg st="170" end="199"/>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indefinite" fill="hold">
                                          <p:stCondLst>
                                            <p:cond delay="0"/>
                                          </p:stCondLst>
                                        </p:cTn>
                                        <p:tgtEl>
                                          <p:spTgt spid="124931">
                                            <p:txEl>
                                              <p:charRg st="199" end="235"/>
                                            </p:txEl>
                                          </p:spTgt>
                                        </p:tgtEl>
                                        <p:attrNameLst>
                                          <p:attrName>style.visibility</p:attrName>
                                        </p:attrNameLst>
                                      </p:cBhvr>
                                      <p:to>
                                        <p:strVal val="visible"/>
                                      </p:to>
                                    </p:set>
                                    <p:animEffect transition="in" filter="slide(fromBottom)">
                                      <p:cBhvr>
                                        <p:cTn id="40" dur="500">
                                          <p:stCondLst>
                                            <p:cond delay="0"/>
                                          </p:stCondLst>
                                        </p:cTn>
                                        <p:tgtEl>
                                          <p:spTgt spid="124931">
                                            <p:txEl>
                                              <p:charRg st="199" end="23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0" grpId="0"/>
      <p:bldP spid="124931"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25954" name="标题 125953"/>
          <p:cNvSpPr>
            <a:spLocks noGrp="1"/>
          </p:cNvSpPr>
          <p:nvPr>
            <p:ph type="title"/>
          </p:nvPr>
        </p:nvSpPr>
        <p:spPr>
          <a:xfrm>
            <a:off x="457200" y="278130"/>
            <a:ext cx="8229600" cy="837565"/>
          </a:xfrm>
        </p:spPr>
        <p:txBody>
          <a:bodyPr/>
          <a:p>
            <a:r>
              <a:rPr lang="en-US" altLang="zh-CN" b="1" u="sng">
                <a:solidFill>
                  <a:srgbClr val="005C00"/>
                </a:solidFill>
              </a:rPr>
              <a:t>14.3 Sample Dialogues</a:t>
            </a:r>
            <a:endParaRPr lang="en-US" altLang="zh-CN" sz="1700" b="1" u="sng">
              <a:solidFill>
                <a:srgbClr val="005C00"/>
              </a:solidFill>
            </a:endParaRPr>
          </a:p>
        </p:txBody>
      </p:sp>
      <p:sp>
        <p:nvSpPr>
          <p:cNvPr id="125955" name="文本占位符 125954"/>
          <p:cNvSpPr>
            <a:spLocks noGrp="1"/>
          </p:cNvSpPr>
          <p:nvPr>
            <p:ph type="body" idx="1"/>
          </p:nvPr>
        </p:nvSpPr>
        <p:spPr>
          <a:xfrm>
            <a:off x="323215" y="1071880"/>
            <a:ext cx="8322945" cy="4957445"/>
          </a:xfrm>
        </p:spPr>
        <p:txBody>
          <a:bodyPr/>
          <a:p>
            <a:pPr marL="609600" indent="-609600" fontAlgn="t">
              <a:lnSpc>
                <a:spcPct val="90000"/>
              </a:lnSpc>
              <a:buClr>
                <a:schemeClr val="tx1"/>
              </a:buClr>
              <a:buFont typeface="Wingdings" panose="05000000000000000000" pitchFamily="2" charset="2"/>
              <a:buChar char="l"/>
            </a:pPr>
            <a:r>
              <a:rPr lang="en-US" altLang="zh-CN" sz="2400">
                <a:sym typeface="+mn-ea"/>
              </a:rPr>
              <a:t>You can scan the QR codes in the textbook to listen to </a:t>
            </a:r>
            <a:r>
              <a:rPr lang="en-US" altLang="zh-CN" sz="2400">
                <a:sym typeface="+mn-ea"/>
              </a:rPr>
              <a:t>dialogues </a:t>
            </a:r>
            <a:r>
              <a:rPr lang="en-US" altLang="zh-CN" sz="2400">
                <a:sym typeface="宋体" panose="02010600030101010101" pitchFamily="2" charset="-122"/>
              </a:rPr>
              <a:t>A-C before/after class</a:t>
            </a:r>
            <a:r>
              <a:rPr lang="en-US" altLang="zh-CN" sz="2400">
                <a:sym typeface="+mn-ea"/>
              </a:rPr>
              <a:t>.</a:t>
            </a:r>
            <a:endParaRPr lang="en-US" altLang="zh-CN" sz="2400">
              <a:sym typeface="+mn-ea"/>
            </a:endParaRPr>
          </a:p>
          <a:p>
            <a:pPr marL="609600" indent="-609600" fontAlgn="t">
              <a:lnSpc>
                <a:spcPct val="90000"/>
              </a:lnSpc>
              <a:buClr>
                <a:schemeClr val="tx1"/>
              </a:buClr>
              <a:buFont typeface="Wingdings" panose="05000000000000000000" pitchFamily="2" charset="2"/>
              <a:buChar char="l"/>
            </a:pPr>
            <a:r>
              <a:rPr lang="en-US" altLang="zh-CN" sz="2400"/>
              <a:t>Please read the dialogues with your partners and answer the questions below (A-C).</a:t>
            </a:r>
            <a:endParaRPr lang="en-US" altLang="zh-CN" sz="2400"/>
          </a:p>
          <a:p>
            <a:pPr marL="1524000" lvl="2" indent="-609600" fontAlgn="t">
              <a:lnSpc>
                <a:spcPct val="100000"/>
              </a:lnSpc>
              <a:buClr>
                <a:schemeClr val="tx1"/>
              </a:buClr>
              <a:buFont typeface="+mj-lt"/>
              <a:buAutoNum type="alphaUcPeriod"/>
            </a:pPr>
            <a:r>
              <a:rPr lang="en-US" altLang="zh-CN" sz="2400"/>
              <a:t>What topics have been covered under the due diligence? What assistance has been offered by the sellers? </a:t>
            </a:r>
            <a:endParaRPr lang="en-US" altLang="zh-CN" sz="2400"/>
          </a:p>
          <a:p>
            <a:pPr marL="1524000" lvl="2" indent="-609600" fontAlgn="t">
              <a:lnSpc>
                <a:spcPct val="100000"/>
              </a:lnSpc>
              <a:buClr>
                <a:schemeClr val="tx1"/>
              </a:buClr>
              <a:buFont typeface="+mj-lt"/>
              <a:buAutoNum type="alphaUcPeriod"/>
            </a:pPr>
            <a:r>
              <a:rPr lang="en-US" altLang="zh-CN" sz="2400">
                <a:sym typeface="+mn-ea"/>
              </a:rPr>
              <a:t>How did the buyers and sellers negotiate the share purchase price? What was the result of this round of negotiation?</a:t>
            </a:r>
            <a:endParaRPr lang="en-US" altLang="zh-CN" sz="2400">
              <a:sym typeface="+mn-ea"/>
            </a:endParaRPr>
          </a:p>
          <a:p>
            <a:pPr marL="1524000" lvl="2" indent="-609600" fontAlgn="t">
              <a:lnSpc>
                <a:spcPct val="100000"/>
              </a:lnSpc>
              <a:buClr>
                <a:schemeClr val="tx1"/>
              </a:buClr>
              <a:buFont typeface="+mj-lt"/>
              <a:buAutoNum type="alphaUcPeriod"/>
            </a:pPr>
            <a:r>
              <a:rPr lang="en-US" altLang="zh-CN" sz="2400">
                <a:sym typeface="+mn-ea"/>
              </a:rPr>
              <a:t>How did the buyers and sellers negotiate the provisions on “material change”? What agreement has been reached on this topic?</a:t>
            </a:r>
            <a:r>
              <a:rPr lang="en-US" altLang="zh-CN" sz="2400"/>
              <a:t> </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25954"/>
                                        </p:tgtEl>
                                        <p:attrNameLst>
                                          <p:attrName>style.visibility</p:attrName>
                                        </p:attrNameLst>
                                      </p:cBhvr>
                                      <p:to>
                                        <p:strVal val="visible"/>
                                      </p:to>
                                    </p:set>
                                    <p:animEffect transition="in" filter="fade">
                                      <p:cBhvr>
                                        <p:cTn id="7" dur="597">
                                          <p:stCondLst>
                                            <p:cond delay="0"/>
                                          </p:stCondLst>
                                        </p:cTn>
                                        <p:tgtEl>
                                          <p:spTgt spid="125954"/>
                                        </p:tgtEl>
                                      </p:cBhvr>
                                    </p:animEffect>
                                    <p:anim calcmode="lin" valueType="num">
                                      <p:cBhvr>
                                        <p:cTn id="8" dur="597" fill="hold">
                                          <p:stCondLst>
                                            <p:cond delay="0"/>
                                          </p:stCondLst>
                                        </p:cTn>
                                        <p:tgtEl>
                                          <p:spTgt spid="12595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2595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2595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59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59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59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4" grpId="0"/>
      <p:bldP spid="125955"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14</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14.3 Sample Dialogues</a:t>
            </a:r>
            <a:endParaRPr lang="en-US" altLang="zh-CN" sz="1700" b="1" u="sng"/>
          </a:p>
        </p:txBody>
      </p:sp>
      <p:sp>
        <p:nvSpPr>
          <p:cNvPr id="22531" name="内容占位符 22530"/>
          <p:cNvSpPr>
            <a:spLocks noGrp="1"/>
          </p:cNvSpPr>
          <p:nvPr>
            <p:ph idx="1"/>
          </p:nvPr>
        </p:nvSpPr>
        <p:spPr>
          <a:xfrm>
            <a:off x="501650" y="1595120"/>
            <a:ext cx="8084820" cy="2357120"/>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29026" name="标题 129025"/>
          <p:cNvSpPr>
            <a:spLocks noGrp="1"/>
          </p:cNvSpPr>
          <p:nvPr>
            <p:ph type="title"/>
          </p:nvPr>
        </p:nvSpPr>
        <p:spPr>
          <a:xfrm>
            <a:off x="457200" y="278130"/>
            <a:ext cx="8229600" cy="709930"/>
          </a:xfrm>
        </p:spPr>
        <p:txBody>
          <a:bodyPr/>
          <a:p>
            <a:r>
              <a:rPr lang="en-US" altLang="zh-CN" b="1" u="sng">
                <a:solidFill>
                  <a:srgbClr val="005C00"/>
                </a:solidFill>
              </a:rPr>
              <a:t>14.5 Exercises</a:t>
            </a:r>
            <a:endParaRPr lang="en-US" altLang="zh-CN" sz="1700" b="1" u="sng">
              <a:solidFill>
                <a:srgbClr val="005C00"/>
              </a:solidFill>
            </a:endParaRPr>
          </a:p>
        </p:txBody>
      </p:sp>
      <p:sp>
        <p:nvSpPr>
          <p:cNvPr id="129027" name="文本占位符 129026"/>
          <p:cNvSpPr>
            <a:spLocks noGrp="1"/>
          </p:cNvSpPr>
          <p:nvPr>
            <p:ph type="body" idx="1"/>
          </p:nvPr>
        </p:nvSpPr>
        <p:spPr>
          <a:xfrm>
            <a:off x="456883" y="1052513"/>
            <a:ext cx="7921625" cy="4608512"/>
          </a:xfrm>
        </p:spPr>
        <p:txBody>
          <a:bodyPr/>
          <a:p>
            <a:pPr>
              <a:lnSpc>
                <a:spcPct val="90000"/>
              </a:lnSpc>
            </a:pPr>
            <a:r>
              <a:rPr lang="en-US" altLang="zh-CN" sz="2600"/>
              <a:t>Work in groups of 2-4.</a:t>
            </a:r>
            <a:endParaRPr lang="en-US" altLang="zh-CN" sz="2600"/>
          </a:p>
          <a:p>
            <a:pPr>
              <a:lnSpc>
                <a:spcPct val="90000"/>
              </a:lnSpc>
            </a:pPr>
            <a:r>
              <a:rPr lang="en-US" altLang="zh-CN" sz="2600"/>
              <a:t>Role-play Exercise A or B.</a:t>
            </a:r>
            <a:endParaRPr lang="en-US" altLang="zh-CN" sz="2600"/>
          </a:p>
          <a:p>
            <a:pPr>
              <a:lnSpc>
                <a:spcPct val="90000"/>
              </a:lnSpc>
            </a:pPr>
            <a:r>
              <a:rPr lang="en-US" altLang="zh-CN" sz="2600"/>
              <a:t>Please assign your own roles. </a:t>
            </a:r>
            <a:endParaRPr lang="en-US" altLang="zh-CN" sz="2600"/>
          </a:p>
          <a:p>
            <a:pPr>
              <a:lnSpc>
                <a:spcPct val="90000"/>
              </a:lnSpc>
            </a:pPr>
            <a:r>
              <a:rPr lang="en-US" altLang="zh-CN" sz="2600"/>
              <a:t>You have 10 minutes for the preparation. </a:t>
            </a:r>
            <a:endParaRPr lang="en-US" altLang="zh-CN" sz="2600"/>
          </a:p>
          <a:p>
            <a:pPr>
              <a:lnSpc>
                <a:spcPct val="90000"/>
              </a:lnSpc>
            </a:pPr>
            <a:r>
              <a:rPr lang="en-US" altLang="zh-CN" sz="2600">
                <a:sym typeface="+mn-ea"/>
              </a:rPr>
              <a:t>If necessary, you can use your smartphone to scan the QR code to get the suggested steps for each assignment. </a:t>
            </a:r>
            <a:endParaRPr lang="en-US" altLang="zh-CN" sz="2600">
              <a:sym typeface="+mn-ea"/>
            </a:endParaRPr>
          </a:p>
          <a:p>
            <a:pPr>
              <a:lnSpc>
                <a:spcPct val="90000"/>
              </a:lnSpc>
            </a:pPr>
            <a:r>
              <a:rPr lang="en-US" altLang="zh-CN" sz="2600"/>
              <a:t>After that the teacher will ask one group to model role-play Exercise A or B at your own choice. </a:t>
            </a:r>
            <a:endParaRPr lang="en-US" altLang="zh-CN" sz="2600"/>
          </a:p>
          <a:p>
            <a:pPr>
              <a:lnSpc>
                <a:spcPct val="90000"/>
              </a:lnSpc>
            </a:pPr>
            <a:r>
              <a:rPr lang="en-US" altLang="zh-CN" sz="2600"/>
              <a:t>The other students are required to listen carefully to the model role-play and be ready for the comments. </a:t>
            </a:r>
            <a:endParaRPr lang="en-US" altLang="zh-CN" sz="2600"/>
          </a:p>
        </p:txBody>
      </p:sp>
      <p:sp>
        <p:nvSpPr>
          <p:cNvPr id="129030" name="矩形 129029"/>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15</a:t>
            </a:r>
            <a:endParaRPr lang="en-US" altLang="zh-CN">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a:t>
            </a:r>
            <a:r>
              <a:rPr lang="zh-CN" altLang="en-US" dirty="0">
                <a:sym typeface="+mn-ea"/>
              </a:rPr>
              <a:t>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3490" name="标题 63489"/>
          <p:cNvSpPr>
            <a:spLocks noGrp="1"/>
          </p:cNvSpPr>
          <p:nvPr>
            <p:ph type="title"/>
          </p:nvPr>
        </p:nvSpPr>
        <p:spPr>
          <a:xfrm>
            <a:off x="395605" y="278130"/>
            <a:ext cx="8295005" cy="1139825"/>
          </a:xfrm>
        </p:spPr>
        <p:txBody>
          <a:bodyPr/>
          <a:p>
            <a:r>
              <a:rPr lang="en-US" altLang="zh-CN" sz="2800" b="1"/>
              <a:t>PART THREE</a:t>
            </a:r>
            <a:br>
              <a:rPr lang="en-US" altLang="zh-CN" sz="2800" b="1"/>
            </a:br>
            <a:r>
              <a:rPr lang="en-US" altLang="zh-CN" sz="2800" b="1"/>
              <a:t>INTERNATIONAL ECONOMIC COOPERATION</a:t>
            </a:r>
            <a:endParaRPr lang="en-US" altLang="zh-CN" sz="2800" b="1">
              <a:solidFill>
                <a:schemeClr val="tx1"/>
              </a:solidFill>
            </a:endParaRPr>
          </a:p>
        </p:txBody>
      </p:sp>
      <p:grpSp>
        <p:nvGrpSpPr>
          <p:cNvPr id="63491" name="组合 63490"/>
          <p:cNvGrpSpPr>
            <a:grpSpLocks noChangeAspect="1"/>
          </p:cNvGrpSpPr>
          <p:nvPr/>
        </p:nvGrpSpPr>
        <p:grpSpPr>
          <a:xfrm>
            <a:off x="412750" y="1602105"/>
            <a:ext cx="7545070" cy="3876040"/>
            <a:chOff x="1134" y="1271"/>
            <a:chExt cx="1440" cy="1152"/>
          </a:xfrm>
        </p:grpSpPr>
        <p:sp>
          <p:nvSpPr>
            <p:cNvPr id="63492" name="矩形 63491"/>
            <p:cNvSpPr>
              <a:spLocks noChangeAspect="1" noTextEdit="1"/>
            </p:cNvSpPr>
            <p:nvPr/>
          </p:nvSpPr>
          <p:spPr>
            <a:xfrm>
              <a:off x="1134" y="1271"/>
              <a:ext cx="1440" cy="1152"/>
            </a:xfrm>
            <a:prstGeom prst="rect">
              <a:avLst/>
            </a:prstGeom>
            <a:noFill/>
            <a:ln w="9525">
              <a:noFill/>
            </a:ln>
          </p:spPr>
          <p:txBody>
            <a:bodyPr/>
            <a:p>
              <a:endParaRPr lang="zh-CN" altLang="en-US"/>
            </a:p>
          </p:txBody>
        </p:sp>
        <p:cxnSp>
          <p:nvCxnSpPr>
            <p:cNvPr id="63493" name="_s63493"/>
            <p:cNvCxnSpPr>
              <a:stCxn id="63497" idx="1"/>
              <a:endCxn id="63495" idx="2"/>
            </p:cNvCxnSpPr>
            <p:nvPr/>
          </p:nvCxnSpPr>
          <p:spPr>
            <a:xfrm rot="10800000">
              <a:off x="1548" y="1477"/>
              <a:ext cx="138" cy="716"/>
            </a:xfrm>
            <a:prstGeom prst="bentConnector2">
              <a:avLst/>
            </a:prstGeom>
            <a:ln w="28575" cap="flat" cmpd="sng">
              <a:solidFill>
                <a:schemeClr val="tx1"/>
              </a:solidFill>
              <a:prstDash val="solid"/>
              <a:miter/>
              <a:headEnd type="none" w="med" len="med"/>
              <a:tailEnd type="none" w="med" len="med"/>
            </a:ln>
          </p:spPr>
        </p:cxnSp>
        <p:cxnSp>
          <p:nvCxnSpPr>
            <p:cNvPr id="63494" name="_s63494"/>
            <p:cNvCxnSpPr>
              <a:stCxn id="63496" idx="1"/>
              <a:endCxn id="63495" idx="2"/>
            </p:cNvCxnSpPr>
            <p:nvPr/>
          </p:nvCxnSpPr>
          <p:spPr>
            <a:xfrm rot="10800000">
              <a:off x="1548" y="1477"/>
              <a:ext cx="119" cy="261"/>
            </a:xfrm>
            <a:prstGeom prst="bentConnector2">
              <a:avLst/>
            </a:prstGeom>
            <a:ln w="28575" cap="flat" cmpd="sng">
              <a:solidFill>
                <a:schemeClr val="tx1"/>
              </a:solidFill>
              <a:prstDash val="solid"/>
              <a:miter/>
              <a:headEnd type="none" w="med" len="med"/>
              <a:tailEnd type="none" w="med" len="med"/>
            </a:ln>
          </p:spPr>
        </p:cxnSp>
        <p:sp>
          <p:nvSpPr>
            <p:cNvPr id="63495" name="_s63495"/>
            <p:cNvSpPr/>
            <p:nvPr/>
          </p:nvSpPr>
          <p:spPr>
            <a:xfrm>
              <a:off x="1363" y="1271"/>
              <a:ext cx="369" cy="206"/>
            </a:xfrm>
            <a:prstGeom prst="roundRect">
              <a:avLst>
                <a:gd name="adj" fmla="val 16667"/>
              </a:avLst>
            </a:prstGeom>
            <a:ln>
              <a:headEnd type="none" w="med" len="med"/>
              <a:tailEnd type="none" w="med" len="med"/>
            </a:ln>
          </p:spPr>
          <p:style>
            <a:lnRef idx="0">
              <a:srgbClr val="FFFFFF"/>
            </a:lnRef>
            <a:fillRef idx="1">
              <a:schemeClr val="accent1"/>
            </a:fillRef>
            <a:effectRef idx="0">
              <a:srgbClr val="FFFFFF"/>
            </a:effectRef>
            <a:fontRef idx="minor">
              <a:schemeClr val="lt1"/>
            </a:fontRef>
          </p:style>
          <p:txBody>
            <a:bodyPr wrap="none" lIns="0" tIns="0" rIns="0" bIns="0" anchor="ctr" anchorCtr="0">
              <a:flatTx/>
            </a:bodyPr>
            <a:p>
              <a:pPr algn="ctr"/>
              <a:r>
                <a:rPr lang="en-US" altLang="zh-CN" sz="3900" b="1">
                  <a:solidFill>
                    <a:schemeClr val="tx1"/>
                  </a:solidFill>
                  <a:latin typeface="Arial" panose="020B0604020202020204" pitchFamily="34" charset="0"/>
                </a:rPr>
                <a:t>14-15</a:t>
              </a:r>
              <a:endParaRPr lang="en-US" altLang="zh-CN" sz="3900" b="1">
                <a:solidFill>
                  <a:schemeClr val="tx1"/>
                </a:solidFill>
                <a:latin typeface="Arial" panose="020B0604020202020204" pitchFamily="34" charset="0"/>
              </a:endParaRPr>
            </a:p>
          </p:txBody>
        </p:sp>
        <p:sp>
          <p:nvSpPr>
            <p:cNvPr id="63496" name="_s63496"/>
            <p:cNvSpPr/>
            <p:nvPr/>
          </p:nvSpPr>
          <p:spPr>
            <a:xfrm>
              <a:off x="1667" y="1594"/>
              <a:ext cx="899" cy="288"/>
            </a:xfrm>
            <a:prstGeom prst="roundRect">
              <a:avLst>
                <a:gd name="adj" fmla="val 16667"/>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2900" b="1">
                  <a:solidFill>
                    <a:schemeClr val="accent1"/>
                  </a:solidFill>
                  <a:latin typeface="Arial" panose="020B0604020202020204" pitchFamily="34" charset="0"/>
                </a:rPr>
                <a:t>CHAPTER 14</a:t>
              </a:r>
              <a:endParaRPr lang="en-US" altLang="zh-CN" sz="2900" b="1">
                <a:solidFill>
                  <a:schemeClr val="accent1"/>
                </a:solidFill>
                <a:latin typeface="Arial" panose="020B0604020202020204" pitchFamily="34" charset="0"/>
              </a:endParaRPr>
            </a:p>
            <a:p>
              <a:pPr algn="ctr"/>
              <a:r>
                <a:rPr lang="en-US" altLang="zh-CN" sz="2900" b="1">
                  <a:solidFill>
                    <a:schemeClr val="accent1"/>
                  </a:solidFill>
                  <a:latin typeface="Arial" panose="020B0604020202020204" pitchFamily="34" charset="0"/>
                </a:rPr>
                <a:t>Mergers and Acquisitions</a:t>
              </a:r>
              <a:endParaRPr lang="en-US" altLang="zh-CN" sz="2900" b="1">
                <a:solidFill>
                  <a:schemeClr val="accent1"/>
                </a:solidFill>
                <a:latin typeface="Arial" panose="020B0604020202020204" pitchFamily="34" charset="0"/>
              </a:endParaRPr>
            </a:p>
          </p:txBody>
        </p:sp>
        <p:sp>
          <p:nvSpPr>
            <p:cNvPr id="63497" name="_s63497"/>
            <p:cNvSpPr/>
            <p:nvPr/>
          </p:nvSpPr>
          <p:spPr>
            <a:xfrm>
              <a:off x="1686" y="2049"/>
              <a:ext cx="880" cy="288"/>
            </a:xfrm>
            <a:prstGeom prst="roundRect">
              <a:avLst>
                <a:gd name="adj" fmla="val 16667"/>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2900" b="1">
                  <a:latin typeface="Arial" panose="020B0604020202020204" pitchFamily="34" charset="0"/>
                </a:rPr>
                <a:t>CHAPTER 15</a:t>
              </a:r>
              <a:endParaRPr lang="en-US" altLang="zh-CN" sz="2900" b="1">
                <a:latin typeface="Arial" panose="020B0604020202020204" pitchFamily="34" charset="0"/>
              </a:endParaRPr>
            </a:p>
            <a:p>
              <a:pPr algn="ctr"/>
              <a:r>
                <a:rPr lang="en-US" altLang="zh-CN" sz="2900" b="1">
                  <a:latin typeface="Arial" panose="020B0604020202020204" pitchFamily="34" charset="0"/>
                </a:rPr>
                <a:t>Licensing Agreements</a:t>
              </a:r>
              <a:endParaRPr lang="en-US" altLang="zh-CN" sz="2900" b="1">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3490"/>
                                        </p:tgtEl>
                                        <p:attrNameLst>
                                          <p:attrName>style.visibility</p:attrName>
                                        </p:attrNameLst>
                                      </p:cBhvr>
                                      <p:to>
                                        <p:strVal val="visible"/>
                                      </p:to>
                                    </p:set>
                                    <p:animEffect transition="in" filter="fade">
                                      <p:cBhvr>
                                        <p:cTn id="7" dur="597">
                                          <p:stCondLst>
                                            <p:cond delay="0"/>
                                          </p:stCondLst>
                                        </p:cTn>
                                        <p:tgtEl>
                                          <p:spTgt spid="63490"/>
                                        </p:tgtEl>
                                      </p:cBhvr>
                                    </p:animEffect>
                                    <p:anim calcmode="lin" valueType="num">
                                      <p:cBhvr>
                                        <p:cTn id="8" dur="597" fill="hold">
                                          <p:stCondLst>
                                            <p:cond delay="0"/>
                                          </p:stCondLst>
                                        </p:cTn>
                                        <p:tgtEl>
                                          <p:spTgt spid="6349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349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349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21858" name="标题 121857"/>
          <p:cNvSpPr>
            <a:spLocks noGrp="1"/>
          </p:cNvSpPr>
          <p:nvPr>
            <p:ph type="title"/>
          </p:nvPr>
        </p:nvSpPr>
        <p:spPr>
          <a:xfrm>
            <a:off x="395288" y="274638"/>
            <a:ext cx="8424862" cy="1138237"/>
          </a:xfrm>
        </p:spPr>
        <p:txBody>
          <a:bodyPr/>
          <a:p>
            <a:r>
              <a:rPr lang="en-US" altLang="zh-CN" sz="3600" b="1" u="sng">
                <a:solidFill>
                  <a:schemeClr val="tx1"/>
                </a:solidFill>
              </a:rPr>
              <a:t>CHAPTER 14  Mergers and Acquisitions</a:t>
            </a:r>
            <a:endParaRPr lang="en-US" altLang="zh-CN" sz="3600" b="1" u="sng">
              <a:solidFill>
                <a:schemeClr val="tx1"/>
              </a:solidFill>
            </a:endParaRPr>
          </a:p>
        </p:txBody>
      </p:sp>
      <p:sp>
        <p:nvSpPr>
          <p:cNvPr id="121859" name="文本占位符 121858"/>
          <p:cNvSpPr>
            <a:spLocks noGrp="1"/>
          </p:cNvSpPr>
          <p:nvPr>
            <p:ph type="body" idx="1"/>
          </p:nvPr>
        </p:nvSpPr>
        <p:spPr>
          <a:xfrm>
            <a:off x="611505" y="1339850"/>
            <a:ext cx="7992745" cy="4752975"/>
          </a:xfrm>
        </p:spPr>
        <p:txBody>
          <a:bodyPr/>
          <a:p>
            <a:pPr>
              <a:lnSpc>
                <a:spcPct val="90000"/>
              </a:lnSpc>
              <a:buNone/>
            </a:pPr>
            <a:r>
              <a:rPr lang="en-US" altLang="zh-CN" b="1"/>
              <a:t>Objectives</a:t>
            </a:r>
            <a:endParaRPr lang="en-US" altLang="zh-CN"/>
          </a:p>
          <a:p>
            <a:pPr>
              <a:lnSpc>
                <a:spcPct val="90000"/>
              </a:lnSpc>
            </a:pPr>
            <a:r>
              <a:rPr lang="en-US" altLang="zh-CN" sz="2600"/>
              <a:t>Know why companies often sell or buy other companies</a:t>
            </a:r>
            <a:endParaRPr lang="en-US" altLang="zh-CN" sz="2600"/>
          </a:p>
          <a:p>
            <a:pPr>
              <a:lnSpc>
                <a:spcPct val="90000"/>
              </a:lnSpc>
            </a:pPr>
            <a:r>
              <a:rPr lang="en-US" altLang="zh-CN" sz="2600"/>
              <a:t>Learn the definitions, processes, tricks and cultural differences involved in M&amp;A and understand the keys to success</a:t>
            </a:r>
            <a:endParaRPr lang="en-US" altLang="zh-CN" sz="2600"/>
          </a:p>
          <a:p>
            <a:pPr>
              <a:lnSpc>
                <a:spcPct val="90000"/>
              </a:lnSpc>
            </a:pPr>
            <a:r>
              <a:rPr lang="en-US" altLang="zh-CN" sz="2600"/>
              <a:t>Be familiar with the useful expressions and terms used in negotiating M&amp;A</a:t>
            </a:r>
            <a:endParaRPr lang="en-US" altLang="zh-CN" sz="2600"/>
          </a:p>
          <a:p>
            <a:pPr>
              <a:lnSpc>
                <a:spcPct val="90000"/>
              </a:lnSpc>
            </a:pPr>
            <a:r>
              <a:rPr lang="en-US" altLang="zh-CN" sz="2600"/>
              <a:t>Learn the skills and key points in negotiating M&amp;A through cases and case analysis</a:t>
            </a:r>
            <a:endParaRPr lang="en-US" altLang="zh-CN" sz="26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21858"/>
                                        </p:tgtEl>
                                        <p:attrNameLst>
                                          <p:attrName>style.visibility</p:attrName>
                                        </p:attrNameLst>
                                      </p:cBhvr>
                                      <p:to>
                                        <p:strVal val="visible"/>
                                      </p:to>
                                    </p:set>
                                    <p:animEffect transition="in" filter="fade">
                                      <p:cBhvr>
                                        <p:cTn id="7" dur="597">
                                          <p:stCondLst>
                                            <p:cond delay="0"/>
                                          </p:stCondLst>
                                        </p:cTn>
                                        <p:tgtEl>
                                          <p:spTgt spid="121858"/>
                                        </p:tgtEl>
                                      </p:cBhvr>
                                    </p:animEffect>
                                    <p:anim calcmode="lin" valueType="num">
                                      <p:cBhvr>
                                        <p:cTn id="8" dur="597" fill="hold">
                                          <p:stCondLst>
                                            <p:cond delay="0"/>
                                          </p:stCondLst>
                                        </p:cTn>
                                        <p:tgtEl>
                                          <p:spTgt spid="12185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2185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2185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21859">
                                            <p:txEl>
                                              <p:charRg st="11" end="64"/>
                                            </p:txEl>
                                          </p:spTgt>
                                        </p:tgtEl>
                                        <p:attrNameLst>
                                          <p:attrName>style.visibility</p:attrName>
                                        </p:attrNameLst>
                                      </p:cBhvr>
                                      <p:to>
                                        <p:strVal val="visible"/>
                                      </p:to>
                                    </p:set>
                                    <p:animEffect transition="in" filter="slide(fromBottom)">
                                      <p:cBhvr>
                                        <p:cTn id="15" dur="500">
                                          <p:stCondLst>
                                            <p:cond delay="0"/>
                                          </p:stCondLst>
                                        </p:cTn>
                                        <p:tgtEl>
                                          <p:spTgt spid="121859">
                                            <p:txEl>
                                              <p:charRg st="11" end="6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121859">
                                            <p:txEl>
                                              <p:charRg st="64" end="181"/>
                                            </p:txEl>
                                          </p:spTgt>
                                        </p:tgtEl>
                                        <p:attrNameLst>
                                          <p:attrName>style.visibility</p:attrName>
                                        </p:attrNameLst>
                                      </p:cBhvr>
                                      <p:to>
                                        <p:strVal val="visible"/>
                                      </p:to>
                                    </p:set>
                                    <p:animEffect transition="in" filter="slide(fromBottom)">
                                      <p:cBhvr>
                                        <p:cTn id="20" dur="500">
                                          <p:stCondLst>
                                            <p:cond delay="0"/>
                                          </p:stCondLst>
                                        </p:cTn>
                                        <p:tgtEl>
                                          <p:spTgt spid="121859">
                                            <p:txEl>
                                              <p:charRg st="64" end="18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121859">
                                            <p:txEl>
                                              <p:charRg st="181" end="255"/>
                                            </p:txEl>
                                          </p:spTgt>
                                        </p:tgtEl>
                                        <p:attrNameLst>
                                          <p:attrName>style.visibility</p:attrName>
                                        </p:attrNameLst>
                                      </p:cBhvr>
                                      <p:to>
                                        <p:strVal val="visible"/>
                                      </p:to>
                                    </p:set>
                                    <p:animEffect transition="in" filter="slide(fromBottom)">
                                      <p:cBhvr>
                                        <p:cTn id="25" dur="500">
                                          <p:stCondLst>
                                            <p:cond delay="0"/>
                                          </p:stCondLst>
                                        </p:cTn>
                                        <p:tgtEl>
                                          <p:spTgt spid="121859">
                                            <p:txEl>
                                              <p:charRg st="181" end="25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121859">
                                            <p:txEl>
                                              <p:charRg st="255" end="338"/>
                                            </p:txEl>
                                          </p:spTgt>
                                        </p:tgtEl>
                                        <p:attrNameLst>
                                          <p:attrName>style.visibility</p:attrName>
                                        </p:attrNameLst>
                                      </p:cBhvr>
                                      <p:to>
                                        <p:strVal val="visible"/>
                                      </p:to>
                                    </p:set>
                                    <p:animEffect transition="in" filter="slide(fromBottom)">
                                      <p:cBhvr>
                                        <p:cTn id="30" dur="500">
                                          <p:stCondLst>
                                            <p:cond delay="0"/>
                                          </p:stCondLst>
                                        </p:cTn>
                                        <p:tgtEl>
                                          <p:spTgt spid="121859">
                                            <p:txEl>
                                              <p:charRg st="255" end="33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8" grpId="0"/>
      <p:bldP spid="121859"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28002" name="标题 128001"/>
          <p:cNvSpPr>
            <a:spLocks noGrp="1"/>
          </p:cNvSpPr>
          <p:nvPr>
            <p:ph type="title"/>
          </p:nvPr>
        </p:nvSpPr>
        <p:spPr>
          <a:xfrm>
            <a:off x="378460" y="303530"/>
            <a:ext cx="8514715" cy="1114425"/>
          </a:xfrm>
        </p:spPr>
        <p:txBody>
          <a:bodyPr/>
          <a:p>
            <a:r>
              <a:rPr lang="en-US" altLang="zh-CN" b="1" u="sng">
                <a:solidFill>
                  <a:srgbClr val="005C00"/>
                </a:solidFill>
              </a:rPr>
              <a:t>14.4 Words and Expressions</a:t>
            </a:r>
            <a:endParaRPr lang="en-US" altLang="zh-CN" sz="1700" b="1" u="sng">
              <a:solidFill>
                <a:srgbClr val="005C00"/>
              </a:solidFill>
            </a:endParaRPr>
          </a:p>
        </p:txBody>
      </p:sp>
      <p:sp>
        <p:nvSpPr>
          <p:cNvPr id="128003" name="文本占位符 128002"/>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6435" name="文本占位符 146434"/>
          <p:cNvSpPr>
            <a:spLocks noGrp="1"/>
          </p:cNvSpPr>
          <p:nvPr>
            <p:ph type="body" idx="1"/>
          </p:nvPr>
        </p:nvSpPr>
        <p:spPr>
          <a:xfrm>
            <a:off x="457200" y="1600200"/>
            <a:ext cx="8082280" cy="4530725"/>
          </a:xfrm>
        </p:spPr>
        <p:txBody>
          <a:bodyPr/>
          <a:p>
            <a:pPr marL="609600" indent="-609600">
              <a:buClr>
                <a:schemeClr val="tx1"/>
              </a:buClr>
              <a:buFont typeface="Wingdings" panose="05000000000000000000" pitchFamily="2" charset="2"/>
              <a:buAutoNum type="arabicPeriod"/>
            </a:pPr>
            <a:r>
              <a:rPr lang="en-US" altLang="zh-CN" sz="2600" b="1"/>
              <a:t>What are “mergers and acquisitions”?</a:t>
            </a:r>
            <a:endParaRPr lang="en-US" altLang="zh-CN" sz="2600"/>
          </a:p>
          <a:p>
            <a:pPr marL="609600" indent="-609600"/>
            <a:r>
              <a:rPr lang="en-US" altLang="zh-CN" sz="2600"/>
              <a:t>Mergers and acquisitions (M&amp;A) simply means the buying and selling of companies, in whole or in part. A merger typically refers to two companies joining together (usually through the exchange of shares) as peers to become one. An acquisition is the purchase of an asset such as a plant, a division, or even an entire company. It is the act of becoming the owner of a certain property.</a:t>
            </a:r>
            <a:endParaRPr lang="en-US" altLang="zh-CN" sz="2600"/>
          </a:p>
        </p:txBody>
      </p:sp>
      <p:sp>
        <p:nvSpPr>
          <p:cNvPr id="146436" name="标题 146435"/>
          <p:cNvSpPr>
            <a:spLocks noGrp="1"/>
          </p:cNvSpPr>
          <p:nvPr>
            <p:ph type="title"/>
          </p:nvPr>
        </p:nvSpPr>
        <p:spPr/>
        <p:txBody>
          <a:bodyPr vert="horz" wrap="square" lIns="91440" tIns="45720" rIns="91440" bIns="45720" anchor="t" anchorCtr="0"/>
          <a:p>
            <a:r>
              <a:rPr lang="en-US" altLang="zh-CN" b="1" u="sng"/>
              <a:t>14.1 Before You Begin</a:t>
            </a:r>
            <a:br>
              <a:rPr lang="en-US" altLang="zh-CN" b="1"/>
            </a:br>
            <a:r>
              <a:rPr lang="en-US" altLang="zh-CN" sz="3600" b="1">
                <a:solidFill>
                  <a:schemeClr val="tx1"/>
                </a:solidFill>
                <a:sym typeface="+mn-ea"/>
              </a:rPr>
              <a:t>Questions:</a:t>
            </a:r>
            <a:endParaRPr lang="en-US" altLang="zh-CN" sz="36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6436"/>
                                        </p:tgtEl>
                                        <p:attrNameLst>
                                          <p:attrName>style.visibility</p:attrName>
                                        </p:attrNameLst>
                                      </p:cBhvr>
                                      <p:to>
                                        <p:strVal val="visible"/>
                                      </p:to>
                                    </p:set>
                                    <p:animEffect transition="in" filter="fade">
                                      <p:cBhvr>
                                        <p:cTn id="7" dur="597">
                                          <p:stCondLst>
                                            <p:cond delay="0"/>
                                          </p:stCondLst>
                                        </p:cTn>
                                        <p:tgtEl>
                                          <p:spTgt spid="146436"/>
                                        </p:tgtEl>
                                      </p:cBhvr>
                                    </p:animEffect>
                                    <p:anim calcmode="lin" valueType="num">
                                      <p:cBhvr>
                                        <p:cTn id="8" dur="597" fill="hold">
                                          <p:stCondLst>
                                            <p:cond delay="0"/>
                                          </p:stCondLst>
                                        </p:cTn>
                                        <p:tgtEl>
                                          <p:spTgt spid="14643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643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643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6435">
                                            <p:txEl>
                                              <p:charRg st="37" end="422"/>
                                            </p:txEl>
                                          </p:spTgt>
                                        </p:tgtEl>
                                        <p:attrNameLst>
                                          <p:attrName>style.visibility</p:attrName>
                                        </p:attrNameLst>
                                      </p:cBhvr>
                                      <p:to>
                                        <p:strVal val="visible"/>
                                      </p:to>
                                    </p:set>
                                    <p:anim to="" calcmode="lin" valueType="num">
                                      <p:cBhvr>
                                        <p:cTn id="15" dur="1" fill="hold"/>
                                        <p:tgtEl>
                                          <p:spTgt spid="146435">
                                            <p:txEl>
                                              <p:charRg st="37" end="42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2578" name="文本占位符 152577"/>
          <p:cNvSpPr>
            <a:spLocks noGrp="1"/>
          </p:cNvSpPr>
          <p:nvPr>
            <p:ph type="body" idx="1"/>
          </p:nvPr>
        </p:nvSpPr>
        <p:spPr>
          <a:xfrm>
            <a:off x="457200" y="1196340"/>
            <a:ext cx="7823200" cy="4718050"/>
          </a:xfrm>
        </p:spPr>
        <p:txBody>
          <a:bodyPr/>
          <a:p>
            <a:pPr marL="609600" indent="-609600">
              <a:lnSpc>
                <a:spcPct val="90000"/>
              </a:lnSpc>
              <a:buClr>
                <a:schemeClr val="tx1"/>
              </a:buClr>
              <a:buFont typeface="Wingdings" panose="05000000000000000000" pitchFamily="2" charset="2"/>
              <a:buAutoNum type="arabicPeriod" startAt="2"/>
            </a:pPr>
            <a:r>
              <a:rPr lang="en-US" altLang="zh-CN" sz="2600" b="1"/>
              <a:t>What might be the reasons for M&amp;A?</a:t>
            </a:r>
            <a:endParaRPr lang="en-US" altLang="zh-CN" sz="2600"/>
          </a:p>
          <a:p>
            <a:pPr marL="609600" indent="-609600">
              <a:lnSpc>
                <a:spcPct val="90000"/>
              </a:lnSpc>
            </a:pPr>
            <a:r>
              <a:rPr lang="en-US" altLang="zh-CN" sz="2600"/>
              <a:t>Companies develop many business strategies to increase their competitiveness and improve profitability in reaction to the changing global marketplace. They regularly reshape themselves to the needs of the future marketplace, explore new markets and develop new products. When they can’t expand into new markets or develop new products on their won, they seek alternatives including merging with or acquiring other companies to create a single, more capable company. </a:t>
            </a:r>
            <a:endParaRPr lang="en-US" altLang="zh-CN" sz="2600"/>
          </a:p>
        </p:txBody>
      </p:sp>
      <p:sp>
        <p:nvSpPr>
          <p:cNvPr id="152579" name="标题 152578"/>
          <p:cNvSpPr>
            <a:spLocks noGrp="1"/>
          </p:cNvSpPr>
          <p:nvPr>
            <p:ph type="title"/>
          </p:nvPr>
        </p:nvSpPr>
        <p:spPr/>
        <p:txBody>
          <a:bodyPr vert="horz" wrap="square" lIns="91440" tIns="45720" rIns="91440" bIns="45720" anchor="t" anchorCtr="0"/>
          <a:p>
            <a:r>
              <a:rPr lang="en-US" altLang="zh-CN" b="1" u="sng"/>
              <a:t>14.1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2579"/>
                                        </p:tgtEl>
                                        <p:attrNameLst>
                                          <p:attrName>style.visibility</p:attrName>
                                        </p:attrNameLst>
                                      </p:cBhvr>
                                      <p:to>
                                        <p:strVal val="visible"/>
                                      </p:to>
                                    </p:set>
                                    <p:animEffect transition="in" filter="fade">
                                      <p:cBhvr>
                                        <p:cTn id="7" dur="597">
                                          <p:stCondLst>
                                            <p:cond delay="0"/>
                                          </p:stCondLst>
                                        </p:cTn>
                                        <p:tgtEl>
                                          <p:spTgt spid="152579"/>
                                        </p:tgtEl>
                                      </p:cBhvr>
                                    </p:animEffect>
                                    <p:anim calcmode="lin" valueType="num">
                                      <p:cBhvr>
                                        <p:cTn id="8" dur="597" fill="hold">
                                          <p:stCondLst>
                                            <p:cond delay="0"/>
                                          </p:stCondLst>
                                        </p:cTn>
                                        <p:tgtEl>
                                          <p:spTgt spid="152579"/>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2579"/>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2579"/>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2578">
                                            <p:txEl>
                                              <p:charRg st="35" end="502"/>
                                            </p:txEl>
                                          </p:spTgt>
                                        </p:tgtEl>
                                        <p:attrNameLst>
                                          <p:attrName>style.visibility</p:attrName>
                                        </p:attrNameLst>
                                      </p:cBhvr>
                                      <p:to>
                                        <p:strVal val="visible"/>
                                      </p:to>
                                    </p:set>
                                    <p:anim to="" calcmode="lin" valueType="num">
                                      <p:cBhvr>
                                        <p:cTn id="15" dur="1" fill="hold"/>
                                        <p:tgtEl>
                                          <p:spTgt spid="152578">
                                            <p:txEl>
                                              <p:charRg st="35" end="50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2" name="文本占位符 153601"/>
          <p:cNvSpPr>
            <a:spLocks noGrp="1"/>
          </p:cNvSpPr>
          <p:nvPr>
            <p:ph type="body" idx="1"/>
          </p:nvPr>
        </p:nvSpPr>
        <p:spPr>
          <a:xfrm>
            <a:off x="457200" y="1628775"/>
            <a:ext cx="8218488" cy="4392613"/>
          </a:xfrm>
        </p:spPr>
        <p:txBody>
          <a:bodyPr/>
          <a:p>
            <a:pPr marL="609600" indent="-609600">
              <a:buClr>
                <a:schemeClr val="tx1"/>
              </a:buClr>
              <a:buFont typeface="Wingdings" panose="05000000000000000000" pitchFamily="2" charset="2"/>
              <a:buAutoNum type="arabicPeriod" startAt="3"/>
            </a:pPr>
            <a:r>
              <a:rPr lang="en-US" altLang="zh-CN" sz="2800" b="1"/>
              <a:t>How to understand “economies of scale”?</a:t>
            </a:r>
            <a:endParaRPr lang="en-US" altLang="zh-CN" sz="2800"/>
          </a:p>
          <a:p>
            <a:pPr marL="609600" indent="-609600">
              <a:lnSpc>
                <a:spcPct val="120000"/>
              </a:lnSpc>
            </a:pPr>
            <a:r>
              <a:rPr lang="en-US" altLang="zh-CN" sz="2800"/>
              <a:t>“Economies of scale” refers to the decrease in unit cost of a product or service resulting from large-scale operations, as in mass production. It primarily refers to reductions in average cost (cost per unit) associated with increasing the scale of production for a single product type.</a:t>
            </a:r>
            <a:endParaRPr lang="en-US" altLang="zh-CN" sz="2800"/>
          </a:p>
        </p:txBody>
      </p:sp>
      <p:sp>
        <p:nvSpPr>
          <p:cNvPr id="153603" name="标题 153602"/>
          <p:cNvSpPr>
            <a:spLocks noGrp="1"/>
          </p:cNvSpPr>
          <p:nvPr>
            <p:ph type="title"/>
          </p:nvPr>
        </p:nvSpPr>
        <p:spPr/>
        <p:txBody>
          <a:bodyPr vert="horz" wrap="square" lIns="91440" tIns="45720" rIns="91440" bIns="45720" anchor="t" anchorCtr="0"/>
          <a:p>
            <a:r>
              <a:rPr lang="en-US" altLang="zh-CN" b="1" u="sng"/>
              <a:t>14.1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3603"/>
                                        </p:tgtEl>
                                        <p:attrNameLst>
                                          <p:attrName>style.visibility</p:attrName>
                                        </p:attrNameLst>
                                      </p:cBhvr>
                                      <p:to>
                                        <p:strVal val="visible"/>
                                      </p:to>
                                    </p:set>
                                    <p:animEffect transition="in" filter="fade">
                                      <p:cBhvr>
                                        <p:cTn id="7" dur="597">
                                          <p:stCondLst>
                                            <p:cond delay="0"/>
                                          </p:stCondLst>
                                        </p:cTn>
                                        <p:tgtEl>
                                          <p:spTgt spid="153603"/>
                                        </p:tgtEl>
                                      </p:cBhvr>
                                    </p:animEffect>
                                    <p:anim calcmode="lin" valueType="num">
                                      <p:cBhvr>
                                        <p:cTn id="8" dur="597" fill="hold">
                                          <p:stCondLst>
                                            <p:cond delay="0"/>
                                          </p:stCondLst>
                                        </p:cTn>
                                        <p:tgtEl>
                                          <p:spTgt spid="153603"/>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3603"/>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3603"/>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3602">
                                            <p:txEl>
                                              <p:charRg st="40" end="327"/>
                                            </p:txEl>
                                          </p:spTgt>
                                        </p:tgtEl>
                                        <p:attrNameLst>
                                          <p:attrName>style.visibility</p:attrName>
                                        </p:attrNameLst>
                                      </p:cBhvr>
                                      <p:to>
                                        <p:strVal val="visible"/>
                                      </p:to>
                                    </p:set>
                                    <p:anim to="" calcmode="lin" valueType="num">
                                      <p:cBhvr>
                                        <p:cTn id="15" dur="1" fill="hold"/>
                                        <p:tgtEl>
                                          <p:spTgt spid="153602">
                                            <p:txEl>
                                              <p:charRg st="40" end="327"/>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4626" name="文本占位符 154625"/>
          <p:cNvSpPr>
            <a:spLocks noGrp="1"/>
          </p:cNvSpPr>
          <p:nvPr>
            <p:ph type="body" idx="1"/>
          </p:nvPr>
        </p:nvSpPr>
        <p:spPr>
          <a:xfrm>
            <a:off x="457200" y="1124585"/>
            <a:ext cx="8236585" cy="4951730"/>
          </a:xfrm>
        </p:spPr>
        <p:txBody>
          <a:bodyPr/>
          <a:p>
            <a:pPr marL="609600" indent="-609600">
              <a:lnSpc>
                <a:spcPct val="90000"/>
              </a:lnSpc>
              <a:buClr>
                <a:schemeClr val="tx1"/>
              </a:buClr>
              <a:buFont typeface="Wingdings" panose="05000000000000000000" pitchFamily="2" charset="2"/>
              <a:buAutoNum type="arabicPeriod" startAt="4"/>
            </a:pPr>
            <a:r>
              <a:rPr lang="en-US" altLang="zh-CN" sz="2200" b="1"/>
              <a:t>How to understand “economies of scope”?</a:t>
            </a:r>
            <a:endParaRPr lang="en-US" altLang="zh-CN" sz="2200"/>
          </a:p>
          <a:p>
            <a:pPr marL="609600" indent="-609600">
              <a:lnSpc>
                <a:spcPct val="100000"/>
              </a:lnSpc>
            </a:pPr>
            <a:r>
              <a:rPr lang="en-US" altLang="zh-CN" sz="2200"/>
              <a:t>“Economies of scope” exists when it is cheaper to produce two products together (joint production) than to produce them separately. It refers to lowering average cost for a firm in producing two or more products. For example, it may be less costly to provide air service from point A to point B and C with one aircraft than have two separate air flights, one to point B and another to point C. A company which sells many product lines, sells the same product in many countries, or sells many product lines in many countries will benefit from reduced risk levels as a result of its economies of scope. If one of its product lines falls out of fashion or one country has an economic slowdown, the company will, most likely, be able to continue trading.</a:t>
            </a:r>
            <a:endParaRPr lang="en-US" altLang="zh-CN" sz="2200"/>
          </a:p>
        </p:txBody>
      </p:sp>
      <p:sp>
        <p:nvSpPr>
          <p:cNvPr id="154627" name="标题 154626"/>
          <p:cNvSpPr>
            <a:spLocks noGrp="1"/>
          </p:cNvSpPr>
          <p:nvPr>
            <p:ph type="title"/>
          </p:nvPr>
        </p:nvSpPr>
        <p:spPr>
          <a:xfrm>
            <a:off x="457200" y="278130"/>
            <a:ext cx="8229600" cy="826135"/>
          </a:xfrm>
        </p:spPr>
        <p:txBody>
          <a:bodyPr vert="horz" wrap="square" lIns="91440" tIns="45720" rIns="91440" bIns="45720" anchor="t" anchorCtr="0"/>
          <a:p>
            <a:r>
              <a:rPr lang="en-US" altLang="zh-CN" b="1" u="sng"/>
              <a:t>14.1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4627"/>
                                        </p:tgtEl>
                                        <p:attrNameLst>
                                          <p:attrName>style.visibility</p:attrName>
                                        </p:attrNameLst>
                                      </p:cBhvr>
                                      <p:to>
                                        <p:strVal val="visible"/>
                                      </p:to>
                                    </p:set>
                                    <p:animEffect transition="in" filter="fade">
                                      <p:cBhvr>
                                        <p:cTn id="7" dur="597">
                                          <p:stCondLst>
                                            <p:cond delay="0"/>
                                          </p:stCondLst>
                                        </p:cTn>
                                        <p:tgtEl>
                                          <p:spTgt spid="154627"/>
                                        </p:tgtEl>
                                      </p:cBhvr>
                                    </p:animEffect>
                                    <p:anim calcmode="lin" valueType="num">
                                      <p:cBhvr>
                                        <p:cTn id="8" dur="597" fill="hold">
                                          <p:stCondLst>
                                            <p:cond delay="0"/>
                                          </p:stCondLst>
                                        </p:cTn>
                                        <p:tgtEl>
                                          <p:spTgt spid="15462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462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4627"/>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4626">
                                            <p:txEl>
                                              <p:charRg st="40" end="791"/>
                                            </p:txEl>
                                          </p:spTgt>
                                        </p:tgtEl>
                                        <p:attrNameLst>
                                          <p:attrName>style.visibility</p:attrName>
                                        </p:attrNameLst>
                                      </p:cBhvr>
                                      <p:to>
                                        <p:strVal val="visible"/>
                                      </p:to>
                                    </p:set>
                                    <p:anim to="" calcmode="lin" valueType="num">
                                      <p:cBhvr>
                                        <p:cTn id="15" dur="1" fill="hold"/>
                                        <p:tgtEl>
                                          <p:spTgt spid="154626">
                                            <p:txEl>
                                              <p:charRg st="40" end="791"/>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14</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5650" name="文本占位符 155649"/>
          <p:cNvSpPr>
            <a:spLocks noGrp="1"/>
          </p:cNvSpPr>
          <p:nvPr>
            <p:ph type="body" idx="1"/>
          </p:nvPr>
        </p:nvSpPr>
        <p:spPr>
          <a:xfrm>
            <a:off x="457200" y="1268413"/>
            <a:ext cx="8229600" cy="4862512"/>
          </a:xfrm>
        </p:spPr>
        <p:txBody>
          <a:bodyPr/>
          <a:p>
            <a:pPr marL="609600" indent="-609600">
              <a:buClr>
                <a:schemeClr val="tx1"/>
              </a:buClr>
              <a:buFont typeface="Wingdings" panose="05000000000000000000" pitchFamily="2" charset="2"/>
              <a:buAutoNum type="arabicPeriod" startAt="5"/>
            </a:pPr>
            <a:r>
              <a:rPr lang="en-US" altLang="zh-CN" sz="2900" b="1"/>
              <a:t>What is a “blind teaser”?</a:t>
            </a:r>
            <a:endParaRPr lang="en-US" altLang="zh-CN" sz="2900"/>
          </a:p>
          <a:p>
            <a:pPr marL="609600" indent="-609600">
              <a:lnSpc>
                <a:spcPct val="120000"/>
              </a:lnSpc>
            </a:pPr>
            <a:r>
              <a:rPr lang="en-US" altLang="zh-CN" sz="2900"/>
              <a:t>A blind teaser is an anonymous document that provides just enough nonconfidential information to attract the interest of the Buyer. As the name implies, the teaser is designed to teaser Buyer into an excited state of wanting to know more. </a:t>
            </a:r>
            <a:endParaRPr lang="en-US" altLang="zh-CN" sz="2900" b="1"/>
          </a:p>
        </p:txBody>
      </p:sp>
      <p:sp>
        <p:nvSpPr>
          <p:cNvPr id="155651" name="标题 155650"/>
          <p:cNvSpPr>
            <a:spLocks noGrp="1"/>
          </p:cNvSpPr>
          <p:nvPr>
            <p:ph type="title"/>
          </p:nvPr>
        </p:nvSpPr>
        <p:spPr/>
        <p:txBody>
          <a:bodyPr vert="horz" wrap="square" lIns="91440" tIns="45720" rIns="91440" bIns="45720" anchor="t" anchorCtr="0"/>
          <a:p>
            <a:r>
              <a:rPr lang="en-US" altLang="zh-CN" b="1" u="sng"/>
              <a:t>14.1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5651"/>
                                        </p:tgtEl>
                                        <p:attrNameLst>
                                          <p:attrName>style.visibility</p:attrName>
                                        </p:attrNameLst>
                                      </p:cBhvr>
                                      <p:to>
                                        <p:strVal val="visible"/>
                                      </p:to>
                                    </p:set>
                                    <p:animEffect transition="in" filter="fade">
                                      <p:cBhvr>
                                        <p:cTn id="7" dur="597">
                                          <p:stCondLst>
                                            <p:cond delay="0"/>
                                          </p:stCondLst>
                                        </p:cTn>
                                        <p:tgtEl>
                                          <p:spTgt spid="155651"/>
                                        </p:tgtEl>
                                      </p:cBhvr>
                                    </p:animEffect>
                                    <p:anim calcmode="lin" valueType="num">
                                      <p:cBhvr>
                                        <p:cTn id="8" dur="597" fill="hold">
                                          <p:stCondLst>
                                            <p:cond delay="0"/>
                                          </p:stCondLst>
                                        </p:cTn>
                                        <p:tgtEl>
                                          <p:spTgt spid="155651"/>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5651"/>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5651"/>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5650">
                                            <p:txEl>
                                              <p:charRg st="26" end="266"/>
                                            </p:txEl>
                                          </p:spTgt>
                                        </p:tgtEl>
                                        <p:attrNameLst>
                                          <p:attrName>style.visibility</p:attrName>
                                        </p:attrNameLst>
                                      </p:cBhvr>
                                      <p:to>
                                        <p:strVal val="visible"/>
                                      </p:to>
                                    </p:set>
                                    <p:anim to="" calcmode="lin" valueType="num">
                                      <p:cBhvr>
                                        <p:cTn id="15" dur="1" fill="hold"/>
                                        <p:tgtEl>
                                          <p:spTgt spid="155650">
                                            <p:txEl>
                                              <p:charRg st="26" end="266"/>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p:bldLst>
  </p:timing>
</p:sld>
</file>

<file path=ppt/tags/tag1.xml><?xml version="1.0" encoding="utf-8"?>
<p:tagLst xmlns:p="http://schemas.openxmlformats.org/presentationml/2006/main">
  <p:tag name="resource_record_key" val="{&quot;13&quot;:[4364884],&quot;70&quot;:[3323791]}"/>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8793</Words>
  <Application>WPS 演示</Application>
  <PresentationFormat>在屏幕上显示</PresentationFormat>
  <Paragraphs>234</Paragraphs>
  <Slides>19</Slides>
  <Notes>2</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19</vt:i4>
      </vt:variant>
    </vt:vector>
  </HeadingPairs>
  <TitlesOfParts>
    <vt:vector size="27" baseType="lpstr">
      <vt:lpstr>Arial</vt:lpstr>
      <vt:lpstr>宋体</vt:lpstr>
      <vt:lpstr>Wingdings</vt:lpstr>
      <vt:lpstr>Garamond</vt:lpstr>
      <vt:lpstr>微软雅黑</vt:lpstr>
      <vt:lpstr>Arial Unicode MS</vt:lpstr>
      <vt:lpstr>Edge</vt:lpstr>
      <vt:lpstr>1_Edge</vt:lpstr>
      <vt:lpstr>English for Business Negotiation (2nd Edition) 商务英语谈判（第二版）  Chapter 14 – Mergers and Acquisitions</vt:lpstr>
      <vt:lpstr>PART THREE INTERNATIONAL ECONOMIC COOPERATION</vt:lpstr>
      <vt:lpstr>CHAPTER 14  Mergers and Acquisitions</vt:lpstr>
      <vt:lpstr>14.4 Words and Expressions</vt:lpstr>
      <vt:lpstr>14.1 Before You Begin Questions:</vt:lpstr>
      <vt:lpstr>14.1 Before You Begin</vt:lpstr>
      <vt:lpstr>14.1 Before You Begin</vt:lpstr>
      <vt:lpstr>14.1 Before You Begin</vt:lpstr>
      <vt:lpstr>14.1 Before You Begin</vt:lpstr>
      <vt:lpstr>14.1 Before You Begin</vt:lpstr>
      <vt:lpstr>14.1 Before You Begin</vt:lpstr>
      <vt:lpstr>14.1 Before You Begin</vt:lpstr>
      <vt:lpstr>14.1 Before You Begin</vt:lpstr>
      <vt:lpstr>14.1 Before You Begin</vt:lpstr>
      <vt:lpstr>14.1 Before You Begin</vt:lpstr>
      <vt:lpstr>14.2 Useful Expressions</vt:lpstr>
      <vt:lpstr>14.3 Sample Dialogues</vt:lpstr>
      <vt:lpstr>14.3 Sample Dialogues</vt:lpstr>
      <vt:lpstr>14.5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63</cp:revision>
  <dcterms:created xsi:type="dcterms:W3CDTF">2013-06-15T08:12:00Z</dcterms:created>
  <dcterms:modified xsi:type="dcterms:W3CDTF">2025-03-21T07:57:32Z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4A6EEBF6512346BA89155ACEB128AC4E_13</vt:lpwstr>
  </property>
  <property fmtid="{D5CDD505-2E9C-101B-9397-08002B2CF9AE}" pid="3" name="KSOProductBuildVer">
    <vt:lpwstr>2052-12.1.0.20305</vt:lpwstr>
  </property>
</Properties>
</file>