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356" r:id="rId3"/>
    <p:sldId id="376" r:id="rId4"/>
    <p:sldId id="349" r:id="rId5"/>
    <p:sldId id="354" r:id="rId6"/>
    <p:sldId id="367" r:id="rId7"/>
    <p:sldId id="372" r:id="rId8"/>
    <p:sldId id="358" r:id="rId9"/>
    <p:sldId id="369" r:id="rId10"/>
    <p:sldId id="366" r:id="rId11"/>
    <p:sldId id="364" r:id="rId12"/>
    <p:sldId id="365" r:id="rId13"/>
    <p:sldId id="370" r:id="rId14"/>
    <p:sldId id="373" r:id="rId15"/>
    <p:sldId id="352" r:id="rId16"/>
    <p:sldId id="353" r:id="rId17"/>
    <p:sldId id="375" r:id="rId19"/>
    <p:sldId id="355" r:id="rId20"/>
  </p:sldIdLst>
  <p:sldSz cx="9144000" cy="6858000" type="screen4x3"/>
  <p:notesSz cx="6858000" cy="9144000"/>
  <p:custDataLst>
    <p:tags r:id="rId24"/>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18786" name="幻灯片图像占位符 118785"/>
          <p:cNvSpPr>
            <a:spLocks noRot="1" noTextEdit="1"/>
          </p:cNvSpPr>
          <p:nvPr>
            <p:ph type="sldImg"/>
          </p:nvPr>
        </p:nvSpPr>
        <p:spPr/>
      </p:sp>
      <p:sp>
        <p:nvSpPr>
          <p:cNvPr id="118787" name="文本占位符 118786"/>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50530" name="标题 150529"/>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50531" name="副标题 150530"/>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50532" name="日期占位符 15053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50533" name="页脚占位符 150532"/>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13</a:t>
            </a:r>
            <a:endParaRPr lang="zh-CN" altLang="en-US" dirty="0"/>
          </a:p>
        </p:txBody>
      </p:sp>
      <p:sp>
        <p:nvSpPr>
          <p:cNvPr id="150534" name="灯片编号占位符 15053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50535" name="任意多边形 150534"/>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50536" name="直接连接符 150535"/>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13</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9506" name="标题 149505"/>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9507" name="文本占位符 149506"/>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9508" name="日期占位符 14950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9509" name="页脚占位符 149508"/>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13</a:t>
            </a:r>
            <a:endParaRPr lang="zh-CN" altLang="en-US" dirty="0"/>
          </a:p>
        </p:txBody>
      </p:sp>
      <p:sp>
        <p:nvSpPr>
          <p:cNvPr id="149510" name="灯片编号占位符 14950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9511" name="任意多边形 149510"/>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9512" name="直接连接符 149511"/>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14.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755650" y="1196975"/>
            <a:ext cx="7920038" cy="2736850"/>
          </a:xfrm>
        </p:spPr>
        <p:txBody>
          <a:bodyPr anchor="t" anchorCtr="0"/>
          <a:p>
            <a:pPr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3600" kern="1200" baseline="0">
                <a:solidFill>
                  <a:srgbClr val="333399"/>
                </a:solidFill>
                <a:latin typeface="Garamond" panose="02020404030301010803" pitchFamily="18" charset="0"/>
                <a:ea typeface="宋体" panose="02010600030101010101" pitchFamily="2" charset="-122"/>
              </a:rPr>
              <a:t>Chapter 13 – Complaints and Adjustments</a:t>
            </a:r>
            <a:endParaRPr lang="en-US" altLang="zh-CN" sz="3600" kern="1200" baseline="0">
              <a:solidFill>
                <a:srgbClr val="0000FF"/>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0770" name="文本占位符 160769"/>
          <p:cNvSpPr>
            <a:spLocks noGrp="1"/>
          </p:cNvSpPr>
          <p:nvPr>
            <p:ph type="body" idx="1"/>
          </p:nvPr>
        </p:nvSpPr>
        <p:spPr>
          <a:xfrm>
            <a:off x="457200" y="1341755"/>
            <a:ext cx="8232775" cy="4789170"/>
          </a:xfrm>
        </p:spPr>
        <p:txBody>
          <a:bodyPr/>
          <a:p>
            <a:pPr marL="571500" indent="-571500">
              <a:buClr>
                <a:schemeClr val="tx1"/>
              </a:buClr>
              <a:buFont typeface="Wingdings" panose="05000000000000000000" pitchFamily="2" charset="2"/>
              <a:buAutoNum type="arabicPeriod" startAt="8"/>
            </a:pPr>
            <a:r>
              <a:rPr lang="en-US" altLang="zh-CN" b="1"/>
              <a:t>What should the seller consider in determining a fair adjustment?</a:t>
            </a:r>
            <a:endParaRPr lang="en-US" altLang="zh-CN"/>
          </a:p>
          <a:p>
            <a:pPr marL="571500" indent="-571500">
              <a:lnSpc>
                <a:spcPct val="110000"/>
              </a:lnSpc>
            </a:pPr>
            <a:r>
              <a:rPr lang="en-US" altLang="zh-CN"/>
              <a:t>Responsibility for the problem, reliability of the customer, and the nature of the business relationship are all considered in determining a fair adjustment. But the ultimate settlement must always be within the bounds of company policy.</a:t>
            </a:r>
            <a:endParaRPr lang="en-US" altLang="zh-CN"/>
          </a:p>
        </p:txBody>
      </p:sp>
      <p:sp>
        <p:nvSpPr>
          <p:cNvPr id="160771" name="标题 160770"/>
          <p:cNvSpPr>
            <a:spLocks noGrp="1"/>
          </p:cNvSpPr>
          <p:nvPr>
            <p:ph type="title"/>
          </p:nvPr>
        </p:nvSpPr>
        <p:spPr/>
        <p:txBody>
          <a:bodyPr vert="horz" wrap="square" lIns="91440" tIns="45720" rIns="91440" bIns="45720" anchor="t" anchorCtr="0"/>
          <a:p>
            <a:r>
              <a:rPr lang="en-US" altLang="zh-CN" b="1" u="sng"/>
              <a:t>13.1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0770">
                                            <p:txEl>
                                              <p:charRg st="66" end="304"/>
                                            </p:txEl>
                                          </p:spTgt>
                                        </p:tgtEl>
                                        <p:attrNameLst>
                                          <p:attrName>style.visibility</p:attrName>
                                        </p:attrNameLst>
                                      </p:cBhvr>
                                      <p:to>
                                        <p:strVal val="visible"/>
                                      </p:to>
                                    </p:set>
                                    <p:anim to="" calcmode="lin" valueType="num">
                                      <p:cBhvr>
                                        <p:cTn id="7" dur="1" fill="hold"/>
                                        <p:tgtEl>
                                          <p:spTgt spid="160770">
                                            <p:txEl>
                                              <p:charRg st="66" end="30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1794" name="文本占位符 161793"/>
          <p:cNvSpPr>
            <a:spLocks noGrp="1"/>
          </p:cNvSpPr>
          <p:nvPr>
            <p:ph type="body" idx="1"/>
          </p:nvPr>
        </p:nvSpPr>
        <p:spPr>
          <a:xfrm>
            <a:off x="395605" y="1268730"/>
            <a:ext cx="8229600" cy="4616450"/>
          </a:xfrm>
        </p:spPr>
        <p:txBody>
          <a:bodyPr/>
          <a:p>
            <a:pPr marL="571500" indent="-571500">
              <a:buClr>
                <a:schemeClr val="tx1"/>
              </a:buClr>
              <a:buFont typeface="Wingdings" panose="05000000000000000000" pitchFamily="2" charset="2"/>
              <a:buAutoNum type="arabicPeriod" startAt="9"/>
            </a:pPr>
            <a:r>
              <a:rPr lang="en-US" altLang="zh-CN" sz="2400" b="1"/>
              <a:t>If the customer is angry when making a complaint, how are you going to calm him down?</a:t>
            </a:r>
            <a:endParaRPr lang="en-US" altLang="zh-CN" sz="2400"/>
          </a:p>
          <a:p>
            <a:pPr marL="571500" indent="-571500">
              <a:lnSpc>
                <a:spcPct val="110000"/>
              </a:lnSpc>
            </a:pPr>
            <a:r>
              <a:rPr lang="en-US" altLang="zh-CN" sz="2400"/>
              <a:t>First of all, you yourself should remain calm. Then keep an open mind and show sympathy and understanding for the customer’s predicament – which, of course, is not the same as accepting responsibility. You can say something like</a:t>
            </a:r>
            <a:r>
              <a:rPr lang="en-US" altLang="zh-CN" sz="2400">
                <a:solidFill>
                  <a:schemeClr val="tx2"/>
                </a:solidFill>
              </a:rPr>
              <a:t> </a:t>
            </a:r>
            <a:r>
              <a:rPr lang="en-US" altLang="zh-CN" sz="2400" i="1">
                <a:solidFill>
                  <a:schemeClr val="tx2"/>
                </a:solidFill>
              </a:rPr>
              <a:t>“Things aren’t quite as bad as they look, sir/madam.” </a:t>
            </a:r>
            <a:r>
              <a:rPr lang="en-US" altLang="zh-CN" sz="2400"/>
              <a:t>Or you can say</a:t>
            </a:r>
            <a:r>
              <a:rPr lang="en-US" altLang="zh-CN" sz="2400">
                <a:solidFill>
                  <a:schemeClr val="tx2"/>
                </a:solidFill>
              </a:rPr>
              <a:t> </a:t>
            </a:r>
            <a:r>
              <a:rPr lang="en-US" altLang="zh-CN" sz="2400" i="1">
                <a:solidFill>
                  <a:schemeClr val="tx2"/>
                </a:solidFill>
              </a:rPr>
              <a:t>“Let’s not get things out of perspective!”</a:t>
            </a:r>
            <a:r>
              <a:rPr lang="en-US" altLang="zh-CN" sz="2400">
                <a:solidFill>
                  <a:schemeClr val="tx2"/>
                </a:solidFill>
              </a:rPr>
              <a:t> </a:t>
            </a:r>
            <a:r>
              <a:rPr lang="en-US" altLang="zh-CN" sz="2400"/>
              <a:t>After this you should do your best to settle the matter amicably, to stop your customer from cancelling this and further order.</a:t>
            </a:r>
            <a:endParaRPr lang="en-US" altLang="zh-CN" sz="2400" b="1"/>
          </a:p>
        </p:txBody>
      </p:sp>
      <p:sp>
        <p:nvSpPr>
          <p:cNvPr id="161795" name="标题 161794"/>
          <p:cNvSpPr>
            <a:spLocks noGrp="1"/>
          </p:cNvSpPr>
          <p:nvPr>
            <p:ph type="title"/>
          </p:nvPr>
        </p:nvSpPr>
        <p:spPr/>
        <p:txBody>
          <a:bodyPr vert="horz" wrap="square" lIns="91440" tIns="45720" rIns="91440" bIns="45720" anchor="t" anchorCtr="0"/>
          <a:p>
            <a:r>
              <a:rPr lang="en-US" altLang="zh-CN" b="1" u="sng"/>
              <a:t>13.1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1794">
                                            <p:txEl>
                                              <p:charRg st="86" end="555"/>
                                            </p:txEl>
                                          </p:spTgt>
                                        </p:tgtEl>
                                        <p:attrNameLst>
                                          <p:attrName>style.visibility</p:attrName>
                                        </p:attrNameLst>
                                      </p:cBhvr>
                                      <p:to>
                                        <p:strVal val="visible"/>
                                      </p:to>
                                    </p:set>
                                    <p:anim to="" calcmode="lin" valueType="num">
                                      <p:cBhvr>
                                        <p:cTn id="7" dur="1" fill="hold"/>
                                        <p:tgtEl>
                                          <p:spTgt spid="161794">
                                            <p:txEl>
                                              <p:charRg st="86" end="555"/>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6914" name="文本占位符 166913"/>
          <p:cNvSpPr>
            <a:spLocks noGrp="1"/>
          </p:cNvSpPr>
          <p:nvPr>
            <p:ph type="body" idx="1"/>
          </p:nvPr>
        </p:nvSpPr>
        <p:spPr>
          <a:xfrm>
            <a:off x="457200" y="1484313"/>
            <a:ext cx="8229600" cy="4646612"/>
          </a:xfrm>
        </p:spPr>
        <p:txBody>
          <a:bodyPr/>
          <a:p>
            <a:pPr marL="571500" indent="-571500">
              <a:buClr>
                <a:schemeClr val="tx1"/>
              </a:buClr>
              <a:buFont typeface="Wingdings" panose="05000000000000000000" pitchFamily="2" charset="2"/>
              <a:buAutoNum type="arabicPeriod" startAt="10"/>
            </a:pPr>
            <a:r>
              <a:rPr lang="en-US" altLang="zh-CN" sz="2900" b="1"/>
              <a:t>Why should the seller apologize for the error or fault if the complaint is justified?</a:t>
            </a:r>
            <a:endParaRPr lang="en-US" altLang="zh-CN" sz="2900"/>
          </a:p>
          <a:p>
            <a:pPr marL="571500" indent="-571500">
              <a:lnSpc>
                <a:spcPct val="120000"/>
              </a:lnSpc>
            </a:pPr>
            <a:r>
              <a:rPr lang="en-US" altLang="zh-CN" sz="2900"/>
              <a:t>The way an adjuster handles the claim determines, to a large extent, the goodwill of the company. The customer will usually feel better because of receiving an apology.</a:t>
            </a:r>
            <a:endParaRPr lang="en-US" altLang="zh-CN" sz="2900"/>
          </a:p>
        </p:txBody>
      </p:sp>
      <p:sp>
        <p:nvSpPr>
          <p:cNvPr id="166915" name="标题 166914"/>
          <p:cNvSpPr>
            <a:spLocks noGrp="1"/>
          </p:cNvSpPr>
          <p:nvPr>
            <p:ph type="title"/>
          </p:nvPr>
        </p:nvSpPr>
        <p:spPr/>
        <p:txBody>
          <a:bodyPr vert="horz" wrap="square" lIns="91440" tIns="45720" rIns="91440" bIns="45720" anchor="t" anchorCtr="0"/>
          <a:p>
            <a:r>
              <a:rPr lang="en-US" altLang="zh-CN" b="1" u="sng"/>
              <a:t>13.1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6914">
                                            <p:txEl>
                                              <p:charRg st="86" end="255"/>
                                            </p:txEl>
                                          </p:spTgt>
                                        </p:tgtEl>
                                        <p:attrNameLst>
                                          <p:attrName>style.visibility</p:attrName>
                                        </p:attrNameLst>
                                      </p:cBhvr>
                                      <p:to>
                                        <p:strVal val="visible"/>
                                      </p:to>
                                    </p:set>
                                    <p:anim to="" calcmode="lin" valueType="num">
                                      <p:cBhvr>
                                        <p:cTn id="7" dur="1" fill="hold"/>
                                        <p:tgtEl>
                                          <p:spTgt spid="166914">
                                            <p:txEl>
                                              <p:charRg st="86" end="255"/>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a:t>
            </a:r>
            <a:r>
              <a:rPr lang="en-US" altLang="zh-CN" dirty="0"/>
              <a:t>3</a:t>
            </a:r>
            <a:endParaRPr lang="en-US" altLang="zh-CN"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p:txBody>
          <a:bodyPr/>
          <a:p>
            <a:r>
              <a:rPr lang="en-US" altLang="zh-CN" b="1" u="sng"/>
              <a:t>13.1 Before You Begin</a:t>
            </a:r>
            <a:endParaRPr lang="en-US" altLang="zh-CN" sz="1700" b="1" u="sng"/>
          </a:p>
        </p:txBody>
      </p:sp>
      <p:sp>
        <p:nvSpPr>
          <p:cNvPr id="159747" name="文本占位符 159746"/>
          <p:cNvSpPr>
            <a:spLocks noGrp="1"/>
          </p:cNvSpPr>
          <p:nvPr>
            <p:ph type="body" idx="1"/>
          </p:nvPr>
        </p:nvSpPr>
        <p:spPr>
          <a:xfrm>
            <a:off x="628015" y="1414145"/>
            <a:ext cx="7562850" cy="4582795"/>
          </a:xfrm>
        </p:spPr>
        <p:txBody>
          <a:bodyPr vert="horz" wrap="square" lIns="91440" tIns="45720" rIns="91440" bIns="45720" anchor="t" anchorCtr="0"/>
          <a:p>
            <a:pPr marL="0" indent="0">
              <a:buNone/>
            </a:pPr>
            <a:r>
              <a:rPr lang="en-US" altLang="zh-CN" sz="2600" b="1">
                <a:sym typeface="+mn-ea"/>
              </a:rPr>
              <a:t>Further Reading- Assignment:</a:t>
            </a:r>
            <a:endParaRPr lang="en-US" altLang="zh-CN" sz="2600" b="1">
              <a:sym typeface="+mn-ea"/>
            </a:endParaRPr>
          </a:p>
          <a:p>
            <a:pPr marL="342900" lvl="1" indent="-342900" algn="l">
              <a:buClr>
                <a:srgbClr val="CC9900"/>
              </a:buClr>
              <a:buChar char="n"/>
            </a:pPr>
            <a:r>
              <a:rPr lang="en-US" altLang="zh-CN" sz="2600">
                <a:sym typeface="+mn-ea"/>
              </a:rPr>
              <a:t>Please read this article “How to Avoid Customer Complaints before They Happen” and learn some proactive steps</a:t>
            </a:r>
            <a:r>
              <a:rPr lang="en-US" altLang="zh-CN" sz="2600"/>
              <a:t>. </a:t>
            </a:r>
            <a:endParaRPr lang="en-US" altLang="zh-CN" sz="2600"/>
          </a:p>
          <a:p>
            <a:pPr marL="342900" lvl="1" indent="-342900" algn="l">
              <a:buClr>
                <a:srgbClr val="CC9900"/>
              </a:buClr>
              <a:buChar char="n"/>
            </a:pPr>
            <a:r>
              <a:rPr lang="en-US" altLang="zh-CN" sz="2600">
                <a:sym typeface="+mn-ea"/>
              </a:rPr>
              <a:t>Please use your smartphone to scan and learn “How to complain and deal with complaints on the phone?” and learn how to start to smoothly make and deal with complaints.</a:t>
            </a:r>
            <a:endParaRPr lang="en-US" altLang="zh-CN" sz="2600"/>
          </a:p>
          <a:p>
            <a:pPr marL="457200" lvl="1" indent="0">
              <a:buNone/>
            </a:pP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159747"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16738" name="标题 116737"/>
          <p:cNvSpPr>
            <a:spLocks noGrp="1"/>
          </p:cNvSpPr>
          <p:nvPr>
            <p:ph type="title"/>
          </p:nvPr>
        </p:nvSpPr>
        <p:spPr/>
        <p:txBody>
          <a:bodyPr/>
          <a:p>
            <a:r>
              <a:rPr lang="en-US" altLang="zh-CN" b="1"/>
              <a:t>13.2 Useful Expressions</a:t>
            </a:r>
            <a:endParaRPr lang="en-US" altLang="zh-CN" sz="1700" b="1"/>
          </a:p>
        </p:txBody>
      </p:sp>
      <p:sp>
        <p:nvSpPr>
          <p:cNvPr id="116739" name="文本占位符 116738"/>
          <p:cNvSpPr>
            <a:spLocks noGrp="1"/>
          </p:cNvSpPr>
          <p:nvPr>
            <p:ph type="body" idx="1"/>
          </p:nvPr>
        </p:nvSpPr>
        <p:spPr>
          <a:xfrm>
            <a:off x="466725" y="1265555"/>
            <a:ext cx="8066405" cy="4611370"/>
          </a:xfrm>
        </p:spPr>
        <p:txBody>
          <a:bodyPr/>
          <a:p>
            <a:pPr marL="609600" indent="-609600"/>
            <a:r>
              <a:rPr lang="en-US" altLang="zh-CN" b="1"/>
              <a:t>What are the main contents covered by Group A-F?</a:t>
            </a:r>
            <a:endParaRPr lang="en-US" altLang="zh-CN" b="1"/>
          </a:p>
          <a:p>
            <a:pPr marL="1066800" lvl="1" indent="-609600">
              <a:buFont typeface="+mj-lt"/>
              <a:buAutoNum type="alphaUcPeriod"/>
            </a:pPr>
            <a:r>
              <a:rPr lang="en-US" altLang="zh-CN" sz="2800" i="1"/>
              <a:t>The nature of complaint</a:t>
            </a:r>
            <a:r>
              <a:rPr lang="en-US" altLang="zh-CN" sz="2800"/>
              <a:t> </a:t>
            </a:r>
            <a:endParaRPr lang="en-US" altLang="zh-CN" sz="2800" i="1"/>
          </a:p>
          <a:p>
            <a:pPr marL="1066800" lvl="1" indent="-609600">
              <a:buFont typeface="+mj-lt"/>
              <a:buAutoNum type="alphaUcPeriod"/>
            </a:pPr>
            <a:r>
              <a:rPr lang="en-US" altLang="zh-CN" sz="2800" i="1"/>
              <a:t>Unhappy with the order</a:t>
            </a:r>
            <a:r>
              <a:rPr lang="en-US" altLang="zh-CN" sz="2800"/>
              <a:t> </a:t>
            </a:r>
            <a:endParaRPr lang="en-US" altLang="zh-CN" sz="2800"/>
          </a:p>
          <a:p>
            <a:pPr marL="1066800" lvl="1" indent="-609600">
              <a:buFont typeface="+mj-lt"/>
              <a:buAutoNum type="alphaUcPeriod"/>
            </a:pPr>
            <a:r>
              <a:rPr lang="en-US" altLang="zh-CN" sz="2800" i="1"/>
              <a:t>Adjusting the complaint</a:t>
            </a:r>
            <a:r>
              <a:rPr lang="en-US" altLang="zh-CN" sz="2800"/>
              <a:t> </a:t>
            </a:r>
            <a:endParaRPr lang="en-US" altLang="zh-CN" sz="2800"/>
          </a:p>
          <a:p>
            <a:pPr marL="1066800" lvl="1" indent="-609600">
              <a:buFont typeface="+mj-lt"/>
              <a:buAutoNum type="alphaUcPeriod"/>
            </a:pPr>
            <a:r>
              <a:rPr lang="en-US" altLang="zh-CN" sz="2800" i="1"/>
              <a:t>Explaining the reason</a:t>
            </a:r>
            <a:r>
              <a:rPr lang="en-US" altLang="zh-CN" sz="2800"/>
              <a:t> </a:t>
            </a:r>
            <a:endParaRPr lang="en-US" altLang="zh-CN" sz="2800"/>
          </a:p>
          <a:p>
            <a:pPr marL="1066800" lvl="1" indent="-609600">
              <a:buFont typeface="+mj-lt"/>
              <a:buAutoNum type="alphaUcPeriod"/>
            </a:pPr>
            <a:r>
              <a:rPr lang="en-US" altLang="zh-CN" sz="2800" i="1"/>
              <a:t>Accepting the complaint</a:t>
            </a:r>
            <a:r>
              <a:rPr lang="en-US" altLang="zh-CN" sz="2800"/>
              <a:t> </a:t>
            </a:r>
            <a:endParaRPr lang="en-US" altLang="zh-CN" sz="2800"/>
          </a:p>
          <a:p>
            <a:pPr marL="1066800" lvl="1" indent="-609600">
              <a:buFont typeface="+mj-lt"/>
              <a:buAutoNum type="alphaUcPeriod"/>
            </a:pPr>
            <a:r>
              <a:rPr lang="en-US" altLang="zh-CN" sz="2800" i="1"/>
              <a:t>Rejecting the complaint</a:t>
            </a:r>
            <a:r>
              <a:rPr lang="en-US" altLang="zh-CN" sz="2800"/>
              <a:t>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16738"/>
                                        </p:tgtEl>
                                        <p:attrNameLst>
                                          <p:attrName>style.visibility</p:attrName>
                                        </p:attrNameLst>
                                      </p:cBhvr>
                                      <p:to>
                                        <p:strVal val="visible"/>
                                      </p:to>
                                    </p:set>
                                    <p:animEffect transition="in" filter="fade">
                                      <p:cBhvr>
                                        <p:cTn id="7" dur="597">
                                          <p:stCondLst>
                                            <p:cond delay="0"/>
                                          </p:stCondLst>
                                        </p:cTn>
                                        <p:tgtEl>
                                          <p:spTgt spid="116738"/>
                                        </p:tgtEl>
                                      </p:cBhvr>
                                    </p:animEffect>
                                    <p:anim calcmode="lin" valueType="num">
                                      <p:cBhvr>
                                        <p:cTn id="8" dur="597" fill="hold">
                                          <p:stCondLst>
                                            <p:cond delay="0"/>
                                          </p:stCondLst>
                                        </p:cTn>
                                        <p:tgtEl>
                                          <p:spTgt spid="11673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1673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1673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16739">
                                            <p:txEl>
                                              <p:charRg st="49" end="78"/>
                                            </p:txEl>
                                          </p:spTgt>
                                        </p:tgtEl>
                                        <p:attrNameLst>
                                          <p:attrName>style.visibility</p:attrName>
                                        </p:attrNameLst>
                                      </p:cBhvr>
                                      <p:to>
                                        <p:strVal val="visible"/>
                                      </p:to>
                                    </p:set>
                                    <p:animEffect transition="in" filter="slide(fromBottom)">
                                      <p:cBhvr>
                                        <p:cTn id="15" dur="500">
                                          <p:stCondLst>
                                            <p:cond delay="0"/>
                                          </p:stCondLst>
                                        </p:cTn>
                                        <p:tgtEl>
                                          <p:spTgt spid="116739">
                                            <p:txEl>
                                              <p:charRg st="49" end="7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16739">
                                            <p:txEl>
                                              <p:charRg st="78" end="106"/>
                                            </p:txEl>
                                          </p:spTgt>
                                        </p:tgtEl>
                                        <p:attrNameLst>
                                          <p:attrName>style.visibility</p:attrName>
                                        </p:attrNameLst>
                                      </p:cBhvr>
                                      <p:to>
                                        <p:strVal val="visible"/>
                                      </p:to>
                                    </p:set>
                                    <p:animEffect transition="in" filter="slide(fromBottom)">
                                      <p:cBhvr>
                                        <p:cTn id="20" dur="500">
                                          <p:stCondLst>
                                            <p:cond delay="0"/>
                                          </p:stCondLst>
                                        </p:cTn>
                                        <p:tgtEl>
                                          <p:spTgt spid="116739">
                                            <p:txEl>
                                              <p:charRg st="78" end="10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16739">
                                            <p:txEl>
                                              <p:charRg st="106" end="135"/>
                                            </p:txEl>
                                          </p:spTgt>
                                        </p:tgtEl>
                                        <p:attrNameLst>
                                          <p:attrName>style.visibility</p:attrName>
                                        </p:attrNameLst>
                                      </p:cBhvr>
                                      <p:to>
                                        <p:strVal val="visible"/>
                                      </p:to>
                                    </p:set>
                                    <p:animEffect transition="in" filter="slide(fromBottom)">
                                      <p:cBhvr>
                                        <p:cTn id="25" dur="500">
                                          <p:stCondLst>
                                            <p:cond delay="0"/>
                                          </p:stCondLst>
                                        </p:cTn>
                                        <p:tgtEl>
                                          <p:spTgt spid="116739">
                                            <p:txEl>
                                              <p:charRg st="106" end="13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16739">
                                            <p:txEl>
                                              <p:charRg st="135" end="162"/>
                                            </p:txEl>
                                          </p:spTgt>
                                        </p:tgtEl>
                                        <p:attrNameLst>
                                          <p:attrName>style.visibility</p:attrName>
                                        </p:attrNameLst>
                                      </p:cBhvr>
                                      <p:to>
                                        <p:strVal val="visible"/>
                                      </p:to>
                                    </p:set>
                                    <p:animEffect transition="in" filter="slide(fromBottom)">
                                      <p:cBhvr>
                                        <p:cTn id="30" dur="500">
                                          <p:stCondLst>
                                            <p:cond delay="0"/>
                                          </p:stCondLst>
                                        </p:cTn>
                                        <p:tgtEl>
                                          <p:spTgt spid="116739">
                                            <p:txEl>
                                              <p:charRg st="135" end="16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116739">
                                            <p:txEl>
                                              <p:charRg st="162" end="191"/>
                                            </p:txEl>
                                          </p:spTgt>
                                        </p:tgtEl>
                                        <p:attrNameLst>
                                          <p:attrName>style.visibility</p:attrName>
                                        </p:attrNameLst>
                                      </p:cBhvr>
                                      <p:to>
                                        <p:strVal val="visible"/>
                                      </p:to>
                                    </p:set>
                                    <p:animEffect transition="in" filter="slide(fromBottom)">
                                      <p:cBhvr>
                                        <p:cTn id="35" dur="500">
                                          <p:stCondLst>
                                            <p:cond delay="0"/>
                                          </p:stCondLst>
                                        </p:cTn>
                                        <p:tgtEl>
                                          <p:spTgt spid="116739">
                                            <p:txEl>
                                              <p:charRg st="162" end="19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116739">
                                            <p:txEl>
                                              <p:charRg st="191" end="220"/>
                                            </p:txEl>
                                          </p:spTgt>
                                        </p:tgtEl>
                                        <p:attrNameLst>
                                          <p:attrName>style.visibility</p:attrName>
                                        </p:attrNameLst>
                                      </p:cBhvr>
                                      <p:to>
                                        <p:strVal val="visible"/>
                                      </p:to>
                                    </p:set>
                                    <p:animEffect transition="in" filter="slide(fromBottom)">
                                      <p:cBhvr>
                                        <p:cTn id="40" dur="500">
                                          <p:stCondLst>
                                            <p:cond delay="0"/>
                                          </p:stCondLst>
                                        </p:cTn>
                                        <p:tgtEl>
                                          <p:spTgt spid="116739">
                                            <p:txEl>
                                              <p:charRg st="191" end="2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p:bldP spid="116739"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17762" name="标题 117761"/>
          <p:cNvSpPr>
            <a:spLocks noGrp="1"/>
          </p:cNvSpPr>
          <p:nvPr>
            <p:ph type="title"/>
          </p:nvPr>
        </p:nvSpPr>
        <p:spPr/>
        <p:txBody>
          <a:bodyPr/>
          <a:p>
            <a:r>
              <a:rPr lang="en-US" altLang="zh-CN" b="1" u="sng"/>
              <a:t>13.3 Sample Dialogues</a:t>
            </a:r>
            <a:endParaRPr lang="en-US" altLang="zh-CN" sz="1700" b="1" u="sng"/>
          </a:p>
        </p:txBody>
      </p:sp>
      <p:sp>
        <p:nvSpPr>
          <p:cNvPr id="117763" name="文本占位符 117762"/>
          <p:cNvSpPr>
            <a:spLocks noGrp="1"/>
          </p:cNvSpPr>
          <p:nvPr>
            <p:ph type="body" idx="1"/>
          </p:nvPr>
        </p:nvSpPr>
        <p:spPr>
          <a:xfrm>
            <a:off x="456565" y="1052830"/>
            <a:ext cx="8230235" cy="5091430"/>
          </a:xfrm>
        </p:spPr>
        <p:txBody>
          <a:bodyPr/>
          <a:p>
            <a:pPr marL="609600" indent="-609600" fontAlgn="t">
              <a:lnSpc>
                <a:spcPct val="90000"/>
              </a:lnSpc>
              <a:buClr>
                <a:schemeClr val="tx1"/>
              </a:buClr>
              <a:buFont typeface="Wingdings" panose="05000000000000000000" pitchFamily="2" charset="2"/>
              <a:buChar char="l"/>
            </a:pPr>
            <a:r>
              <a:rPr lang="en-US" altLang="zh-CN" sz="2200">
                <a:sym typeface="+mn-ea"/>
              </a:rPr>
              <a:t>You can scan the QR codes in the textbook to listen to </a:t>
            </a:r>
            <a:r>
              <a:rPr lang="en-US" altLang="zh-CN" sz="2200">
                <a:sym typeface="+mn-ea"/>
              </a:rPr>
              <a:t>dialogues </a:t>
            </a:r>
            <a:r>
              <a:rPr lang="en-US" altLang="zh-CN" sz="2200">
                <a:sym typeface="宋体" panose="02010600030101010101" pitchFamily="2" charset="-122"/>
              </a:rPr>
              <a:t>A-C before/after class</a:t>
            </a:r>
            <a:r>
              <a:rPr lang="en-US" altLang="zh-CN" sz="2200">
                <a:sym typeface="+mn-ea"/>
              </a:rPr>
              <a:t>.</a:t>
            </a:r>
            <a:endParaRPr lang="en-US" altLang="zh-CN" sz="2200">
              <a:sym typeface="+mn-ea"/>
            </a:endParaRPr>
          </a:p>
          <a:p>
            <a:pPr marL="609600" indent="-609600" fontAlgn="t">
              <a:lnSpc>
                <a:spcPct val="90000"/>
              </a:lnSpc>
              <a:buClr>
                <a:schemeClr val="tx1"/>
              </a:buClr>
              <a:buFont typeface="Wingdings" panose="05000000000000000000" pitchFamily="2" charset="2"/>
              <a:buChar char="l"/>
            </a:pPr>
            <a:r>
              <a:rPr lang="en-US" altLang="zh-CN" sz="2200"/>
              <a:t>Please read the dialogues with your partners and answer the questions below (A-C).</a:t>
            </a:r>
            <a:endParaRPr lang="en-US" altLang="zh-CN" sz="2200"/>
          </a:p>
          <a:p>
            <a:pPr marL="1371600" lvl="2" indent="-457200" algn="l" fontAlgn="t">
              <a:lnSpc>
                <a:spcPct val="100000"/>
              </a:lnSpc>
              <a:buClr>
                <a:schemeClr val="tx1"/>
              </a:buClr>
              <a:buFont typeface="+mj-lt"/>
              <a:buAutoNum type="alphaUcPeriod"/>
            </a:pPr>
            <a:r>
              <a:rPr lang="en-US" altLang="zh-CN" sz="2200"/>
              <a:t>How did the buyer make the complaint on the short delivery of sugar and how did the seller adjust the complaint in Dialogue A? Is there any agreement reached?</a:t>
            </a:r>
            <a:endParaRPr lang="en-US" altLang="zh-CN" sz="2200"/>
          </a:p>
          <a:p>
            <a:pPr marL="1371600" lvl="2" indent="-457200" fontAlgn="t">
              <a:lnSpc>
                <a:spcPct val="100000"/>
              </a:lnSpc>
              <a:buClr>
                <a:schemeClr val="tx1"/>
              </a:buClr>
              <a:buFont typeface="+mj-lt"/>
              <a:buAutoNum type="alphaUcPeriod"/>
            </a:pPr>
            <a:r>
              <a:rPr lang="en-US" altLang="zh-CN" sz="2200">
                <a:sym typeface="+mn-ea"/>
              </a:rPr>
              <a:t>How did the buyer make the complaint on the late delivery of 15 samples and how did the seller adjust the complaint? Did the buyer accept the adjustment?</a:t>
            </a:r>
            <a:endParaRPr lang="en-US" altLang="zh-CN" sz="2200"/>
          </a:p>
          <a:p>
            <a:pPr marL="1371600" lvl="2" indent="-457200" fontAlgn="t">
              <a:lnSpc>
                <a:spcPct val="90000"/>
              </a:lnSpc>
              <a:buClr>
                <a:schemeClr val="tx1"/>
              </a:buClr>
              <a:buFont typeface="+mj-lt"/>
              <a:buAutoNum type="alphaUcPeriod"/>
            </a:pPr>
            <a:r>
              <a:rPr lang="en-US" altLang="zh-CN" sz="2200">
                <a:sym typeface="+mn-ea"/>
              </a:rPr>
              <a:t>How did the buyer make the complaint on wrong goods delivered and how did the seller adjust the complaint? What lesson can be learnt from this dialogue for the seller?</a:t>
            </a:r>
            <a:endParaRPr lang="en-US" altLang="zh-CN"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17762"/>
                                        </p:tgtEl>
                                        <p:attrNameLst>
                                          <p:attrName>style.visibility</p:attrName>
                                        </p:attrNameLst>
                                      </p:cBhvr>
                                      <p:to>
                                        <p:strVal val="visible"/>
                                      </p:to>
                                    </p:set>
                                    <p:animEffect transition="in" filter="fade">
                                      <p:cBhvr>
                                        <p:cTn id="7" dur="597">
                                          <p:stCondLst>
                                            <p:cond delay="0"/>
                                          </p:stCondLst>
                                        </p:cTn>
                                        <p:tgtEl>
                                          <p:spTgt spid="117762"/>
                                        </p:tgtEl>
                                      </p:cBhvr>
                                    </p:animEffect>
                                    <p:anim calcmode="lin" valueType="num">
                                      <p:cBhvr>
                                        <p:cTn id="8" dur="597" fill="hold">
                                          <p:stCondLst>
                                            <p:cond delay="0"/>
                                          </p:stCondLst>
                                        </p:cTn>
                                        <p:tgtEl>
                                          <p:spTgt spid="11776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1776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1776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17763">
                                            <p:txEl>
                                              <p:pRg st="2" end="2"/>
                                            </p:txEl>
                                          </p:spTgt>
                                        </p:tgtEl>
                                        <p:attrNameLst>
                                          <p:attrName>style.visibility</p:attrName>
                                        </p:attrNameLst>
                                      </p:cBhvr>
                                      <p:to>
                                        <p:strVal val="visible"/>
                                      </p:to>
                                    </p:set>
                                    <p:anim to="" calcmode="lin" valueType="num">
                                      <p:cBhvr>
                                        <p:cTn id="15" dur="1" fill="hold"/>
                                        <p:tgtEl>
                                          <p:spTgt spid="117763">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17763">
                                            <p:txEl>
                                              <p:pRg st="3" end="3"/>
                                            </p:txEl>
                                          </p:spTgt>
                                        </p:tgtEl>
                                        <p:attrNameLst>
                                          <p:attrName>style.visibility</p:attrName>
                                        </p:attrNameLst>
                                      </p:cBhvr>
                                      <p:to>
                                        <p:strVal val="visible"/>
                                      </p:to>
                                    </p:set>
                                    <p:anim to="" calcmode="lin" valueType="num">
                                      <p:cBhvr>
                                        <p:cTn id="20" dur="1" fill="hold"/>
                                        <p:tgtEl>
                                          <p:spTgt spid="117763">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17763">
                                            <p:txEl>
                                              <p:pRg st="4" end="4"/>
                                            </p:txEl>
                                          </p:spTgt>
                                        </p:tgtEl>
                                        <p:attrNameLst>
                                          <p:attrName>style.visibility</p:attrName>
                                        </p:attrNameLst>
                                      </p:cBhvr>
                                      <p:to>
                                        <p:strVal val="visible"/>
                                      </p:to>
                                    </p:set>
                                    <p:anim to="" calcmode="lin" valueType="num">
                                      <p:cBhvr>
                                        <p:cTn id="25" dur="1" fill="hold"/>
                                        <p:tgtEl>
                                          <p:spTgt spid="117763">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13</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13.3 Sample Dialogues</a:t>
            </a:r>
            <a:endParaRPr lang="en-US" altLang="zh-CN" sz="1700" b="1" u="sng"/>
          </a:p>
        </p:txBody>
      </p:sp>
      <p:sp>
        <p:nvSpPr>
          <p:cNvPr id="22531" name="内容占位符 22530"/>
          <p:cNvSpPr>
            <a:spLocks noGrp="1"/>
          </p:cNvSpPr>
          <p:nvPr>
            <p:ph idx="1"/>
          </p:nvPr>
        </p:nvSpPr>
        <p:spPr>
          <a:xfrm>
            <a:off x="501650" y="1595120"/>
            <a:ext cx="8084820" cy="2357120"/>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20834" name="标题 120833"/>
          <p:cNvSpPr>
            <a:spLocks noGrp="1"/>
          </p:cNvSpPr>
          <p:nvPr>
            <p:ph type="title"/>
          </p:nvPr>
        </p:nvSpPr>
        <p:spPr/>
        <p:txBody>
          <a:bodyPr/>
          <a:p>
            <a:r>
              <a:rPr lang="en-US" altLang="zh-CN" b="1" u="sng"/>
              <a:t>13.5 Exercises</a:t>
            </a:r>
            <a:endParaRPr lang="en-US" altLang="zh-CN" sz="1700" b="1" u="sng"/>
          </a:p>
        </p:txBody>
      </p:sp>
      <p:sp>
        <p:nvSpPr>
          <p:cNvPr id="120835" name="文本占位符 120834"/>
          <p:cNvSpPr>
            <a:spLocks noGrp="1"/>
          </p:cNvSpPr>
          <p:nvPr>
            <p:ph type="body" idx="1"/>
          </p:nvPr>
        </p:nvSpPr>
        <p:spPr>
          <a:xfrm>
            <a:off x="490855" y="1196340"/>
            <a:ext cx="8195945" cy="4332605"/>
          </a:xfrm>
        </p:spPr>
        <p:txBody>
          <a:bodyPr/>
          <a:p>
            <a:pPr>
              <a:lnSpc>
                <a:spcPct val="90000"/>
              </a:lnSpc>
            </a:pPr>
            <a:r>
              <a:rPr lang="en-US" altLang="zh-CN" sz="2600"/>
              <a:t>Work in groups of 2-4.</a:t>
            </a:r>
            <a:endParaRPr lang="en-US" altLang="zh-CN" sz="2600"/>
          </a:p>
          <a:p>
            <a:pPr>
              <a:lnSpc>
                <a:spcPct val="90000"/>
              </a:lnSpc>
            </a:pPr>
            <a:r>
              <a:rPr lang="en-US" altLang="zh-CN" sz="2600"/>
              <a:t>Role-play Exercise A or B.</a:t>
            </a:r>
            <a:endParaRPr lang="en-US" altLang="zh-CN" sz="2600"/>
          </a:p>
          <a:p>
            <a:pPr>
              <a:lnSpc>
                <a:spcPct val="90000"/>
              </a:lnSpc>
            </a:pPr>
            <a:r>
              <a:rPr lang="en-US" altLang="zh-CN" sz="2600"/>
              <a:t>Please assign your own roles. </a:t>
            </a:r>
            <a:endParaRPr lang="en-US" altLang="zh-CN" sz="2600"/>
          </a:p>
          <a:p>
            <a:pPr>
              <a:lnSpc>
                <a:spcPct val="90000"/>
              </a:lnSpc>
            </a:pPr>
            <a:r>
              <a:rPr lang="en-US" altLang="zh-CN" sz="2600"/>
              <a:t>You have 10 minutes for the preparation. </a:t>
            </a:r>
            <a:endParaRPr lang="en-US" altLang="zh-CN" sz="2600"/>
          </a:p>
          <a:p>
            <a:pPr>
              <a:lnSpc>
                <a:spcPct val="90000"/>
              </a:lnSpc>
            </a:pPr>
            <a:r>
              <a:rPr lang="en-US" altLang="zh-CN" sz="2600">
                <a:sym typeface="+mn-ea"/>
              </a:rPr>
              <a:t>If necessary, you can use your smartphone to scan the QR code to get the suggested steps for each assignment.</a:t>
            </a:r>
            <a:endParaRPr lang="en-US" altLang="zh-CN" sz="2600">
              <a:sym typeface="+mn-ea"/>
            </a:endParaRPr>
          </a:p>
          <a:p>
            <a:pPr>
              <a:lnSpc>
                <a:spcPct val="90000"/>
              </a:lnSpc>
            </a:pPr>
            <a:r>
              <a:rPr lang="en-US" altLang="zh-CN" sz="2600"/>
              <a:t>After that the teacher will ask one group to model role-play Exercise A or B at your own choice. </a:t>
            </a:r>
            <a:endParaRPr lang="en-US" altLang="zh-CN" sz="2600"/>
          </a:p>
          <a:p>
            <a:pPr>
              <a:lnSpc>
                <a:spcPct val="90000"/>
              </a:lnSpc>
            </a:pPr>
            <a:r>
              <a:rPr lang="en-US" altLang="zh-CN" sz="2600"/>
              <a:t>The other students are required to listen carefully to the model role-play and be ready for the comments. </a:t>
            </a:r>
            <a:endParaRPr lang="en-US" altLang="zh-CN" sz="2600"/>
          </a:p>
        </p:txBody>
      </p:sp>
      <p:sp>
        <p:nvSpPr>
          <p:cNvPr id="120838" name="矩形 120837"/>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14</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a:t>
            </a:r>
            <a:r>
              <a:rPr lang="en-US" altLang="zh-CN" dirty="0">
                <a:sym typeface="+mn-ea"/>
              </a:rPr>
              <a:t>13</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611505" y="1574800"/>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66" y="1659"/>
              <a:ext cx="258" cy="188"/>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696"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accent1"/>
                  </a:solidFill>
                  <a:latin typeface="Arial" panose="020B0604020202020204" pitchFamily="34" charset="0"/>
                </a:rPr>
                <a:t>CHAPTER 13</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Complaints</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and </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Adjustments</a:t>
              </a:r>
              <a:endParaRPr lang="en-US" altLang="zh-CN" sz="1700" b="1">
                <a:solidFill>
                  <a:schemeClr val="accent1"/>
                </a:solidFill>
                <a:latin typeface="Arial" panose="020B0604020202020204" pitchFamily="34" charset="0"/>
              </a:endParaRPr>
            </a:p>
          </p:txBody>
        </p:sp>
        <p:sp>
          <p:nvSpPr>
            <p:cNvPr id="62471" name="_s62471"/>
            <p:cNvSpPr/>
            <p:nvPr/>
          </p:nvSpPr>
          <p:spPr>
            <a:xfrm flipH="1">
              <a:off x="2252" y="2133"/>
              <a:ext cx="306" cy="54"/>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12</a:t>
              </a:r>
              <a:endParaRPr lang="en-US" altLang="zh-CN" sz="1700" b="1">
                <a:latin typeface="Arial" panose="020B0604020202020204" pitchFamily="34" charset="0"/>
              </a:endParaRPr>
            </a:p>
            <a:p>
              <a:pPr algn="ctr"/>
              <a:r>
                <a:rPr lang="en-US" altLang="zh-CN" sz="1700" b="1">
                  <a:latin typeface="Arial" panose="020B0604020202020204" pitchFamily="34" charset="0"/>
                </a:rPr>
                <a:t>Signing a Contract</a:t>
              </a:r>
              <a:endParaRPr lang="en-US" altLang="zh-CN" sz="1700">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11</a:t>
              </a:r>
              <a:endParaRPr lang="en-US" altLang="zh-CN" sz="1700" b="1">
                <a:latin typeface="Arial" panose="020B0604020202020204" pitchFamily="34" charset="0"/>
              </a:endParaRPr>
            </a:p>
            <a:p>
              <a:pPr algn="ctr"/>
              <a:r>
                <a:rPr lang="en-US" altLang="zh-CN" sz="1700" b="1">
                  <a:latin typeface="Arial" panose="020B0604020202020204" pitchFamily="34" charset="0"/>
                </a:rPr>
                <a:t>Shipment</a:t>
              </a:r>
              <a:endParaRPr lang="en-US" altLang="zh-CN" sz="1700" b="1">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tx1"/>
                  </a:solidFill>
                  <a:latin typeface="Arial" panose="020B0604020202020204" pitchFamily="34" charset="0"/>
                </a:rPr>
                <a:t>CHAPTER 10</a:t>
              </a:r>
              <a:endParaRPr lang="en-US" altLang="zh-CN" sz="1700" b="1">
                <a:solidFill>
                  <a:schemeClr val="tx1"/>
                </a:solidFill>
                <a:latin typeface="Arial" panose="020B0604020202020204" pitchFamily="34" charset="0"/>
              </a:endParaRPr>
            </a:p>
            <a:p>
              <a:pPr algn="ctr">
                <a:buClrTx/>
                <a:buSzTx/>
                <a:buNone/>
              </a:pPr>
              <a:r>
                <a:rPr lang="en-US" altLang="zh-CN" sz="1700" b="1">
                  <a:solidFill>
                    <a:schemeClr val="tx1"/>
                  </a:solidFill>
                  <a:latin typeface="Arial" panose="020B0604020202020204" pitchFamily="34" charset="0"/>
                </a:rPr>
                <a:t>Packing</a:t>
              </a:r>
              <a:endParaRPr lang="en-US" altLang="zh-CN" sz="1700" b="1">
                <a:solidFill>
                  <a:schemeClr val="tx1"/>
                </a:solidFill>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vertOverflow="overflow" horzOverflow="overflow" vert="horz" wrap="none" lIns="0" tIns="0" rIns="0" bIns="0" numCol="1" spcCol="0" rtlCol="0" fromWordArt="0" anchor="ctr" anchorCtr="0" forceAA="0" compatLnSpc="1">
              <a:noAutofit/>
              <a:flatTx/>
            </a:bodyPr>
            <a:p>
              <a:pPr lvl="0" algn="ctr">
                <a:buClrTx/>
                <a:buSzTx/>
                <a:buFontTx/>
              </a:pPr>
              <a:r>
                <a:rPr lang="en-US" altLang="zh-CN" sz="1700" b="1">
                  <a:latin typeface="Arial" panose="020B0604020202020204" pitchFamily="34" charset="0"/>
                  <a:sym typeface="+mn-ea"/>
                </a:rPr>
                <a:t>CHAPTER 9</a:t>
              </a:r>
              <a:endParaRPr lang="en-US" altLang="zh-CN" sz="1700" b="1">
                <a:latin typeface="Arial" panose="020B0604020202020204" pitchFamily="34" charset="0"/>
                <a:sym typeface="+mn-ea"/>
              </a:endParaRPr>
            </a:p>
            <a:p>
              <a:pPr lvl="0" algn="ctr">
                <a:buClrTx/>
                <a:buSzTx/>
                <a:buFontTx/>
              </a:pPr>
              <a:r>
                <a:rPr lang="en-US" altLang="zh-CN" sz="1700" b="1">
                  <a:latin typeface="Arial" panose="020B0604020202020204" pitchFamily="34" charset="0"/>
                  <a:sym typeface="+mn-ea"/>
                </a:rPr>
                <a:t>Payment Terms</a:t>
              </a:r>
              <a:endParaRPr lang="en-US" altLang="zh-CN" sz="1700" b="1">
                <a:latin typeface="Arial" panose="020B0604020202020204" pitchFamily="34" charset="0"/>
                <a:sym typeface="+mn-ea"/>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tx1"/>
                  </a:solidFill>
                  <a:latin typeface="Arial" panose="020B0604020202020204" pitchFamily="34" charset="0"/>
                </a:rPr>
                <a:t>CHAPTER 8</a:t>
              </a:r>
              <a:endParaRPr lang="en-US" altLang="zh-CN" sz="1700" b="1">
                <a:solidFill>
                  <a:schemeClr val="tx1"/>
                </a:solidFill>
                <a:latin typeface="Arial" panose="020B0604020202020204" pitchFamily="34" charset="0"/>
              </a:endParaRPr>
            </a:p>
            <a:p>
              <a:pPr algn="ctr"/>
              <a:r>
                <a:rPr lang="en-US" altLang="zh-CN" sz="1700" b="1">
                  <a:solidFill>
                    <a:schemeClr val="tx1"/>
                  </a:solidFill>
                  <a:latin typeface="Arial" panose="020B0604020202020204" pitchFamily="34" charset="0"/>
                </a:rPr>
                <a:t>Price</a:t>
              </a:r>
              <a:endParaRPr lang="en-US" altLang="zh-CN" sz="1700" b="1">
                <a:solidFill>
                  <a:schemeClr val="tx1"/>
                </a:solidFill>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latin typeface="Arial" panose="020B0604020202020204" pitchFamily="34" charset="0"/>
                </a:rPr>
                <a:t>CHAPTER 7</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Inquiries </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13666" name="标题 113665"/>
          <p:cNvSpPr>
            <a:spLocks noGrp="1"/>
          </p:cNvSpPr>
          <p:nvPr>
            <p:ph type="title"/>
          </p:nvPr>
        </p:nvSpPr>
        <p:spPr>
          <a:xfrm>
            <a:off x="395288" y="274638"/>
            <a:ext cx="8497887" cy="1143000"/>
          </a:xfrm>
        </p:spPr>
        <p:txBody>
          <a:bodyPr/>
          <a:p>
            <a:r>
              <a:rPr lang="en-US" altLang="zh-CN" sz="3300" b="1" u="sng">
                <a:solidFill>
                  <a:schemeClr val="tx1"/>
                </a:solidFill>
              </a:rPr>
              <a:t>CHAPTER 13  Complaints and Adjustments</a:t>
            </a:r>
            <a:endParaRPr lang="en-US" altLang="zh-CN" sz="3300" b="1" u="sng">
              <a:solidFill>
                <a:schemeClr val="tx1"/>
              </a:solidFill>
            </a:endParaRPr>
          </a:p>
        </p:txBody>
      </p:sp>
      <p:sp>
        <p:nvSpPr>
          <p:cNvPr id="113667" name="文本占位符 113666"/>
          <p:cNvSpPr>
            <a:spLocks noGrp="1"/>
          </p:cNvSpPr>
          <p:nvPr>
            <p:ph type="body" idx="1"/>
          </p:nvPr>
        </p:nvSpPr>
        <p:spPr>
          <a:xfrm>
            <a:off x="457200" y="1341438"/>
            <a:ext cx="8229600" cy="4789487"/>
          </a:xfrm>
        </p:spPr>
        <p:txBody>
          <a:bodyPr/>
          <a:p>
            <a:pPr>
              <a:lnSpc>
                <a:spcPct val="90000"/>
              </a:lnSpc>
              <a:buNone/>
            </a:pPr>
            <a:r>
              <a:rPr lang="en-US" altLang="zh-CN" sz="2600" b="1"/>
              <a:t>Objectives</a:t>
            </a:r>
            <a:endParaRPr lang="en-US" altLang="zh-CN" sz="2600"/>
          </a:p>
          <a:p>
            <a:pPr>
              <a:lnSpc>
                <a:spcPct val="90000"/>
              </a:lnSpc>
            </a:pPr>
            <a:r>
              <a:rPr lang="en-US" altLang="zh-CN" sz="2600"/>
              <a:t>Gain knowledge of the role of complaints in modern business relationships</a:t>
            </a:r>
            <a:endParaRPr lang="en-US" altLang="zh-CN" sz="2600"/>
          </a:p>
          <a:p>
            <a:pPr>
              <a:lnSpc>
                <a:spcPct val="90000"/>
              </a:lnSpc>
            </a:pPr>
            <a:r>
              <a:rPr lang="en-US" altLang="zh-CN" sz="2600"/>
              <a:t>Learn the tips of making a complaint and adjusting the complaint</a:t>
            </a:r>
            <a:endParaRPr lang="en-US" altLang="zh-CN" sz="2600"/>
          </a:p>
          <a:p>
            <a:pPr>
              <a:lnSpc>
                <a:spcPct val="90000"/>
              </a:lnSpc>
            </a:pPr>
            <a:r>
              <a:rPr lang="en-US" altLang="zh-CN" sz="2600"/>
              <a:t>Be familiar with the expressions and terms used in making and adjusting complaints</a:t>
            </a:r>
            <a:endParaRPr lang="en-US" altLang="zh-CN" sz="2600"/>
          </a:p>
          <a:p>
            <a:pPr>
              <a:lnSpc>
                <a:spcPct val="90000"/>
              </a:lnSpc>
            </a:pPr>
            <a:r>
              <a:rPr lang="en-US" altLang="zh-CN" sz="2600"/>
              <a:t>Learn the skills and key points in making and adjusting complaints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13666"/>
                                        </p:tgtEl>
                                        <p:attrNameLst>
                                          <p:attrName>style.visibility</p:attrName>
                                        </p:attrNameLst>
                                      </p:cBhvr>
                                      <p:to>
                                        <p:strVal val="visible"/>
                                      </p:to>
                                    </p:set>
                                    <p:animEffect transition="in" filter="fade">
                                      <p:cBhvr>
                                        <p:cTn id="7" dur="597">
                                          <p:stCondLst>
                                            <p:cond delay="0"/>
                                          </p:stCondLst>
                                        </p:cTn>
                                        <p:tgtEl>
                                          <p:spTgt spid="113666"/>
                                        </p:tgtEl>
                                      </p:cBhvr>
                                    </p:animEffect>
                                    <p:anim calcmode="lin" valueType="num">
                                      <p:cBhvr>
                                        <p:cTn id="8" dur="597" fill="hold">
                                          <p:stCondLst>
                                            <p:cond delay="0"/>
                                          </p:stCondLst>
                                        </p:cTn>
                                        <p:tgtEl>
                                          <p:spTgt spid="1136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136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1366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13667">
                                            <p:txEl>
                                              <p:charRg st="11" end="85"/>
                                            </p:txEl>
                                          </p:spTgt>
                                        </p:tgtEl>
                                        <p:attrNameLst>
                                          <p:attrName>style.visibility</p:attrName>
                                        </p:attrNameLst>
                                      </p:cBhvr>
                                      <p:to>
                                        <p:strVal val="visible"/>
                                      </p:to>
                                    </p:set>
                                    <p:animEffect transition="in" filter="slide(fromBottom)">
                                      <p:cBhvr>
                                        <p:cTn id="15" dur="500">
                                          <p:stCondLst>
                                            <p:cond delay="0"/>
                                          </p:stCondLst>
                                        </p:cTn>
                                        <p:tgtEl>
                                          <p:spTgt spid="113667">
                                            <p:txEl>
                                              <p:charRg st="11" end="8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13667">
                                            <p:txEl>
                                              <p:charRg st="85" end="150"/>
                                            </p:txEl>
                                          </p:spTgt>
                                        </p:tgtEl>
                                        <p:attrNameLst>
                                          <p:attrName>style.visibility</p:attrName>
                                        </p:attrNameLst>
                                      </p:cBhvr>
                                      <p:to>
                                        <p:strVal val="visible"/>
                                      </p:to>
                                    </p:set>
                                    <p:animEffect transition="in" filter="slide(fromBottom)">
                                      <p:cBhvr>
                                        <p:cTn id="20" dur="500">
                                          <p:stCondLst>
                                            <p:cond delay="0"/>
                                          </p:stCondLst>
                                        </p:cTn>
                                        <p:tgtEl>
                                          <p:spTgt spid="113667">
                                            <p:txEl>
                                              <p:charRg st="85" end="15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13667">
                                            <p:txEl>
                                              <p:charRg st="150" end="233"/>
                                            </p:txEl>
                                          </p:spTgt>
                                        </p:tgtEl>
                                        <p:attrNameLst>
                                          <p:attrName>style.visibility</p:attrName>
                                        </p:attrNameLst>
                                      </p:cBhvr>
                                      <p:to>
                                        <p:strVal val="visible"/>
                                      </p:to>
                                    </p:set>
                                    <p:animEffect transition="in" filter="slide(fromBottom)">
                                      <p:cBhvr>
                                        <p:cTn id="25" dur="500">
                                          <p:stCondLst>
                                            <p:cond delay="0"/>
                                          </p:stCondLst>
                                        </p:cTn>
                                        <p:tgtEl>
                                          <p:spTgt spid="113667">
                                            <p:txEl>
                                              <p:charRg st="150" end="23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13667">
                                            <p:txEl>
                                              <p:charRg st="233" end="332"/>
                                            </p:txEl>
                                          </p:spTgt>
                                        </p:tgtEl>
                                        <p:attrNameLst>
                                          <p:attrName>style.visibility</p:attrName>
                                        </p:attrNameLst>
                                      </p:cBhvr>
                                      <p:to>
                                        <p:strVal val="visible"/>
                                      </p:to>
                                    </p:set>
                                    <p:animEffect transition="in" filter="slide(fromBottom)">
                                      <p:cBhvr>
                                        <p:cTn id="30" dur="500">
                                          <p:stCondLst>
                                            <p:cond delay="0"/>
                                          </p:stCondLst>
                                        </p:cTn>
                                        <p:tgtEl>
                                          <p:spTgt spid="113667">
                                            <p:txEl>
                                              <p:charRg st="233" end="3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p:bldP spid="11366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19810" name="标题 119809"/>
          <p:cNvSpPr>
            <a:spLocks noGrp="1"/>
          </p:cNvSpPr>
          <p:nvPr>
            <p:ph type="title"/>
          </p:nvPr>
        </p:nvSpPr>
        <p:spPr>
          <a:xfrm>
            <a:off x="405130" y="274955"/>
            <a:ext cx="8488045" cy="1143000"/>
          </a:xfrm>
        </p:spPr>
        <p:txBody>
          <a:bodyPr/>
          <a:p>
            <a:r>
              <a:rPr lang="en-US" altLang="zh-CN" b="1" u="sng"/>
              <a:t>13.4 Words and Expressions</a:t>
            </a:r>
            <a:endParaRPr lang="en-US" altLang="zh-CN" sz="1700" b="1" u="sng"/>
          </a:p>
        </p:txBody>
      </p:sp>
      <p:sp>
        <p:nvSpPr>
          <p:cNvPr id="119811" name="文本占位符 119810"/>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3842" name="文本占位符 163841"/>
          <p:cNvSpPr>
            <a:spLocks noGrp="1"/>
          </p:cNvSpPr>
          <p:nvPr>
            <p:ph type="body" idx="1"/>
          </p:nvPr>
        </p:nvSpPr>
        <p:spPr>
          <a:xfrm>
            <a:off x="699135" y="1701165"/>
            <a:ext cx="8001000" cy="4265930"/>
          </a:xfrm>
        </p:spPr>
        <p:txBody>
          <a:bodyPr/>
          <a:p>
            <a:pPr marL="571500" indent="-571500">
              <a:lnSpc>
                <a:spcPct val="80000"/>
              </a:lnSpc>
              <a:buClr>
                <a:schemeClr val="tx1"/>
              </a:buClr>
              <a:buFont typeface="Wingdings" panose="05000000000000000000" pitchFamily="2" charset="2"/>
              <a:buAutoNum type="arabicPeriod"/>
            </a:pPr>
            <a:r>
              <a:rPr lang="en-US" altLang="zh-CN" sz="2600" b="1"/>
              <a:t>What role can customer complaints play in modern business relationships?</a:t>
            </a:r>
            <a:endParaRPr lang="en-US" altLang="zh-CN" sz="2600"/>
          </a:p>
          <a:p>
            <a:pPr marL="571500" indent="-571500">
              <a:lnSpc>
                <a:spcPct val="100000"/>
              </a:lnSpc>
            </a:pPr>
            <a:r>
              <a:rPr lang="en-US" altLang="zh-CN" sz="2600"/>
              <a:t>Customer complaints tell organizations how to improve services and products and thereby help them maintain market share. Customer complaints also provide an opportunity to form incredibly tight relationships with customers. The lack of them can result in the loss of customers. </a:t>
            </a:r>
            <a:endParaRPr lang="en-US" altLang="zh-CN" sz="2600"/>
          </a:p>
        </p:txBody>
      </p:sp>
      <p:sp>
        <p:nvSpPr>
          <p:cNvPr id="163843" name="标题 163842"/>
          <p:cNvSpPr>
            <a:spLocks noGrp="1"/>
          </p:cNvSpPr>
          <p:nvPr>
            <p:ph type="title"/>
          </p:nvPr>
        </p:nvSpPr>
        <p:spPr/>
        <p:txBody>
          <a:bodyPr vert="horz" wrap="square" lIns="91440" tIns="45720" rIns="91440" bIns="45720" anchor="t" anchorCtr="0"/>
          <a:p>
            <a:r>
              <a:rPr lang="en-US" altLang="zh-CN" b="1" u="sng"/>
              <a:t>13.1 Before You Begin</a:t>
            </a:r>
            <a:br>
              <a:rPr lang="en-US" altLang="zh-CN" b="1"/>
            </a:br>
            <a:r>
              <a:rPr lang="en-US" altLang="zh-CN" sz="3600" b="1">
                <a:solidFill>
                  <a:schemeClr val="tx1"/>
                </a:solidFill>
              </a:rPr>
              <a:t>Questions:</a:t>
            </a:r>
            <a:endParaRPr lang="en-US" altLang="zh-CN" sz="3600" b="1">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3842">
                                            <p:txEl>
                                              <p:charRg st="73" end="352"/>
                                            </p:txEl>
                                          </p:spTgt>
                                        </p:tgtEl>
                                        <p:attrNameLst>
                                          <p:attrName>style.visibility</p:attrName>
                                        </p:attrNameLst>
                                      </p:cBhvr>
                                      <p:to>
                                        <p:strVal val="visible"/>
                                      </p:to>
                                    </p:set>
                                    <p:anim to="" calcmode="lin" valueType="num">
                                      <p:cBhvr>
                                        <p:cTn id="7" dur="1" fill="hold"/>
                                        <p:tgtEl>
                                          <p:spTgt spid="163842">
                                            <p:txEl>
                                              <p:charRg st="73" end="35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3842" name="文本占位符 163841"/>
          <p:cNvSpPr>
            <a:spLocks noGrp="1"/>
          </p:cNvSpPr>
          <p:nvPr>
            <p:ph type="body" idx="1"/>
          </p:nvPr>
        </p:nvSpPr>
        <p:spPr>
          <a:xfrm>
            <a:off x="636270" y="1517650"/>
            <a:ext cx="7753350" cy="4051300"/>
          </a:xfrm>
        </p:spPr>
        <p:txBody>
          <a:bodyPr/>
          <a:p>
            <a:pPr marL="0" indent="0">
              <a:lnSpc>
                <a:spcPct val="80000"/>
              </a:lnSpc>
              <a:buNone/>
            </a:pPr>
            <a:r>
              <a:rPr lang="en-US" altLang="zh-CN" sz="2600" b="1"/>
              <a:t>2.</a:t>
            </a:r>
            <a:r>
              <a:rPr lang="en-US" altLang="zh-CN" sz="3200" b="1"/>
              <a:t>   Why is complaint a gift?</a:t>
            </a:r>
            <a:endParaRPr lang="en-US" altLang="zh-CN" sz="3200"/>
          </a:p>
          <a:p>
            <a:pPr marL="571500" indent="-571500">
              <a:lnSpc>
                <a:spcPct val="100000"/>
              </a:lnSpc>
            </a:pPr>
            <a:r>
              <a:rPr lang="en-US" altLang="zh-CN" sz="3200"/>
              <a:t>Customer complaints are opportunities for an organization to reconnect with customers by fixing the service or product breakdown. In this way, complaints are gifts customers give to businesses.</a:t>
            </a:r>
            <a:endParaRPr lang="en-US" altLang="zh-CN" sz="3200"/>
          </a:p>
        </p:txBody>
      </p:sp>
      <p:sp>
        <p:nvSpPr>
          <p:cNvPr id="163843" name="标题 163842"/>
          <p:cNvSpPr>
            <a:spLocks noGrp="1"/>
          </p:cNvSpPr>
          <p:nvPr>
            <p:ph type="title"/>
          </p:nvPr>
        </p:nvSpPr>
        <p:spPr/>
        <p:txBody>
          <a:bodyPr vert="horz" wrap="square" lIns="91440" tIns="45720" rIns="91440" bIns="45720" anchor="t" anchorCtr="0"/>
          <a:p>
            <a:r>
              <a:rPr lang="en-US" altLang="zh-CN" b="1" u="sng"/>
              <a:t>13.1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3842">
                                            <p:txEl>
                                              <p:pRg st="1" end="1"/>
                                            </p:txEl>
                                          </p:spTgt>
                                        </p:tgtEl>
                                        <p:attrNameLst>
                                          <p:attrName>style.visibility</p:attrName>
                                        </p:attrNameLst>
                                      </p:cBhvr>
                                      <p:to>
                                        <p:strVal val="visible"/>
                                      </p:to>
                                    </p:set>
                                    <p:anim to="" calcmode="lin" valueType="num">
                                      <p:cBhvr>
                                        <p:cTn id="7" dur="1" fill="hold"/>
                                        <p:tgtEl>
                                          <p:spTgt spid="163842">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7" name="文本占位符 154626"/>
          <p:cNvSpPr>
            <a:spLocks noGrp="1"/>
          </p:cNvSpPr>
          <p:nvPr>
            <p:ph type="body" idx="1"/>
          </p:nvPr>
        </p:nvSpPr>
        <p:spPr>
          <a:xfrm>
            <a:off x="457200" y="1341438"/>
            <a:ext cx="8229600" cy="4789487"/>
          </a:xfrm>
        </p:spPr>
        <p:txBody>
          <a:bodyPr/>
          <a:p>
            <a:pPr marL="571500" indent="-571500">
              <a:lnSpc>
                <a:spcPct val="80000"/>
              </a:lnSpc>
              <a:buClr>
                <a:schemeClr val="tx1"/>
              </a:buClr>
              <a:buFont typeface="Wingdings" panose="05000000000000000000" pitchFamily="2" charset="2"/>
              <a:buAutoNum type="arabicPeriod" startAt="3"/>
            </a:pPr>
            <a:r>
              <a:rPr lang="en-US" altLang="zh-CN" sz="2600" b="1"/>
              <a:t>How to apply the “you-attitude” in adjusting the customer’s complaint?</a:t>
            </a:r>
            <a:endParaRPr lang="en-US" altLang="zh-CN" sz="2600"/>
          </a:p>
          <a:p>
            <a:pPr marL="571500" indent="-571500">
              <a:lnSpc>
                <a:spcPct val="80000"/>
              </a:lnSpc>
            </a:pPr>
            <a:r>
              <a:rPr lang="en-US" altLang="zh-CN" sz="2600"/>
              <a:t>For the seller, the “you-attitude” in adjusting the customer’s complaint refers to the seller’s attitude to imagine that whatever the customer is complaining about has just happened to you. What would you be thinking and feeling? What would you expect? What response would be necessary for you to walk away from this encounter and feel good about your complaint and better about the company? See complaints through the eyes of your customer and you have a better chance of viewing complaints as a gift.</a:t>
            </a:r>
            <a:endParaRPr lang="en-US" altLang="zh-CN" sz="2600" b="1"/>
          </a:p>
        </p:txBody>
      </p:sp>
      <p:sp>
        <p:nvSpPr>
          <p:cNvPr id="154628" name="标题 154627"/>
          <p:cNvSpPr>
            <a:spLocks noGrp="1"/>
          </p:cNvSpPr>
          <p:nvPr>
            <p:ph type="title"/>
          </p:nvPr>
        </p:nvSpPr>
        <p:spPr/>
        <p:txBody>
          <a:bodyPr vert="horz" wrap="square" lIns="91440" tIns="45720" rIns="91440" bIns="45720" anchor="t" anchorCtr="0"/>
          <a:p>
            <a:r>
              <a:rPr lang="en-US" altLang="zh-CN" b="1" u="sng"/>
              <a:t>13.1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4627">
                                            <p:txEl>
                                              <p:charRg st="71" end="574"/>
                                            </p:txEl>
                                          </p:spTgt>
                                        </p:tgtEl>
                                        <p:attrNameLst>
                                          <p:attrName>style.visibility</p:attrName>
                                        </p:attrNameLst>
                                      </p:cBhvr>
                                      <p:to>
                                        <p:strVal val="visible"/>
                                      </p:to>
                                    </p:set>
                                    <p:anim to="" calcmode="lin" valueType="num">
                                      <p:cBhvr>
                                        <p:cTn id="7" dur="1" fill="hold"/>
                                        <p:tgtEl>
                                          <p:spTgt spid="154627">
                                            <p:txEl>
                                              <p:charRg st="71" end="57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5890" name="文本占位符 165889"/>
          <p:cNvSpPr>
            <a:spLocks noGrp="1"/>
          </p:cNvSpPr>
          <p:nvPr>
            <p:ph type="body" idx="1"/>
          </p:nvPr>
        </p:nvSpPr>
        <p:spPr>
          <a:xfrm>
            <a:off x="611505" y="1341120"/>
            <a:ext cx="7981315" cy="4465320"/>
          </a:xfrm>
        </p:spPr>
        <p:txBody>
          <a:bodyPr/>
          <a:p>
            <a:pPr marL="571500" indent="-571500">
              <a:lnSpc>
                <a:spcPct val="80000"/>
              </a:lnSpc>
              <a:buClr>
                <a:schemeClr val="tx1"/>
              </a:buClr>
              <a:buFont typeface="Wingdings" panose="05000000000000000000" pitchFamily="2" charset="2"/>
              <a:buAutoNum type="arabicPeriod" startAt="4"/>
            </a:pPr>
            <a:r>
              <a:rPr lang="en-US" altLang="zh-CN" sz="2500" b="1"/>
              <a:t>Why should the buyer refer clearly to the articles in question in making a complaint?</a:t>
            </a:r>
            <a:endParaRPr lang="en-US" altLang="zh-CN" sz="2500"/>
          </a:p>
          <a:p>
            <a:pPr marL="571500" indent="-571500">
              <a:lnSpc>
                <a:spcPct val="90000"/>
              </a:lnSpc>
            </a:pPr>
            <a:r>
              <a:rPr lang="en-US" altLang="zh-CN" sz="2500"/>
              <a:t>Remember: You are more likely to receive a favorable response from an adjuster who understands your problem thoroughly. </a:t>
            </a:r>
            <a:endParaRPr lang="en-US" altLang="zh-CN" sz="2500"/>
          </a:p>
          <a:p>
            <a:pPr marL="571500" indent="-571500">
              <a:lnSpc>
                <a:spcPct val="80000"/>
              </a:lnSpc>
            </a:pPr>
            <a:endParaRPr lang="en-US" altLang="zh-CN" sz="2500"/>
          </a:p>
          <a:p>
            <a:pPr marL="571500" indent="-571500">
              <a:lnSpc>
                <a:spcPct val="80000"/>
              </a:lnSpc>
              <a:buClr>
                <a:schemeClr val="tx1"/>
              </a:buClr>
              <a:buFont typeface="Wingdings" panose="05000000000000000000" pitchFamily="2" charset="2"/>
              <a:buAutoNum type="arabicPeriod" startAt="5"/>
            </a:pPr>
            <a:r>
              <a:rPr lang="en-US" altLang="zh-CN" sz="2500" b="1"/>
              <a:t>What can serve as evidence for the buyer in making a complaint?</a:t>
            </a:r>
            <a:endParaRPr lang="en-US" altLang="zh-CN" sz="2500"/>
          </a:p>
          <a:p>
            <a:pPr marL="571500" indent="-571500">
              <a:lnSpc>
                <a:spcPct val="90000"/>
              </a:lnSpc>
            </a:pPr>
            <a:r>
              <a:rPr lang="en-US" altLang="zh-CN" sz="2500"/>
              <a:t>Report or certificate such as surveyor’s report or inspection certificate issued by competent authorities in the country of import can serve as evidence for the buyer in making a complaint.</a:t>
            </a:r>
            <a:endParaRPr lang="en-US" altLang="zh-CN" sz="2500"/>
          </a:p>
        </p:txBody>
      </p:sp>
      <p:sp>
        <p:nvSpPr>
          <p:cNvPr id="165891" name="标题 165890"/>
          <p:cNvSpPr>
            <a:spLocks noGrp="1"/>
          </p:cNvSpPr>
          <p:nvPr>
            <p:ph type="title"/>
          </p:nvPr>
        </p:nvSpPr>
        <p:spPr>
          <a:xfrm>
            <a:off x="457200" y="278130"/>
            <a:ext cx="8229600" cy="939165"/>
          </a:xfrm>
        </p:spPr>
        <p:txBody>
          <a:bodyPr vert="horz" wrap="square" lIns="91440" tIns="45720" rIns="91440" bIns="45720" anchor="t" anchorCtr="0"/>
          <a:p>
            <a:r>
              <a:rPr lang="en-US" altLang="zh-CN" b="1" u="sng"/>
              <a:t>13.1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5890">
                                            <p:txEl>
                                              <p:charRg st="86" end="207"/>
                                            </p:txEl>
                                          </p:spTgt>
                                        </p:tgtEl>
                                        <p:attrNameLst>
                                          <p:attrName>style.visibility</p:attrName>
                                        </p:attrNameLst>
                                      </p:cBhvr>
                                      <p:to>
                                        <p:strVal val="visible"/>
                                      </p:to>
                                    </p:set>
                                    <p:anim to="" calcmode="lin" valueType="num">
                                      <p:cBhvr>
                                        <p:cTn id="7" dur="1" fill="hold"/>
                                        <p:tgtEl>
                                          <p:spTgt spid="165890">
                                            <p:txEl>
                                              <p:charRg st="86" end="207"/>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5890">
                                            <p:txEl>
                                              <p:charRg st="272" end="462"/>
                                            </p:txEl>
                                          </p:spTgt>
                                        </p:tgtEl>
                                        <p:attrNameLst>
                                          <p:attrName>style.visibility</p:attrName>
                                        </p:attrNameLst>
                                      </p:cBhvr>
                                      <p:to>
                                        <p:strVal val="visible"/>
                                      </p:to>
                                    </p:set>
                                    <p:anim to="" calcmode="lin" valueType="num">
                                      <p:cBhvr>
                                        <p:cTn id="12" dur="1" fill="hold"/>
                                        <p:tgtEl>
                                          <p:spTgt spid="165890">
                                            <p:txEl>
                                              <p:charRg st="272" end="46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13</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2818" name="文本占位符 162817"/>
          <p:cNvSpPr>
            <a:spLocks noGrp="1"/>
          </p:cNvSpPr>
          <p:nvPr>
            <p:ph type="body" idx="1"/>
          </p:nvPr>
        </p:nvSpPr>
        <p:spPr>
          <a:xfrm>
            <a:off x="457200" y="1077595"/>
            <a:ext cx="8229600" cy="5053330"/>
          </a:xfrm>
        </p:spPr>
        <p:txBody>
          <a:bodyPr/>
          <a:p>
            <a:pPr marL="571500" indent="-571500">
              <a:lnSpc>
                <a:spcPct val="80000"/>
              </a:lnSpc>
              <a:buClr>
                <a:schemeClr val="tx1"/>
              </a:buClr>
              <a:buFont typeface="Wingdings" panose="05000000000000000000" pitchFamily="2" charset="2"/>
              <a:buAutoNum type="arabicPeriod" startAt="6"/>
            </a:pPr>
            <a:r>
              <a:rPr lang="en-US" altLang="zh-CN" sz="2400" b="1"/>
              <a:t>Why should the buyer avoid using negative words in making a complaint? </a:t>
            </a:r>
            <a:endParaRPr lang="en-US" altLang="zh-CN" sz="2400"/>
          </a:p>
          <a:p>
            <a:pPr marL="571500" indent="-571500">
              <a:lnSpc>
                <a:spcPct val="100000"/>
              </a:lnSpc>
            </a:pPr>
            <a:r>
              <a:rPr lang="en-US" altLang="zh-CN" sz="2400"/>
              <a:t>Words like</a:t>
            </a:r>
            <a:r>
              <a:rPr lang="en-US" altLang="zh-CN" sz="2400" i="1"/>
              <a:t> why don’t you, unless, dishonest, untrue</a:t>
            </a:r>
            <a:r>
              <a:rPr lang="en-US" altLang="zh-CN" sz="2400"/>
              <a:t> should not be used by the buyer in making a complaint because the purpose of the complaint or claim is not to express anger, but to get results.</a:t>
            </a:r>
            <a:endParaRPr lang="en-US" altLang="zh-CN" sz="2400"/>
          </a:p>
          <a:p>
            <a:pPr marL="571500" indent="-571500">
              <a:lnSpc>
                <a:spcPct val="80000"/>
              </a:lnSpc>
            </a:pPr>
            <a:endParaRPr lang="en-US" altLang="zh-CN" sz="2400"/>
          </a:p>
          <a:p>
            <a:pPr marL="571500" indent="-571500">
              <a:lnSpc>
                <a:spcPct val="80000"/>
              </a:lnSpc>
              <a:buClr>
                <a:schemeClr val="tx1"/>
              </a:buClr>
              <a:buFont typeface="Wingdings" panose="05000000000000000000" pitchFamily="2" charset="2"/>
              <a:buAutoNum type="arabicPeriod" startAt="7"/>
            </a:pPr>
            <a:r>
              <a:rPr lang="en-US" altLang="zh-CN" sz="2400" b="1"/>
              <a:t>What might the buyer say in applying the threatening strategy?</a:t>
            </a:r>
            <a:endParaRPr lang="en-US" altLang="zh-CN" sz="2400"/>
          </a:p>
          <a:p>
            <a:pPr marL="571500" indent="-571500">
              <a:lnSpc>
                <a:spcPct val="100000"/>
              </a:lnSpc>
            </a:pPr>
            <a:r>
              <a:rPr lang="en-US" altLang="zh-CN" sz="2400"/>
              <a:t>The buyer might say, for instance </a:t>
            </a:r>
            <a:r>
              <a:rPr lang="en-US" altLang="zh-CN" sz="2400" i="1"/>
              <a:t>“We’ll return the goods and cancel all orders” or “We’ll put the matter in the hands of our solicitors.”</a:t>
            </a:r>
            <a:r>
              <a:rPr lang="en-US" altLang="zh-CN" sz="2400"/>
              <a:t> It is suggested that such expressions should not be used unless you will really do as what you say.</a:t>
            </a:r>
            <a:endParaRPr lang="en-US" altLang="zh-CN" sz="2400"/>
          </a:p>
        </p:txBody>
      </p:sp>
      <p:sp>
        <p:nvSpPr>
          <p:cNvPr id="162819" name="标题 162818"/>
          <p:cNvSpPr>
            <a:spLocks noGrp="1"/>
          </p:cNvSpPr>
          <p:nvPr>
            <p:ph type="title"/>
          </p:nvPr>
        </p:nvSpPr>
        <p:spPr>
          <a:xfrm>
            <a:off x="457200" y="278130"/>
            <a:ext cx="8229600" cy="754380"/>
          </a:xfrm>
        </p:spPr>
        <p:txBody>
          <a:bodyPr vert="horz" wrap="square" lIns="91440" tIns="45720" rIns="91440" bIns="45720" anchor="t" anchorCtr="0"/>
          <a:p>
            <a:r>
              <a:rPr lang="en-US" altLang="zh-CN" b="1"/>
              <a:t>13.1 Before You Begin</a:t>
            </a:r>
            <a:endParaRPr lang="en-US" altLang="zh-CN"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2818">
                                            <p:txEl>
                                              <p:charRg st="72" end="269"/>
                                            </p:txEl>
                                          </p:spTgt>
                                        </p:tgtEl>
                                        <p:attrNameLst>
                                          <p:attrName>style.visibility</p:attrName>
                                        </p:attrNameLst>
                                      </p:cBhvr>
                                      <p:to>
                                        <p:strVal val="visible"/>
                                      </p:to>
                                    </p:set>
                                    <p:anim to="" calcmode="lin" valueType="num">
                                      <p:cBhvr>
                                        <p:cTn id="7" dur="1" fill="hold"/>
                                        <p:tgtEl>
                                          <p:spTgt spid="162818">
                                            <p:txEl>
                                              <p:charRg st="72" end="269"/>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2818">
                                            <p:txEl>
                                              <p:charRg st="333" end="572"/>
                                            </p:txEl>
                                          </p:spTgt>
                                        </p:tgtEl>
                                        <p:attrNameLst>
                                          <p:attrName>style.visibility</p:attrName>
                                        </p:attrNameLst>
                                      </p:cBhvr>
                                      <p:to>
                                        <p:strVal val="visible"/>
                                      </p:to>
                                    </p:set>
                                    <p:anim to="" calcmode="lin" valueType="num">
                                      <p:cBhvr>
                                        <p:cTn id="12" dur="1" fill="hold"/>
                                        <p:tgtEl>
                                          <p:spTgt spid="162818">
                                            <p:txEl>
                                              <p:charRg st="333" end="57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uiExpand="1" build="p"/>
    </p:bld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6554</Words>
  <Application>WPS 演示</Application>
  <PresentationFormat>在屏幕上显示</PresentationFormat>
  <Paragraphs>235</Paragraphs>
  <Slides>17</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Arial</vt:lpstr>
      <vt:lpstr>宋体</vt:lpstr>
      <vt:lpstr>Wingdings</vt:lpstr>
      <vt:lpstr>Garamond</vt:lpstr>
      <vt:lpstr>微软雅黑</vt:lpstr>
      <vt:lpstr>Arial Unicode MS</vt:lpstr>
      <vt:lpstr>Edge</vt:lpstr>
      <vt:lpstr>English for Business Negotiation (2nd Edition) 商务英语谈判（第二版）  Chapter 13 – Complaints and Adjustments</vt:lpstr>
      <vt:lpstr>PART TWO  INTERNATIONAL TRADE</vt:lpstr>
      <vt:lpstr>CHAPTER 13  Complaints and Adjustments</vt:lpstr>
      <vt:lpstr>13.4 Words and Expressions</vt:lpstr>
      <vt:lpstr>13.1 Before You Begin Questions:</vt:lpstr>
      <vt:lpstr>13.1 Before You Begin</vt:lpstr>
      <vt:lpstr>13.1 Before You Begin</vt:lpstr>
      <vt:lpstr>13.1 Before You Begin</vt:lpstr>
      <vt:lpstr>13.1 Before You Begin</vt:lpstr>
      <vt:lpstr>13.1 Before You Begin</vt:lpstr>
      <vt:lpstr>13.1 Before You Begin</vt:lpstr>
      <vt:lpstr>13.1 Before You Begin</vt:lpstr>
      <vt:lpstr>13.1 Before You Begin</vt:lpstr>
      <vt:lpstr>13.2 Useful Expressions</vt:lpstr>
      <vt:lpstr>13.3 Sample Dialogues</vt:lpstr>
      <vt:lpstr>13.3 Sample Dialogues</vt:lpstr>
      <vt:lpstr>13.5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60</cp:revision>
  <dcterms:created xsi:type="dcterms:W3CDTF">2013-06-15T08:12:00Z</dcterms:created>
  <dcterms:modified xsi:type="dcterms:W3CDTF">2025-03-21T07:23:53Z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04ACA713C1974D0D87FE1DF4D01BD7E0_13</vt:lpwstr>
  </property>
  <property fmtid="{D5CDD505-2E9C-101B-9397-08002B2CF9AE}" pid="3" name="KSOProductBuildVer">
    <vt:lpwstr>2052-12.1.0.20305</vt:lpwstr>
  </property>
</Properties>
</file>