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24"/>
  </p:notesMasterIdLst>
  <p:sldIdLst>
    <p:sldId id="335" r:id="rId4"/>
    <p:sldId id="354" r:id="rId5"/>
    <p:sldId id="328" r:id="rId6"/>
    <p:sldId id="333" r:id="rId7"/>
    <p:sldId id="337" r:id="rId8"/>
    <p:sldId id="338" r:id="rId9"/>
    <p:sldId id="339" r:id="rId10"/>
    <p:sldId id="340" r:id="rId11"/>
    <p:sldId id="341" r:id="rId12"/>
    <p:sldId id="342" r:id="rId13"/>
    <p:sldId id="347" r:id="rId14"/>
    <p:sldId id="343" r:id="rId15"/>
    <p:sldId id="348" r:id="rId16"/>
    <p:sldId id="352" r:id="rId17"/>
    <p:sldId id="344" r:id="rId18"/>
    <p:sldId id="345" r:id="rId19"/>
    <p:sldId id="353" r:id="rId20"/>
    <p:sldId id="350" r:id="rId21"/>
    <p:sldId id="331" r:id="rId22"/>
    <p:sldId id="332" r:id="rId23"/>
    <p:sldId id="351" r:id="rId25"/>
    <p:sldId id="334" r:id="rId26"/>
  </p:sldIdLst>
  <p:sldSz cx="9144000" cy="6858000" type="screen4x3"/>
  <p:notesSz cx="6858000" cy="9144000"/>
  <p:custDataLst>
    <p:tags r:id="rId30"/>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333399"/>
    <a:srgbClr val="808000"/>
    <a:srgbClr val="666633"/>
    <a:srgbClr val="003300"/>
    <a:srgbClr val="CC66FF"/>
    <a:srgbClr val="6699FF"/>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53" d="100"/>
          <a:sy n="53" d="100"/>
        </p:scale>
        <p:origin x="-1157" y="-62"/>
      </p:cViewPr>
      <p:guideLst>
        <p:guide orient="horz" pos="2160"/>
        <p:guide pos="2880"/>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1.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notesMaster" Target="notesMasters/notesMaster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p>
            <a:pPr lvl="0" algn="r"/>
            <a:endParaRPr lang="zh-CN" altLang="en-US" sz="1200" dirty="0"/>
          </a:p>
        </p:txBody>
      </p:sp>
      <p:sp>
        <p:nvSpPr>
          <p:cNvPr id="7172" name="幻灯片图像占位符 7171"/>
          <p:cNvSpPr>
            <a:spLocks noRot="1" noTextEdit="1"/>
          </p:cNvSpPr>
          <p:nvPr>
            <p:ph type="sldImg" idx="2"/>
          </p:nvPr>
        </p:nvSpPr>
        <p:spPr>
          <a:xfrm>
            <a:off x="1143000" y="685800"/>
            <a:ext cx="4572000" cy="3429000"/>
          </a:xfrm>
          <a:prstGeom prst="rect">
            <a:avLst/>
          </a:prstGeom>
          <a:ln w="9525" cap="flat" cmpd="sng">
            <a:solidFill>
              <a:srgbClr val="000000"/>
            </a:solidFill>
            <a:prstDash val="solid"/>
            <a:miter/>
            <a:headEnd type="none" w="med" len="med"/>
            <a:tailEnd type="none" w="med" len="med"/>
          </a:ln>
        </p:spPr>
      </p:sp>
      <p:sp>
        <p:nvSpPr>
          <p:cNvPr id="7173" name="文本占位符 7172"/>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nchorCtr="0"/>
          <a:p>
            <a:pPr lvl="0"/>
            <a:endParaRPr lang="zh-CN" altLang="en-US" sz="1200" dirty="0"/>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anchor="b" anchorCtr="0"/>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94210" name="幻灯片图像占位符 94209"/>
          <p:cNvSpPr>
            <a:spLocks noRot="1" noTextEdit="1"/>
          </p:cNvSpPr>
          <p:nvPr>
            <p:ph type="sldImg"/>
          </p:nvPr>
        </p:nvSpPr>
        <p:spPr/>
      </p:sp>
      <p:sp>
        <p:nvSpPr>
          <p:cNvPr id="94211" name="文本占位符 94210"/>
          <p:cNvSpPr>
            <a:spLocks noGrp="1"/>
          </p:cNvSpPr>
          <p:nvPr>
            <p:ph type="body" idx="1"/>
          </p:nvPr>
        </p:nvSpPr>
        <p:spPr/>
        <p:txBody>
          <a:bodyPr/>
          <a:p>
            <a:pPr lvl="0"/>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4386" name="标题 144385"/>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4387" name="副标题 144386"/>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4388" name="日期占位符 144387"/>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4389" name="页脚占位符 144388"/>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10</a:t>
            </a:r>
            <a:endParaRPr lang="zh-CN" altLang="en-US" dirty="0"/>
          </a:p>
        </p:txBody>
      </p:sp>
      <p:sp>
        <p:nvSpPr>
          <p:cNvPr id="144390" name="灯片编号占位符 144389"/>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4391" name="任意多边形 144390"/>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4392" name="直接连接符 144391"/>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4386" name="标题 144385"/>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4387" name="副标题 144386"/>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4388" name="日期占位符 144387"/>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4389" name="页脚占位符 144388"/>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10</a:t>
            </a:r>
            <a:endParaRPr lang="zh-CN" altLang="en-US" dirty="0"/>
          </a:p>
        </p:txBody>
      </p:sp>
      <p:sp>
        <p:nvSpPr>
          <p:cNvPr id="144390" name="灯片编号占位符 144389"/>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4391" name="任意多边形 144390"/>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4392" name="直接连接符 144391"/>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10</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62" name="标题 143361"/>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3363" name="文本占位符 143362"/>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3364" name="日期占位符 143363"/>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3365" name="页脚占位符 143364"/>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10</a:t>
            </a:r>
            <a:endParaRPr lang="zh-CN" altLang="en-US" dirty="0"/>
          </a:p>
        </p:txBody>
      </p:sp>
      <p:sp>
        <p:nvSpPr>
          <p:cNvPr id="143366" name="灯片编号占位符 143365"/>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3367" name="任意多边形 143366"/>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3368" name="直接连接符 143367"/>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62" name="标题 143361"/>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3363" name="文本占位符 143362"/>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3364" name="日期占位符 143363"/>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3365" name="页脚占位符 143364"/>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10</a:t>
            </a:r>
            <a:endParaRPr lang="zh-CN" altLang="en-US" dirty="0"/>
          </a:p>
        </p:txBody>
      </p:sp>
      <p:sp>
        <p:nvSpPr>
          <p:cNvPr id="143366" name="灯片编号占位符 143365"/>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3367" name="任意多边形 143366"/>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3368" name="直接连接符 143367"/>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39038;&#28189;-&#21830;&#21153;&#33521;&#35821;&#35848;&#21028;-11.ppt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2"/>
          </p:nvPr>
        </p:nvSpPr>
        <p:spPr/>
        <p:txBody>
          <a:bodyPr/>
          <a:p>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3"/>
          </p:nvPr>
        </p:nvSpPr>
        <p:spPr/>
        <p:txBody>
          <a:bodyPr/>
          <a:p>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4"/>
          </p:nvPr>
        </p:nvSpPr>
        <p:spPr/>
        <p:txBody>
          <a:bodyPr/>
          <a:p>
            <a:fld id="{9A0DB2DC-4C9A-4742-B13C-FB6460FD3503}" type="slidenum">
              <a:rPr lang="zh-CN" altLang="en-US" dirty="0"/>
            </a:fld>
            <a:endParaRPr lang="zh-CN" altLang="en-US" dirty="0">
              <a:latin typeface="Arial" panose="020B0604020202020204" pitchFamily="34" charset="0"/>
            </a:endParaRPr>
          </a:p>
        </p:txBody>
      </p:sp>
      <p:sp>
        <p:nvSpPr>
          <p:cNvPr id="138242" name="标题 138241"/>
          <p:cNvSpPr>
            <a:spLocks noGrp="1"/>
          </p:cNvSpPr>
          <p:nvPr>
            <p:ph type="ctrTitle"/>
          </p:nvPr>
        </p:nvSpPr>
        <p:spPr>
          <a:xfrm>
            <a:off x="611188" y="1268413"/>
            <a:ext cx="7812087" cy="2808287"/>
          </a:xfrm>
        </p:spPr>
        <p:txBody>
          <a:bodyPr anchor="t" anchorCtr="0"/>
          <a:p>
            <a:pPr algn="l" defTabSz="914400">
              <a:buSzTx/>
              <a:buFontTx/>
              <a:buNone/>
            </a:pPr>
            <a:r>
              <a:rPr lang="en-US" altLang="zh-CN" sz="4200" b="1">
                <a:latin typeface="Garamond" panose="02020404030301010803" pitchFamily="18" charset="0"/>
                <a:ea typeface="宋体" panose="02010600030101010101" pitchFamily="2" charset="-122"/>
                <a:sym typeface="+mn-ea"/>
              </a:rPr>
              <a:t>English for Business Negotiation</a:t>
            </a:r>
            <a:br>
              <a:rPr lang="en-US" altLang="zh-CN" sz="4200" b="1">
                <a:latin typeface="Garamond" panose="02020404030301010803" pitchFamily="18" charset="0"/>
                <a:ea typeface="宋体" panose="02010600030101010101" pitchFamily="2" charset="-122"/>
                <a:sym typeface="+mn-ea"/>
              </a:rPr>
            </a:br>
            <a:r>
              <a:rPr lang="en-US" altLang="zh-CN" sz="2400">
                <a:latin typeface="Garamond" panose="02020404030301010803" pitchFamily="18" charset="0"/>
                <a:ea typeface="宋体" panose="02010600030101010101" pitchFamily="2" charset="-122"/>
                <a:sym typeface="+mn-ea"/>
              </a:rPr>
              <a:t>(2nd Edition)</a:t>
            </a:r>
            <a:br>
              <a:rPr lang="en-US" altLang="zh-CN" sz="4200">
                <a:latin typeface="Garamond" panose="02020404030301010803" pitchFamily="18" charset="0"/>
                <a:ea typeface="宋体" panose="02010600030101010101" pitchFamily="2" charset="-122"/>
                <a:sym typeface="+mn-ea"/>
              </a:rPr>
            </a:br>
            <a:r>
              <a:rPr lang="zh-CN" altLang="en-US" sz="4200" dirty="0">
                <a:latin typeface="Garamond" panose="02020404030301010803" pitchFamily="18" charset="0"/>
                <a:ea typeface="宋体" panose="02010600030101010101" pitchFamily="2" charset="-122"/>
                <a:sym typeface="+mn-ea"/>
              </a:rPr>
              <a:t>商务英语谈判</a:t>
            </a:r>
            <a:r>
              <a:rPr lang="en-US" altLang="zh-CN" sz="2400">
                <a:latin typeface="Garamond" panose="02020404030301010803" pitchFamily="18" charset="0"/>
                <a:ea typeface="宋体" panose="02010600030101010101" pitchFamily="2" charset="-122"/>
                <a:sym typeface="+mn-ea"/>
              </a:rPr>
              <a:t>（第二版）</a:t>
            </a:r>
            <a:br>
              <a:rPr lang="en-US" altLang="zh-CN" sz="2400">
                <a:latin typeface="Garamond" panose="02020404030301010803" pitchFamily="18" charset="0"/>
                <a:ea typeface="宋体" panose="02010600030101010101" pitchFamily="2" charset="-122"/>
                <a:sym typeface="+mn-ea"/>
              </a:rPr>
            </a:br>
            <a:br>
              <a:rPr lang="en-US" altLang="zh-CN" sz="2400">
                <a:latin typeface="Garamond" panose="02020404030301010803" pitchFamily="18" charset="0"/>
                <a:ea typeface="宋体" panose="02010600030101010101" pitchFamily="2" charset="-122"/>
                <a:sym typeface="+mn-ea"/>
              </a:rPr>
            </a:br>
            <a:r>
              <a:rPr lang="en-US" altLang="zh-CN" sz="4200" kern="1200" baseline="0">
                <a:solidFill>
                  <a:srgbClr val="333399"/>
                </a:solidFill>
                <a:latin typeface="Garamond" panose="02020404030301010803" pitchFamily="18" charset="0"/>
                <a:ea typeface="宋体" panose="02010600030101010101" pitchFamily="2" charset="-122"/>
              </a:rPr>
              <a:t>Chapter 10 - Packing</a:t>
            </a:r>
            <a:endParaRPr lang="en-US" altLang="zh-CN" sz="4200" kern="1200" baseline="0">
              <a:solidFill>
                <a:srgbClr val="333399"/>
              </a:solidFill>
              <a:latin typeface="Garamond" panose="02020404030301010803" pitchFamily="18" charset="0"/>
              <a:ea typeface="宋体" panose="02010600030101010101" pitchFamily="2" charset="-122"/>
            </a:endParaRPr>
          </a:p>
        </p:txBody>
      </p:sp>
      <p:sp>
        <p:nvSpPr>
          <p:cNvPr id="138243" name="副标题 138242"/>
          <p:cNvSpPr>
            <a:spLocks noGrp="1"/>
          </p:cNvSpPr>
          <p:nvPr>
            <p:ph type="subTitle" idx="1"/>
          </p:nvPr>
        </p:nvSpPr>
        <p:spPr>
          <a:xfrm>
            <a:off x="1981200" y="4441825"/>
            <a:ext cx="6553200" cy="1273175"/>
          </a:xfrm>
        </p:spPr>
        <p:txBody>
          <a:bodyPr anchor="t" anchorCtr="0"/>
          <a:p>
            <a:pPr defTabSz="914400">
              <a:buSzPct val="65000"/>
            </a:pPr>
            <a:r>
              <a:rPr lang="zh-CN" altLang="en-US" kern="1200" baseline="0" dirty="0">
                <a:latin typeface="Arial" panose="020B0604020202020204" pitchFamily="34" charset="0"/>
                <a:ea typeface="宋体" panose="02010600030101010101" pitchFamily="2" charset="-122"/>
              </a:rPr>
              <a:t>顾  渝</a:t>
            </a:r>
            <a:endParaRPr lang="zh-CN" altLang="en-US" kern="1200" baseline="0" dirty="0">
              <a:latin typeface="Arial" panose="020B0604020202020204" pitchFamily="34" charset="0"/>
              <a:ea typeface="宋体" panose="02010600030101010101" pitchFamily="2" charset="-122"/>
            </a:endParaRPr>
          </a:p>
          <a:p>
            <a:pPr defTabSz="914400">
              <a:buSzPct val="65000"/>
            </a:pPr>
            <a:r>
              <a:rPr lang="zh-CN" altLang="en-US" kern="1200" baseline="0" dirty="0">
                <a:latin typeface="Arial" panose="020B0604020202020204" pitchFamily="34" charset="0"/>
                <a:ea typeface="宋体" panose="02010600030101010101" pitchFamily="2" charset="-122"/>
              </a:rPr>
              <a:t>对外经济贸易大学出版社</a:t>
            </a:r>
            <a:endParaRPr lang="zh-CN" altLang="en-US" kern="1200" baseline="0" dirty="0">
              <a:latin typeface="Arial" panose="020B0604020202020204" pitchFamily="34" charset="0"/>
              <a:ea typeface="宋体" panose="0201060003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6674" name="标题 156673"/>
          <p:cNvSpPr>
            <a:spLocks noGrp="1"/>
          </p:cNvSpPr>
          <p:nvPr>
            <p:ph type="title"/>
          </p:nvPr>
        </p:nvSpPr>
        <p:spPr/>
        <p:txBody>
          <a:bodyPr/>
          <a:p>
            <a:r>
              <a:rPr lang="en-US" altLang="zh-CN" b="1" u="sng"/>
              <a:t>10.1 Before You Begin</a:t>
            </a:r>
            <a:endParaRPr lang="en-US" altLang="zh-CN" sz="1700" b="1" u="sng"/>
          </a:p>
        </p:txBody>
      </p:sp>
      <p:sp>
        <p:nvSpPr>
          <p:cNvPr id="156675" name="文本占位符 156674"/>
          <p:cNvSpPr>
            <a:spLocks noGrp="1"/>
          </p:cNvSpPr>
          <p:nvPr>
            <p:ph type="body" idx="1"/>
          </p:nvPr>
        </p:nvSpPr>
        <p:spPr>
          <a:xfrm>
            <a:off x="539750" y="1196975"/>
            <a:ext cx="7920038" cy="4824413"/>
          </a:xfrm>
        </p:spPr>
        <p:txBody>
          <a:bodyPr vert="horz" wrap="square" lIns="91440" tIns="45720" rIns="91440" bIns="45720" anchor="t" anchorCtr="0"/>
          <a:p>
            <a:pPr marL="609600" indent="-609600">
              <a:buClr>
                <a:srgbClr val="000000"/>
              </a:buClr>
              <a:buFont typeface="+mj-lt"/>
              <a:buAutoNum type="arabicPeriod" startAt="6"/>
            </a:pPr>
            <a:r>
              <a:rPr lang="en-US" altLang="zh-CN" sz="2300" b="1"/>
              <a:t>What are the definitions of and distinctions between primary, secondary, and tertiary packages?</a:t>
            </a:r>
            <a:endParaRPr lang="en-US" altLang="zh-CN" sz="2300"/>
          </a:p>
          <a:p>
            <a:pPr marL="609600" indent="-609600"/>
            <a:r>
              <a:rPr lang="en-US" altLang="zh-CN" sz="2300" i="1"/>
              <a:t>Primary package</a:t>
            </a:r>
            <a:r>
              <a:rPr lang="en-US" altLang="zh-CN" sz="2300"/>
              <a:t>, or consumer package, is what the consumers see when they purchase and handle the product. </a:t>
            </a:r>
            <a:endParaRPr lang="en-US" altLang="zh-CN" sz="2300"/>
          </a:p>
          <a:p>
            <a:pPr marL="609600" indent="-609600"/>
            <a:r>
              <a:rPr lang="en-US" altLang="zh-CN" sz="2300" i="1"/>
              <a:t>Secondary package</a:t>
            </a:r>
            <a:r>
              <a:rPr lang="en-US" altLang="zh-CN" sz="2300"/>
              <a:t> is the packing that usually groups several of the consumer goods into one unit. It is made up of one of two alternatives: The first is a cardboard box. The second is a plastic wrap that is either stretched or heat-shrunk over several units of the primary package. Secondary package is what the retailer sees and handles before the goods are placed on the shelves. </a:t>
            </a:r>
            <a:endParaRPr lang="en-US" altLang="zh-CN" sz="2300"/>
          </a:p>
        </p:txBody>
      </p:sp>
      <p:sp>
        <p:nvSpPr>
          <p:cNvPr id="5" name="下箭头 4"/>
          <p:cNvSpPr/>
          <p:nvPr/>
        </p:nvSpPr>
        <p:spPr>
          <a:xfrm>
            <a:off x="3636010" y="5733415"/>
            <a:ext cx="75565" cy="215900"/>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6674"/>
                                        </p:tgtEl>
                                        <p:attrNameLst>
                                          <p:attrName>style.visibility</p:attrName>
                                        </p:attrNameLst>
                                      </p:cBhvr>
                                      <p:to>
                                        <p:strVal val="visible"/>
                                      </p:to>
                                    </p:set>
                                    <p:animEffect transition="in" filter="fade">
                                      <p:cBhvr>
                                        <p:cTn id="7" dur="597">
                                          <p:stCondLst>
                                            <p:cond delay="0"/>
                                          </p:stCondLst>
                                        </p:cTn>
                                        <p:tgtEl>
                                          <p:spTgt spid="156674"/>
                                        </p:tgtEl>
                                      </p:cBhvr>
                                    </p:animEffect>
                                    <p:anim calcmode="lin" valueType="num">
                                      <p:cBhvr>
                                        <p:cTn id="8" dur="597" fill="hold">
                                          <p:stCondLst>
                                            <p:cond delay="0"/>
                                          </p:stCondLst>
                                        </p:cTn>
                                        <p:tgtEl>
                                          <p:spTgt spid="15667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667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667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156675">
                                            <p:txEl>
                                              <p:pRg st="1" end="1"/>
                                            </p:txEl>
                                          </p:spTgt>
                                        </p:tgtEl>
                                        <p:attrNameLst>
                                          <p:attrName>style.visibility</p:attrName>
                                        </p:attrNameLst>
                                      </p:cBhvr>
                                      <p:to>
                                        <p:strVal val="visible"/>
                                      </p:to>
                                    </p:set>
                                    <p:anim calcmode="lin" valueType="num">
                                      <p:cBhvr additive="base">
                                        <p:cTn id="15" dur="500"/>
                                        <p:tgtEl>
                                          <p:spTgt spid="156675">
                                            <p:txEl>
                                              <p:pRg st="1" end="1"/>
                                            </p:txEl>
                                          </p:spTgt>
                                        </p:tgtEl>
                                        <p:attrNameLst>
                                          <p:attrName>ppt_y</p:attrName>
                                        </p:attrNameLst>
                                      </p:cBhvr>
                                      <p:tavLst>
                                        <p:tav tm="0">
                                          <p:val>
                                            <p:strVal val="#ppt_y+#ppt_h*1.125000"/>
                                          </p:val>
                                        </p:tav>
                                        <p:tav tm="100000">
                                          <p:val>
                                            <p:strVal val="#ppt_y"/>
                                          </p:val>
                                        </p:tav>
                                      </p:tavLst>
                                    </p:anim>
                                    <p:animEffect transition="in" filter="wipe(up)">
                                      <p:cBhvr>
                                        <p:cTn id="16" dur="500"/>
                                        <p:tgtEl>
                                          <p:spTgt spid="15667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nodeType="clickEffect">
                                  <p:stCondLst>
                                    <p:cond delay="0"/>
                                  </p:stCondLst>
                                  <p:childTnLst>
                                    <p:set>
                                      <p:cBhvr>
                                        <p:cTn id="20" dur="1" fill="hold">
                                          <p:stCondLst>
                                            <p:cond delay="0"/>
                                          </p:stCondLst>
                                        </p:cTn>
                                        <p:tgtEl>
                                          <p:spTgt spid="156675">
                                            <p:txEl>
                                              <p:pRg st="2" end="2"/>
                                            </p:txEl>
                                          </p:spTgt>
                                        </p:tgtEl>
                                        <p:attrNameLst>
                                          <p:attrName>style.visibility</p:attrName>
                                        </p:attrNameLst>
                                      </p:cBhvr>
                                      <p:to>
                                        <p:strVal val="visible"/>
                                      </p:to>
                                    </p:set>
                                    <p:anim calcmode="lin" valueType="num">
                                      <p:cBhvr additive="base">
                                        <p:cTn id="21" dur="500"/>
                                        <p:tgtEl>
                                          <p:spTgt spid="156675">
                                            <p:txEl>
                                              <p:pRg st="2" end="2"/>
                                            </p:txEl>
                                          </p:spTgt>
                                        </p:tgtEl>
                                        <p:attrNameLst>
                                          <p:attrName>ppt_y</p:attrName>
                                        </p:attrNameLst>
                                      </p:cBhvr>
                                      <p:tavLst>
                                        <p:tav tm="0">
                                          <p:val>
                                            <p:strVal val="#ppt_y+#ppt_h*1.125000"/>
                                          </p:val>
                                        </p:tav>
                                        <p:tav tm="100000">
                                          <p:val>
                                            <p:strVal val="#ppt_y"/>
                                          </p:val>
                                        </p:tav>
                                      </p:tavLst>
                                    </p:anim>
                                    <p:animEffect transition="in" filter="wipe(up)">
                                      <p:cBhvr>
                                        <p:cTn id="22" dur="500"/>
                                        <p:tgtEl>
                                          <p:spTgt spid="1566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4" grpId="0"/>
      <p:bldP spid="156675"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1794" name="标题 161793"/>
          <p:cNvSpPr>
            <a:spLocks noGrp="1"/>
          </p:cNvSpPr>
          <p:nvPr>
            <p:ph type="title"/>
          </p:nvPr>
        </p:nvSpPr>
        <p:spPr/>
        <p:txBody>
          <a:bodyPr/>
          <a:p>
            <a:r>
              <a:rPr lang="en-US" altLang="zh-CN" b="1" u="sng"/>
              <a:t>10.1 Before You Begin</a:t>
            </a:r>
            <a:endParaRPr lang="en-US" altLang="zh-CN" sz="1700" b="1" u="sng"/>
          </a:p>
        </p:txBody>
      </p:sp>
      <p:sp>
        <p:nvSpPr>
          <p:cNvPr id="161795" name="文本占位符 161794"/>
          <p:cNvSpPr>
            <a:spLocks noGrp="1"/>
          </p:cNvSpPr>
          <p:nvPr>
            <p:ph type="body" idx="1"/>
          </p:nvPr>
        </p:nvSpPr>
        <p:spPr>
          <a:xfrm>
            <a:off x="468630" y="908685"/>
            <a:ext cx="8208645" cy="5265420"/>
          </a:xfrm>
        </p:spPr>
        <p:txBody>
          <a:bodyPr vert="horz" wrap="square" lIns="91440" tIns="45720" rIns="91440" bIns="45720" anchor="t" anchorCtr="0"/>
          <a:p>
            <a:pPr marL="0" indent="0">
              <a:buNone/>
            </a:pPr>
            <a:r>
              <a:rPr lang="en-US" altLang="zh-CN" sz="2400" b="1">
                <a:latin typeface="Arial" panose="020B0604020202020204" pitchFamily="34" charset="0"/>
              </a:rPr>
              <a:t>6.</a:t>
            </a:r>
            <a:endParaRPr lang="en-US" altLang="zh-CN" sz="2400" b="1">
              <a:latin typeface="Arial" panose="020B0604020202020204" pitchFamily="34" charset="0"/>
            </a:endParaRPr>
          </a:p>
          <a:p>
            <a:pPr marL="609600" indent="-609600">
              <a:lnSpc>
                <a:spcPct val="110000"/>
              </a:lnSpc>
            </a:pPr>
            <a:r>
              <a:rPr lang="en-US" altLang="zh-CN" sz="2400" i="1"/>
              <a:t>Tertiary package</a:t>
            </a:r>
            <a:r>
              <a:rPr lang="en-US" altLang="zh-CN" sz="2400"/>
              <a:t>, or transportation package, includes all of the additional protection given to the goods to ensure their safe and efficient delivery, in sound condition, at the lowest possible cost, to their foreign purchaser. Tertiary packing for consumer goods is therefore the packing placed around the secondary retail packing units. For industrial goods, because there is generally no primary or secondary package of the products, the tertiary package encompasses all the packing activities aimed at protecting them during shipment.</a:t>
            </a: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61794"/>
                                        </p:tgtEl>
                                        <p:attrNameLst>
                                          <p:attrName>style.visibility</p:attrName>
                                        </p:attrNameLst>
                                      </p:cBhvr>
                                      <p:to>
                                        <p:strVal val="visible"/>
                                      </p:to>
                                    </p:set>
                                    <p:animEffect transition="in" filter="fade">
                                      <p:cBhvr>
                                        <p:cTn id="7" dur="597">
                                          <p:stCondLst>
                                            <p:cond delay="0"/>
                                          </p:stCondLst>
                                        </p:cTn>
                                        <p:tgtEl>
                                          <p:spTgt spid="161794"/>
                                        </p:tgtEl>
                                      </p:cBhvr>
                                    </p:animEffect>
                                    <p:anim calcmode="lin" valueType="num">
                                      <p:cBhvr>
                                        <p:cTn id="8" dur="597" fill="hold">
                                          <p:stCondLst>
                                            <p:cond delay="0"/>
                                          </p:stCondLst>
                                        </p:cTn>
                                        <p:tgtEl>
                                          <p:spTgt spid="16179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6179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6179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61795">
                                            <p:txEl>
                                              <p:pRg st="1" end="1"/>
                                            </p:txEl>
                                          </p:spTgt>
                                        </p:tgtEl>
                                        <p:attrNameLst>
                                          <p:attrName>style.visibility</p:attrName>
                                        </p:attrNameLst>
                                      </p:cBhvr>
                                      <p:to>
                                        <p:strVal val="visible"/>
                                      </p:to>
                                    </p:set>
                                    <p:anim to="" calcmode="lin" valueType="num">
                                      <p:cBhvr>
                                        <p:cTn id="15" dur="1" fill="hold"/>
                                        <p:tgtEl>
                                          <p:spTgt spid="161795">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7698" name="标题 157697"/>
          <p:cNvSpPr>
            <a:spLocks noGrp="1"/>
          </p:cNvSpPr>
          <p:nvPr>
            <p:ph type="title"/>
          </p:nvPr>
        </p:nvSpPr>
        <p:spPr/>
        <p:txBody>
          <a:bodyPr/>
          <a:p>
            <a:r>
              <a:rPr lang="en-US" altLang="zh-CN" b="1" u="sng"/>
              <a:t>10.1 Before You Begin</a:t>
            </a:r>
            <a:endParaRPr lang="en-US" altLang="zh-CN" sz="1700" b="1" u="sng"/>
          </a:p>
        </p:txBody>
      </p:sp>
      <p:sp>
        <p:nvSpPr>
          <p:cNvPr id="157699" name="文本占位符 157698"/>
          <p:cNvSpPr>
            <a:spLocks noGrp="1"/>
          </p:cNvSpPr>
          <p:nvPr>
            <p:ph type="body" idx="1"/>
          </p:nvPr>
        </p:nvSpPr>
        <p:spPr>
          <a:xfrm>
            <a:off x="323215" y="1196975"/>
            <a:ext cx="8284210" cy="4919345"/>
          </a:xfrm>
        </p:spPr>
        <p:txBody>
          <a:bodyPr vert="horz" wrap="square" lIns="91440" tIns="45720" rIns="91440" bIns="45720" anchor="t" anchorCtr="0"/>
          <a:p>
            <a:pPr marL="609600" indent="-609600">
              <a:buClr>
                <a:srgbClr val="000000"/>
              </a:buClr>
              <a:buFont typeface="+mj-lt"/>
              <a:buAutoNum type="arabicPeriod" startAt="7"/>
            </a:pPr>
            <a:r>
              <a:rPr lang="en-US" altLang="zh-CN" sz="2100" b="1"/>
              <a:t>What organizations and departments in China are responsible for the issuing, supervising and implementing of packing regulations? </a:t>
            </a:r>
            <a:endParaRPr lang="en-US" altLang="zh-CN" sz="2100"/>
          </a:p>
          <a:p>
            <a:pPr marL="609600" indent="-609600"/>
            <a:r>
              <a:rPr lang="en-US" altLang="zh-CN" sz="2100"/>
              <a:t>The government organizations and departments in China where majority of national laws and regulations and standards concerned with commodity packing are issued, supervised and implemented are mainly the following ones:</a:t>
            </a:r>
            <a:endParaRPr lang="en-US" altLang="zh-CN" sz="2100"/>
          </a:p>
          <a:p>
            <a:pPr marL="990600" lvl="1" indent="-533400"/>
            <a:r>
              <a:rPr lang="en-US" altLang="zh-CN" sz="2100"/>
              <a:t>General Administration of Quality Supervision, Inspection and Quarantine of the People’s Republic of China</a:t>
            </a:r>
            <a:endParaRPr lang="en-US" altLang="zh-CN" sz="2100"/>
          </a:p>
          <a:p>
            <a:pPr marL="990600" lvl="1" indent="-533400"/>
            <a:r>
              <a:rPr lang="en-US" altLang="zh-CN" sz="2100"/>
              <a:t>Certification and Accreditation Administration of the People’s Republic of China</a:t>
            </a:r>
            <a:endParaRPr lang="en-US" altLang="zh-CN" sz="2100"/>
          </a:p>
          <a:p>
            <a:pPr marL="990600" lvl="1" indent="-533400"/>
            <a:r>
              <a:rPr lang="en-US" altLang="zh-CN" sz="2100"/>
              <a:t>Standardization Administration of the People’s Republic of China</a:t>
            </a:r>
            <a:endParaRPr lang="en-US" altLang="zh-CN" sz="2100"/>
          </a:p>
        </p:txBody>
      </p:sp>
      <p:sp>
        <p:nvSpPr>
          <p:cNvPr id="5" name="下箭头 4"/>
          <p:cNvSpPr/>
          <p:nvPr/>
        </p:nvSpPr>
        <p:spPr>
          <a:xfrm>
            <a:off x="2339975" y="5445125"/>
            <a:ext cx="75565" cy="215900"/>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7698"/>
                                        </p:tgtEl>
                                        <p:attrNameLst>
                                          <p:attrName>style.visibility</p:attrName>
                                        </p:attrNameLst>
                                      </p:cBhvr>
                                      <p:to>
                                        <p:strVal val="visible"/>
                                      </p:to>
                                    </p:set>
                                    <p:animEffect transition="in" filter="fade">
                                      <p:cBhvr>
                                        <p:cTn id="7" dur="597">
                                          <p:stCondLst>
                                            <p:cond delay="0"/>
                                          </p:stCondLst>
                                        </p:cTn>
                                        <p:tgtEl>
                                          <p:spTgt spid="157698"/>
                                        </p:tgtEl>
                                      </p:cBhvr>
                                    </p:animEffect>
                                    <p:anim calcmode="lin" valueType="num">
                                      <p:cBhvr>
                                        <p:cTn id="8" dur="597" fill="hold">
                                          <p:stCondLst>
                                            <p:cond delay="0"/>
                                          </p:stCondLst>
                                        </p:cTn>
                                        <p:tgtEl>
                                          <p:spTgt spid="15769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769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769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7699">
                                            <p:txEl>
                                              <p:pRg st="1" end="1"/>
                                            </p:txEl>
                                          </p:spTgt>
                                        </p:tgtEl>
                                        <p:attrNameLst>
                                          <p:attrName>style.visibility</p:attrName>
                                        </p:attrNameLst>
                                      </p:cBhvr>
                                      <p:to>
                                        <p:strVal val="visible"/>
                                      </p:to>
                                    </p:set>
                                    <p:anim to="" calcmode="lin" valueType="num">
                                      <p:cBhvr>
                                        <p:cTn id="15" dur="1" fill="hold"/>
                                        <p:tgtEl>
                                          <p:spTgt spid="157699">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13" presetClass="entr" presetSubtype="16" fill="hold" nodeType="clickEffect">
                                  <p:stCondLst>
                                    <p:cond delay="0"/>
                                  </p:stCondLst>
                                  <p:childTnLst>
                                    <p:set>
                                      <p:cBhvr>
                                        <p:cTn id="19" dur="1" fill="hold">
                                          <p:stCondLst>
                                            <p:cond delay="0"/>
                                          </p:stCondLst>
                                        </p:cTn>
                                        <p:tgtEl>
                                          <p:spTgt spid="157699">
                                            <p:txEl>
                                              <p:pRg st="2" end="2"/>
                                            </p:txEl>
                                          </p:spTgt>
                                        </p:tgtEl>
                                        <p:attrNameLst>
                                          <p:attrName>style.visibility</p:attrName>
                                        </p:attrNameLst>
                                      </p:cBhvr>
                                      <p:to>
                                        <p:strVal val="visible"/>
                                      </p:to>
                                    </p:set>
                                    <p:animEffect transition="in" filter="plus(in)">
                                      <p:cBhvr>
                                        <p:cTn id="20" dur="2000"/>
                                        <p:tgtEl>
                                          <p:spTgt spid="15769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3" presetClass="entr" presetSubtype="16" fill="hold" nodeType="clickEffect">
                                  <p:stCondLst>
                                    <p:cond delay="0"/>
                                  </p:stCondLst>
                                  <p:childTnLst>
                                    <p:set>
                                      <p:cBhvr>
                                        <p:cTn id="24" dur="1" fill="hold">
                                          <p:stCondLst>
                                            <p:cond delay="0"/>
                                          </p:stCondLst>
                                        </p:cTn>
                                        <p:tgtEl>
                                          <p:spTgt spid="157699">
                                            <p:txEl>
                                              <p:pRg st="3" end="3"/>
                                            </p:txEl>
                                          </p:spTgt>
                                        </p:tgtEl>
                                        <p:attrNameLst>
                                          <p:attrName>style.visibility</p:attrName>
                                        </p:attrNameLst>
                                      </p:cBhvr>
                                      <p:to>
                                        <p:strVal val="visible"/>
                                      </p:to>
                                    </p:set>
                                    <p:animEffect transition="in" filter="plus(in)">
                                      <p:cBhvr>
                                        <p:cTn id="25" dur="2000"/>
                                        <p:tgtEl>
                                          <p:spTgt spid="157699">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3" presetClass="entr" presetSubtype="16" fill="hold" nodeType="clickEffect">
                                  <p:stCondLst>
                                    <p:cond delay="0"/>
                                  </p:stCondLst>
                                  <p:childTnLst>
                                    <p:set>
                                      <p:cBhvr>
                                        <p:cTn id="29" dur="1" fill="hold">
                                          <p:stCondLst>
                                            <p:cond delay="0"/>
                                          </p:stCondLst>
                                        </p:cTn>
                                        <p:tgtEl>
                                          <p:spTgt spid="157699">
                                            <p:txEl>
                                              <p:pRg st="4" end="4"/>
                                            </p:txEl>
                                          </p:spTgt>
                                        </p:tgtEl>
                                        <p:attrNameLst>
                                          <p:attrName>style.visibility</p:attrName>
                                        </p:attrNameLst>
                                      </p:cBhvr>
                                      <p:to>
                                        <p:strVal val="visible"/>
                                      </p:to>
                                    </p:set>
                                    <p:animEffect transition="in" filter="plus(in)">
                                      <p:cBhvr>
                                        <p:cTn id="30" dur="2000"/>
                                        <p:tgtEl>
                                          <p:spTgt spid="1576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8" grpId="0"/>
      <p:bldP spid="157699"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2818" name="标题 162817"/>
          <p:cNvSpPr>
            <a:spLocks noGrp="1"/>
          </p:cNvSpPr>
          <p:nvPr>
            <p:ph type="title"/>
          </p:nvPr>
        </p:nvSpPr>
        <p:spPr/>
        <p:txBody>
          <a:bodyPr/>
          <a:p>
            <a:r>
              <a:rPr lang="en-US" altLang="zh-CN" b="1" u="sng"/>
              <a:t>10.1 Before You Begin</a:t>
            </a:r>
            <a:endParaRPr lang="en-US" altLang="zh-CN" sz="1700" b="1" u="sng"/>
          </a:p>
        </p:txBody>
      </p:sp>
      <p:sp>
        <p:nvSpPr>
          <p:cNvPr id="162819" name="文本占位符 162818"/>
          <p:cNvSpPr>
            <a:spLocks noGrp="1"/>
          </p:cNvSpPr>
          <p:nvPr>
            <p:ph type="body" idx="1"/>
          </p:nvPr>
        </p:nvSpPr>
        <p:spPr>
          <a:xfrm>
            <a:off x="320040" y="1052830"/>
            <a:ext cx="8140065" cy="5039995"/>
          </a:xfrm>
        </p:spPr>
        <p:txBody>
          <a:bodyPr vert="horz" wrap="square" lIns="91440" tIns="45720" rIns="91440" bIns="45720" anchor="t" anchorCtr="0"/>
          <a:p>
            <a:pPr marL="609600" indent="-609600">
              <a:buNone/>
            </a:pPr>
            <a:r>
              <a:rPr lang="en-US" altLang="zh-CN" sz="2200" b="1">
                <a:latin typeface="Arial" panose="020B0604020202020204" pitchFamily="34" charset="0"/>
              </a:rPr>
              <a:t>7.</a:t>
            </a:r>
            <a:endParaRPr lang="en-US" altLang="zh-CN" sz="2200"/>
          </a:p>
          <a:p>
            <a:pPr marL="990600" lvl="1" indent="-533400">
              <a:lnSpc>
                <a:spcPct val="120000"/>
              </a:lnSpc>
            </a:pPr>
            <a:r>
              <a:rPr lang="en-US" altLang="zh-CN" sz="2200"/>
              <a:t>Standardization Administration of the People’s Republic of China</a:t>
            </a:r>
            <a:endParaRPr lang="en-US" altLang="zh-CN" sz="2200"/>
          </a:p>
          <a:p>
            <a:pPr marL="990600" lvl="1" indent="-533400">
              <a:lnSpc>
                <a:spcPct val="120000"/>
              </a:lnSpc>
            </a:pPr>
            <a:r>
              <a:rPr lang="en-US" altLang="zh-CN" sz="2200"/>
              <a:t>State Food and Drug Administration</a:t>
            </a:r>
            <a:endParaRPr lang="en-US" altLang="zh-CN" sz="2200"/>
          </a:p>
          <a:p>
            <a:pPr marL="990600" lvl="1" indent="-533400">
              <a:lnSpc>
                <a:spcPct val="120000"/>
              </a:lnSpc>
            </a:pPr>
            <a:r>
              <a:rPr lang="en-US" altLang="zh-CN" sz="2200"/>
              <a:t>Ministry of Health of the People’s Republic of China</a:t>
            </a:r>
            <a:endParaRPr lang="en-US" altLang="zh-CN" sz="2200"/>
          </a:p>
          <a:p>
            <a:pPr marL="990600" lvl="1" indent="-533400">
              <a:lnSpc>
                <a:spcPct val="120000"/>
              </a:lnSpc>
            </a:pPr>
            <a:r>
              <a:rPr lang="en-US" altLang="zh-CN" sz="2200"/>
              <a:t>Ministry of Commerce of the People’s Republic of China</a:t>
            </a:r>
            <a:endParaRPr lang="en-US" altLang="zh-CN" sz="2200"/>
          </a:p>
          <a:p>
            <a:pPr marL="990600" lvl="1" indent="-533400">
              <a:lnSpc>
                <a:spcPct val="120000"/>
              </a:lnSpc>
            </a:pPr>
            <a:r>
              <a:rPr lang="en-US" altLang="zh-CN" sz="2200"/>
              <a:t>State Environmental Protection Administration of China</a:t>
            </a:r>
            <a:endParaRPr lang="en-US" altLang="zh-CN" sz="2200"/>
          </a:p>
          <a:p>
            <a:pPr marL="990600" lvl="1" indent="-533400">
              <a:lnSpc>
                <a:spcPct val="120000"/>
              </a:lnSpc>
            </a:pPr>
            <a:r>
              <a:rPr lang="en-US" altLang="zh-CN" sz="2200"/>
              <a:t>State Tobacco Monopoly Administration</a:t>
            </a:r>
            <a:endParaRPr lang="en-US" altLang="zh-CN" sz="2200"/>
          </a:p>
          <a:p>
            <a:pPr marL="990600" lvl="1" indent="-533400">
              <a:lnSpc>
                <a:spcPct val="120000"/>
              </a:lnSpc>
            </a:pPr>
            <a:r>
              <a:rPr lang="en-US" altLang="zh-CN" sz="2200"/>
              <a:t>General Administration of Customs of the People’s Republic of China</a:t>
            </a:r>
            <a:endParaRPr lang="en-US" altLang="zh-CN"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62818"/>
                                        </p:tgtEl>
                                        <p:attrNameLst>
                                          <p:attrName>style.visibility</p:attrName>
                                        </p:attrNameLst>
                                      </p:cBhvr>
                                      <p:to>
                                        <p:strVal val="visible"/>
                                      </p:to>
                                    </p:set>
                                    <p:animEffect transition="in" filter="fade">
                                      <p:cBhvr>
                                        <p:cTn id="7" dur="597">
                                          <p:stCondLst>
                                            <p:cond delay="0"/>
                                          </p:stCondLst>
                                        </p:cTn>
                                        <p:tgtEl>
                                          <p:spTgt spid="162818"/>
                                        </p:tgtEl>
                                      </p:cBhvr>
                                    </p:animEffect>
                                    <p:anim calcmode="lin" valueType="num">
                                      <p:cBhvr>
                                        <p:cTn id="8" dur="597" fill="hold">
                                          <p:stCondLst>
                                            <p:cond delay="0"/>
                                          </p:stCondLst>
                                        </p:cTn>
                                        <p:tgtEl>
                                          <p:spTgt spid="16281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6281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6281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62819">
                                            <p:txEl>
                                              <p:pRg st="1" end="1"/>
                                            </p:txEl>
                                          </p:spTgt>
                                        </p:tgtEl>
                                        <p:attrNameLst>
                                          <p:attrName>style.visibility</p:attrName>
                                        </p:attrNameLst>
                                      </p:cBhvr>
                                      <p:to>
                                        <p:strVal val="visible"/>
                                      </p:to>
                                    </p:set>
                                    <p:anim to="" calcmode="lin" valueType="num">
                                      <p:cBhvr>
                                        <p:cTn id="15" dur="1" fill="hold"/>
                                        <p:tgtEl>
                                          <p:spTgt spid="162819">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62819">
                                            <p:txEl>
                                              <p:pRg st="2" end="2"/>
                                            </p:txEl>
                                          </p:spTgt>
                                        </p:tgtEl>
                                        <p:attrNameLst>
                                          <p:attrName>style.visibility</p:attrName>
                                        </p:attrNameLst>
                                      </p:cBhvr>
                                      <p:to>
                                        <p:strVal val="visible"/>
                                      </p:to>
                                    </p:set>
                                    <p:anim to="" calcmode="lin" valueType="num">
                                      <p:cBhvr>
                                        <p:cTn id="20" dur="1" fill="hold"/>
                                        <p:tgtEl>
                                          <p:spTgt spid="162819">
                                            <p:txEl>
                                              <p:pRg st="2" end="2"/>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62819">
                                            <p:txEl>
                                              <p:pRg st="3" end="3"/>
                                            </p:txEl>
                                          </p:spTgt>
                                        </p:tgtEl>
                                        <p:attrNameLst>
                                          <p:attrName>style.visibility</p:attrName>
                                        </p:attrNameLst>
                                      </p:cBhvr>
                                      <p:to>
                                        <p:strVal val="visible"/>
                                      </p:to>
                                    </p:set>
                                    <p:anim to="" calcmode="lin" valueType="num">
                                      <p:cBhvr>
                                        <p:cTn id="25" dur="1" fill="hold"/>
                                        <p:tgtEl>
                                          <p:spTgt spid="162819">
                                            <p:txEl>
                                              <p:pRg st="3" end="3"/>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162819">
                                            <p:txEl>
                                              <p:pRg st="4" end="4"/>
                                            </p:txEl>
                                          </p:spTgt>
                                        </p:tgtEl>
                                        <p:attrNameLst>
                                          <p:attrName>style.visibility</p:attrName>
                                        </p:attrNameLst>
                                      </p:cBhvr>
                                      <p:to>
                                        <p:strVal val="visible"/>
                                      </p:to>
                                    </p:set>
                                    <p:anim to="" calcmode="lin" valueType="num">
                                      <p:cBhvr>
                                        <p:cTn id="30" dur="1" fill="hold"/>
                                        <p:tgtEl>
                                          <p:spTgt spid="162819">
                                            <p:txEl>
                                              <p:pRg st="4" end="4"/>
                                            </p:txEl>
                                          </p:spTgt>
                                        </p:tgtEl>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162819">
                                            <p:txEl>
                                              <p:pRg st="5" end="5"/>
                                            </p:txEl>
                                          </p:spTgt>
                                        </p:tgtEl>
                                        <p:attrNameLst>
                                          <p:attrName>style.visibility</p:attrName>
                                        </p:attrNameLst>
                                      </p:cBhvr>
                                      <p:to>
                                        <p:strVal val="visible"/>
                                      </p:to>
                                    </p:set>
                                    <p:anim to="" calcmode="lin" valueType="num">
                                      <p:cBhvr>
                                        <p:cTn id="35" dur="1" fill="hold"/>
                                        <p:tgtEl>
                                          <p:spTgt spid="162819">
                                            <p:txEl>
                                              <p:pRg st="5" end="5"/>
                                            </p:txEl>
                                          </p:spTgt>
                                        </p:tgtEl>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162819">
                                            <p:txEl>
                                              <p:pRg st="6" end="6"/>
                                            </p:txEl>
                                          </p:spTgt>
                                        </p:tgtEl>
                                        <p:attrNameLst>
                                          <p:attrName>style.visibility</p:attrName>
                                        </p:attrNameLst>
                                      </p:cBhvr>
                                      <p:to>
                                        <p:strVal val="visible"/>
                                      </p:to>
                                    </p:set>
                                    <p:anim to="" calcmode="lin" valueType="num">
                                      <p:cBhvr>
                                        <p:cTn id="40" dur="1" fill="hold"/>
                                        <p:tgtEl>
                                          <p:spTgt spid="162819">
                                            <p:txEl>
                                              <p:pRg st="6" end="6"/>
                                            </p:txEl>
                                          </p:spTgt>
                                        </p:tgtEl>
                                      </p:cBhvr>
                                    </p:anim>
                                  </p:childTnLst>
                                </p:cTn>
                              </p:par>
                            </p:childTnLst>
                          </p:cTn>
                        </p:par>
                      </p:childTnLst>
                    </p:cTn>
                  </p:par>
                  <p:par>
                    <p:cTn id="41" fill="hold">
                      <p:stCondLst>
                        <p:cond delay="indefinite"/>
                      </p:stCondLst>
                      <p:childTnLst>
                        <p:par>
                          <p:cTn id="42" fill="hold">
                            <p:stCondLst>
                              <p:cond delay="0"/>
                            </p:stCondLst>
                            <p:childTnLst>
                              <p:par>
                                <p:cTn id="43" presetID="24" presetClass="entr" presetSubtype="0" fill="hold" nodeType="clickEffect">
                                  <p:stCondLst>
                                    <p:cond delay="0"/>
                                  </p:stCondLst>
                                  <p:childTnLst>
                                    <p:set>
                                      <p:cBhvr>
                                        <p:cTn id="44" dur="1" fill="hold">
                                          <p:stCondLst>
                                            <p:cond delay="0"/>
                                          </p:stCondLst>
                                        </p:cTn>
                                        <p:tgtEl>
                                          <p:spTgt spid="162819">
                                            <p:txEl>
                                              <p:pRg st="7" end="7"/>
                                            </p:txEl>
                                          </p:spTgt>
                                        </p:tgtEl>
                                        <p:attrNameLst>
                                          <p:attrName>style.visibility</p:attrName>
                                        </p:attrNameLst>
                                      </p:cBhvr>
                                      <p:to>
                                        <p:strVal val="visible"/>
                                      </p:to>
                                    </p:set>
                                    <p:anim to="" calcmode="lin" valueType="num">
                                      <p:cBhvr>
                                        <p:cTn id="45" dur="1" fill="hold"/>
                                        <p:tgtEl>
                                          <p:spTgt spid="162819">
                                            <p:txEl>
                                              <p:pRg st="7" end="7"/>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8722" name="标题 158721"/>
          <p:cNvSpPr>
            <a:spLocks noGrp="1"/>
          </p:cNvSpPr>
          <p:nvPr>
            <p:ph type="title"/>
          </p:nvPr>
        </p:nvSpPr>
        <p:spPr>
          <a:xfrm>
            <a:off x="457200" y="278130"/>
            <a:ext cx="8229600" cy="918845"/>
          </a:xfrm>
        </p:spPr>
        <p:txBody>
          <a:bodyPr/>
          <a:p>
            <a:r>
              <a:rPr lang="en-US" altLang="zh-CN" b="1" u="sng"/>
              <a:t>10.1 Before You Begin</a:t>
            </a:r>
            <a:endParaRPr lang="en-US" altLang="zh-CN" sz="1700" b="1" u="sng"/>
          </a:p>
        </p:txBody>
      </p:sp>
      <p:sp>
        <p:nvSpPr>
          <p:cNvPr id="158723" name="文本占位符 158722"/>
          <p:cNvSpPr>
            <a:spLocks noGrp="1"/>
          </p:cNvSpPr>
          <p:nvPr>
            <p:ph type="body" idx="1"/>
          </p:nvPr>
        </p:nvSpPr>
        <p:spPr>
          <a:xfrm>
            <a:off x="457200" y="1196975"/>
            <a:ext cx="8133715" cy="4686935"/>
          </a:xfrm>
        </p:spPr>
        <p:txBody>
          <a:bodyPr vert="horz" wrap="square" lIns="91440" tIns="45720" rIns="91440" bIns="45720" anchor="t" anchorCtr="0"/>
          <a:p>
            <a:pPr marL="609600" indent="-609600">
              <a:lnSpc>
                <a:spcPct val="90000"/>
              </a:lnSpc>
              <a:buClr>
                <a:srgbClr val="000000"/>
              </a:buClr>
              <a:buFont typeface="+mj-lt"/>
              <a:buAutoNum type="arabicPeriod" startAt="8"/>
            </a:pPr>
            <a:r>
              <a:rPr lang="en-US" altLang="zh-CN" sz="2800" b="1"/>
              <a:t>What is the purpose of cargo marking in international transportation?</a:t>
            </a:r>
            <a:endParaRPr lang="en-US" altLang="zh-CN" sz="2800"/>
          </a:p>
          <a:p>
            <a:pPr marL="609600" indent="0">
              <a:lnSpc>
                <a:spcPct val="110000"/>
              </a:lnSpc>
              <a:buNone/>
            </a:pPr>
            <a:r>
              <a:rPr lang="en-US" altLang="zh-CN" sz="2800"/>
              <a:t>The primary purpose of marking is the identification of the shipment, enabling the carrier to forward it to the ultimate consignee. Products imported into a country often require a marking </a:t>
            </a:r>
            <a:r>
              <a:rPr lang="en-US" altLang="zh-CN" sz="2800">
                <a:latin typeface="Arial" panose="020B0604020202020204" pitchFamily="34" charset="0"/>
              </a:rPr>
              <a:t>—</a:t>
            </a:r>
            <a:r>
              <a:rPr lang="en-US" altLang="zh-CN" sz="2800"/>
              <a:t> “made in [country]” </a:t>
            </a:r>
            <a:r>
              <a:rPr lang="en-US" altLang="zh-CN" sz="2800">
                <a:latin typeface="Arial" panose="020B0604020202020204" pitchFamily="34" charset="0"/>
              </a:rPr>
              <a:t>—</a:t>
            </a:r>
            <a:r>
              <a:rPr lang="en-US" altLang="zh-CN" sz="2800"/>
              <a:t> printed or affixed on the product itself or its packing.</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8722"/>
                                        </p:tgtEl>
                                        <p:attrNameLst>
                                          <p:attrName>style.visibility</p:attrName>
                                        </p:attrNameLst>
                                      </p:cBhvr>
                                      <p:to>
                                        <p:strVal val="visible"/>
                                      </p:to>
                                    </p:set>
                                    <p:animEffect transition="in" filter="fade">
                                      <p:cBhvr>
                                        <p:cTn id="7" dur="597">
                                          <p:stCondLst>
                                            <p:cond delay="0"/>
                                          </p:stCondLst>
                                        </p:cTn>
                                        <p:tgtEl>
                                          <p:spTgt spid="158722"/>
                                        </p:tgtEl>
                                      </p:cBhvr>
                                    </p:animEffect>
                                    <p:anim calcmode="lin" valueType="num">
                                      <p:cBhvr>
                                        <p:cTn id="8" dur="597" fill="hold">
                                          <p:stCondLst>
                                            <p:cond delay="0"/>
                                          </p:stCondLst>
                                        </p:cTn>
                                        <p:tgtEl>
                                          <p:spTgt spid="15872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872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872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872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8722" name="标题 158721"/>
          <p:cNvSpPr>
            <a:spLocks noGrp="1"/>
          </p:cNvSpPr>
          <p:nvPr>
            <p:ph type="title"/>
          </p:nvPr>
        </p:nvSpPr>
        <p:spPr/>
        <p:txBody>
          <a:bodyPr/>
          <a:p>
            <a:r>
              <a:rPr lang="en-US" altLang="zh-CN" b="1" u="sng"/>
              <a:t>10.1 Before You Begin</a:t>
            </a:r>
            <a:endParaRPr lang="en-US" altLang="zh-CN" sz="1700" b="1" u="sng"/>
          </a:p>
        </p:txBody>
      </p:sp>
      <p:sp>
        <p:nvSpPr>
          <p:cNvPr id="158723" name="文本占位符 158722"/>
          <p:cNvSpPr>
            <a:spLocks noGrp="1"/>
          </p:cNvSpPr>
          <p:nvPr>
            <p:ph type="body" idx="1"/>
          </p:nvPr>
        </p:nvSpPr>
        <p:spPr>
          <a:xfrm>
            <a:off x="250825" y="1196975"/>
            <a:ext cx="8112760" cy="4812030"/>
          </a:xfrm>
        </p:spPr>
        <p:txBody>
          <a:bodyPr vert="horz" wrap="square" lIns="91440" tIns="45720" rIns="91440" bIns="45720" anchor="t" anchorCtr="0"/>
          <a:p>
            <a:pPr marL="609600" indent="-609600" algn="l">
              <a:lnSpc>
                <a:spcPct val="90000"/>
              </a:lnSpc>
              <a:buClr>
                <a:srgbClr val="000000"/>
              </a:buClr>
              <a:buFont typeface="+mj-lt"/>
              <a:buAutoNum type="arabicPeriod" startAt="9"/>
            </a:pPr>
            <a:r>
              <a:rPr lang="en-US" altLang="zh-CN" sz="2800" b="1"/>
              <a:t>How do you understand “packing is a science unto itself”?</a:t>
            </a:r>
            <a:endParaRPr lang="en-US" altLang="zh-CN" sz="2800"/>
          </a:p>
          <a:p>
            <a:pPr marL="609600" indent="0">
              <a:lnSpc>
                <a:spcPct val="110000"/>
              </a:lnSpc>
              <a:buNone/>
            </a:pPr>
            <a:r>
              <a:rPr lang="en-US" altLang="zh-CN" sz="2800"/>
              <a:t>As exporters, you need to consider the different requirements of your customers on packing. There are certain colors, shapes and other elements to packing that can substantially increase your sales. You need to consider whether to offer packing which appeals to the retailer or to the purchaser. </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8722"/>
                                        </p:tgtEl>
                                        <p:attrNameLst>
                                          <p:attrName>style.visibility</p:attrName>
                                        </p:attrNameLst>
                                      </p:cBhvr>
                                      <p:to>
                                        <p:strVal val="visible"/>
                                      </p:to>
                                    </p:set>
                                    <p:animEffect transition="in" filter="fade">
                                      <p:cBhvr>
                                        <p:cTn id="7" dur="597">
                                          <p:stCondLst>
                                            <p:cond delay="0"/>
                                          </p:stCondLst>
                                        </p:cTn>
                                        <p:tgtEl>
                                          <p:spTgt spid="158722"/>
                                        </p:tgtEl>
                                      </p:cBhvr>
                                    </p:animEffect>
                                    <p:anim calcmode="lin" valueType="num">
                                      <p:cBhvr>
                                        <p:cTn id="8" dur="597" fill="hold">
                                          <p:stCondLst>
                                            <p:cond delay="0"/>
                                          </p:stCondLst>
                                        </p:cTn>
                                        <p:tgtEl>
                                          <p:spTgt spid="15872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872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872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872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9746" name="标题 159745"/>
          <p:cNvSpPr>
            <a:spLocks noGrp="1"/>
          </p:cNvSpPr>
          <p:nvPr>
            <p:ph type="title"/>
          </p:nvPr>
        </p:nvSpPr>
        <p:spPr/>
        <p:txBody>
          <a:bodyPr/>
          <a:p>
            <a:r>
              <a:rPr lang="en-US" altLang="zh-CN" b="1" u="sng"/>
              <a:t>10.1 Before You Begin</a:t>
            </a:r>
            <a:endParaRPr lang="en-US" altLang="zh-CN" sz="1700" b="1" u="sng"/>
          </a:p>
        </p:txBody>
      </p:sp>
      <p:sp>
        <p:nvSpPr>
          <p:cNvPr id="159747" name="文本占位符 159746"/>
          <p:cNvSpPr>
            <a:spLocks noGrp="1"/>
          </p:cNvSpPr>
          <p:nvPr>
            <p:ph type="body" idx="1"/>
          </p:nvPr>
        </p:nvSpPr>
        <p:spPr>
          <a:xfrm>
            <a:off x="561340" y="1199515"/>
            <a:ext cx="8044815" cy="4735830"/>
          </a:xfrm>
        </p:spPr>
        <p:txBody>
          <a:bodyPr vert="horz" wrap="square" lIns="91440" tIns="45720" rIns="91440" bIns="45720" anchor="t" anchorCtr="0"/>
          <a:p>
            <a:pPr marL="609600" indent="-609600">
              <a:buClr>
                <a:srgbClr val="000000"/>
              </a:buClr>
              <a:buFont typeface="+mj-lt"/>
              <a:buAutoNum type="arabicPeriod" startAt="10"/>
            </a:pPr>
            <a:r>
              <a:rPr lang="en-US" altLang="zh-CN" sz="2800" b="1"/>
              <a:t>What are the benefits of good packing?</a:t>
            </a:r>
            <a:endParaRPr lang="en-US" altLang="zh-CN" sz="2800"/>
          </a:p>
          <a:p>
            <a:pPr marL="609600" indent="-609600">
              <a:lnSpc>
                <a:spcPct val="110000"/>
              </a:lnSpc>
            </a:pPr>
            <a:r>
              <a:rPr lang="en-US" altLang="zh-CN" sz="2800"/>
              <a:t>Although good packing procedures are expensive, the benefits are substantial. First, they allow the goods to arrive in perfect shape to their destination and be immediately sellable or usable by the importer. Good packing also reduces the costs of repacking or the costs of damaged goods. </a:t>
            </a:r>
            <a:endParaRPr lang="en-US" altLang="zh-CN" sz="2800"/>
          </a:p>
        </p:txBody>
      </p:sp>
      <p:sp>
        <p:nvSpPr>
          <p:cNvPr id="5" name="下箭头 4"/>
          <p:cNvSpPr/>
          <p:nvPr/>
        </p:nvSpPr>
        <p:spPr>
          <a:xfrm>
            <a:off x="4500245" y="5719445"/>
            <a:ext cx="75565" cy="215900"/>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9746"/>
                                        </p:tgtEl>
                                        <p:attrNameLst>
                                          <p:attrName>style.visibility</p:attrName>
                                        </p:attrNameLst>
                                      </p:cBhvr>
                                      <p:to>
                                        <p:strVal val="visible"/>
                                      </p:to>
                                    </p:set>
                                    <p:animEffect transition="in" filter="fade">
                                      <p:cBhvr>
                                        <p:cTn id="7" dur="597">
                                          <p:stCondLst>
                                            <p:cond delay="0"/>
                                          </p:stCondLst>
                                        </p:cTn>
                                        <p:tgtEl>
                                          <p:spTgt spid="159746"/>
                                        </p:tgtEl>
                                      </p:cBhvr>
                                    </p:animEffect>
                                    <p:anim calcmode="lin" valueType="num">
                                      <p:cBhvr>
                                        <p:cTn id="8" dur="597" fill="hold">
                                          <p:stCondLst>
                                            <p:cond delay="0"/>
                                          </p:stCondLst>
                                        </p:cTn>
                                        <p:tgtEl>
                                          <p:spTgt spid="15974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974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974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59747">
                                            <p:txEl>
                                              <p:charRg st="39" end="692"/>
                                            </p:txEl>
                                          </p:spTgt>
                                        </p:tgtEl>
                                        <p:attrNameLst>
                                          <p:attrName>style.visibility</p:attrName>
                                        </p:attrNameLst>
                                      </p:cBhvr>
                                      <p:to>
                                        <p:strVal val="visible"/>
                                      </p:to>
                                    </p:set>
                                    <p:anim to="" calcmode="lin" valueType="num">
                                      <p:cBhvr>
                                        <p:cTn id="15" dur="1" fill="hold"/>
                                        <p:tgtEl>
                                          <p:spTgt spid="159747">
                                            <p:txEl>
                                              <p:charRg st="39" end="692"/>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6" grpId="0"/>
      <p:bldP spid="159747"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9746" name="标题 159745"/>
          <p:cNvSpPr>
            <a:spLocks noGrp="1"/>
          </p:cNvSpPr>
          <p:nvPr>
            <p:ph type="title"/>
          </p:nvPr>
        </p:nvSpPr>
        <p:spPr>
          <a:xfrm>
            <a:off x="457200" y="278130"/>
            <a:ext cx="8229600" cy="939165"/>
          </a:xfrm>
        </p:spPr>
        <p:txBody>
          <a:bodyPr/>
          <a:p>
            <a:r>
              <a:rPr lang="en-US" altLang="zh-CN" b="1" u="sng"/>
              <a:t>10.1 Before You Begin</a:t>
            </a:r>
            <a:endParaRPr lang="en-US" altLang="zh-CN" sz="1700" b="1" u="sng"/>
          </a:p>
        </p:txBody>
      </p:sp>
      <p:sp>
        <p:nvSpPr>
          <p:cNvPr id="159747" name="文本占位符 159746"/>
          <p:cNvSpPr>
            <a:spLocks noGrp="1"/>
          </p:cNvSpPr>
          <p:nvPr>
            <p:ph type="body" idx="1"/>
          </p:nvPr>
        </p:nvSpPr>
        <p:spPr>
          <a:xfrm>
            <a:off x="880745" y="1247140"/>
            <a:ext cx="7343140" cy="4896485"/>
          </a:xfrm>
        </p:spPr>
        <p:txBody>
          <a:bodyPr vert="horz" wrap="square" lIns="91440" tIns="45720" rIns="91440" bIns="45720" anchor="t" anchorCtr="0"/>
          <a:p>
            <a:pPr marL="609600" lvl="1" indent="-609600" algn="l">
              <a:buNone/>
            </a:pPr>
            <a:r>
              <a:rPr lang="en-US" altLang="zh-CN" sz="2400" b="1">
                <a:latin typeface="Arial" panose="020B0604020202020204" pitchFamily="34" charset="0"/>
              </a:rPr>
              <a:t>10. </a:t>
            </a:r>
            <a:endParaRPr lang="en-US" altLang="zh-CN" sz="2400" b="1">
              <a:latin typeface="Arial" panose="020B0604020202020204" pitchFamily="34" charset="0"/>
            </a:endParaRPr>
          </a:p>
          <a:p>
            <a:pPr marL="457200" lvl="1" indent="0">
              <a:lnSpc>
                <a:spcPct val="120000"/>
              </a:lnSpc>
              <a:buNone/>
            </a:pPr>
            <a:r>
              <a:rPr lang="en-US" altLang="zh-CN" sz="2400"/>
              <a:t>The greatest benefits from such a good packing policy are the goodwill that it generates between the importer and the exporter, and the marketing benefits that can be derived from. Packing not only protects but also gives the shipper’s product added value. Careful packing will enhance the relationship between exporters and importers through goodwill and trust. </a:t>
            </a: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9746"/>
                                        </p:tgtEl>
                                        <p:attrNameLst>
                                          <p:attrName>style.visibility</p:attrName>
                                        </p:attrNameLst>
                                      </p:cBhvr>
                                      <p:to>
                                        <p:strVal val="visible"/>
                                      </p:to>
                                    </p:set>
                                    <p:animEffect transition="in" filter="fade">
                                      <p:cBhvr>
                                        <p:cTn id="7" dur="597">
                                          <p:stCondLst>
                                            <p:cond delay="0"/>
                                          </p:stCondLst>
                                        </p:cTn>
                                        <p:tgtEl>
                                          <p:spTgt spid="159746"/>
                                        </p:tgtEl>
                                      </p:cBhvr>
                                    </p:animEffect>
                                    <p:anim calcmode="lin" valueType="num">
                                      <p:cBhvr>
                                        <p:cTn id="8" dur="597" fill="hold">
                                          <p:stCondLst>
                                            <p:cond delay="0"/>
                                          </p:stCondLst>
                                        </p:cTn>
                                        <p:tgtEl>
                                          <p:spTgt spid="15974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974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974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9747">
                                            <p:txEl>
                                              <p:pRg st="1" end="1"/>
                                            </p:txEl>
                                          </p:spTgt>
                                        </p:tgtEl>
                                        <p:attrNameLst>
                                          <p:attrName>style.visibility</p:attrName>
                                        </p:attrNameLst>
                                      </p:cBhvr>
                                      <p:to>
                                        <p:strVal val="visible"/>
                                      </p:to>
                                    </p:set>
                                    <p:anim to="" calcmode="lin" valueType="num">
                                      <p:cBhvr>
                                        <p:cTn id="15" dur="1" fill="hold"/>
                                        <p:tgtEl>
                                          <p:spTgt spid="159747">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1506"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 Chapter </a:t>
            </a:r>
            <a:r>
              <a:rPr lang="en-US" altLang="zh-CN" sz="1200" dirty="0">
                <a:latin typeface="Garamond" panose="02020404030301010803" pitchFamily="18" charset="0"/>
                <a:ea typeface="宋体" panose="02010600030101010101" pitchFamily="2" charset="-122"/>
              </a:rPr>
              <a:t>10</a:t>
            </a:r>
            <a:endParaRPr lang="en-US" altLang="zh-CN" sz="1200" dirty="0">
              <a:latin typeface="Garamond" panose="02020404030301010803" pitchFamily="18" charset="0"/>
              <a:ea typeface="宋体" panose="02010600030101010101" pitchFamily="2" charset="-122"/>
            </a:endParaRPr>
          </a:p>
        </p:txBody>
      </p:sp>
      <p:sp>
        <p:nvSpPr>
          <p:cNvPr id="21507"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0482" name="标题 20481"/>
          <p:cNvSpPr>
            <a:spLocks noGrp="1"/>
          </p:cNvSpPr>
          <p:nvPr>
            <p:ph type="title"/>
          </p:nvPr>
        </p:nvSpPr>
        <p:spPr/>
        <p:txBody>
          <a:bodyPr anchor="t" anchorCtr="0"/>
          <a:p>
            <a:r>
              <a:rPr lang="en-US" altLang="zh-CN" b="1" u="sng">
                <a:sym typeface="+mn-ea"/>
              </a:rPr>
              <a:t>10.1 Before You Begin</a:t>
            </a:r>
            <a:endParaRPr lang="en-US" altLang="zh-CN" sz="3600" b="1" u="sng">
              <a:solidFill>
                <a:schemeClr val="tx1"/>
              </a:solidFill>
              <a:sym typeface="+mn-ea"/>
            </a:endParaRPr>
          </a:p>
        </p:txBody>
      </p:sp>
      <p:sp>
        <p:nvSpPr>
          <p:cNvPr id="21509" name="文本占位符 20482"/>
          <p:cNvSpPr>
            <a:spLocks noGrp="1"/>
          </p:cNvSpPr>
          <p:nvPr>
            <p:ph idx="1"/>
          </p:nvPr>
        </p:nvSpPr>
        <p:spPr>
          <a:xfrm>
            <a:off x="457200" y="1268730"/>
            <a:ext cx="7980680" cy="4806950"/>
          </a:xfrm>
        </p:spPr>
        <p:txBody>
          <a:bodyPr anchor="t" anchorCtr="0"/>
          <a:p>
            <a:pPr marL="0" indent="0">
              <a:buNone/>
            </a:pPr>
            <a:r>
              <a:rPr lang="en-US" altLang="zh-CN" b="1">
                <a:sym typeface="+mn-ea"/>
              </a:rPr>
              <a:t>Further Reading- Assignment:</a:t>
            </a:r>
            <a:endParaRPr lang="en-US" altLang="zh-CN" b="1">
              <a:sym typeface="+mn-ea"/>
            </a:endParaRPr>
          </a:p>
          <a:p>
            <a:r>
              <a:rPr lang="en-US" altLang="zh-CN" sz="2800">
                <a:sym typeface="+mn-ea"/>
              </a:rPr>
              <a:t>Please read this article “Packing Regulation: ISPM 15” to understand the phytosanitary measures related to the movement of export goods in international trade</a:t>
            </a:r>
            <a:r>
              <a:rPr lang="en-US" altLang="zh-CN" sz="2800"/>
              <a:t>.</a:t>
            </a:r>
            <a:endParaRPr lang="en-US" altLang="zh-CN" sz="2800"/>
          </a:p>
          <a:p>
            <a:r>
              <a:rPr lang="en-US" altLang="zh-CN" sz="2800"/>
              <a:t>Please use your smartphone to scan and learn</a:t>
            </a:r>
            <a:endParaRPr lang="en-US" altLang="zh-CN" sz="2800"/>
          </a:p>
          <a:p>
            <a:pPr marL="344805" lvl="1" indent="0">
              <a:buNone/>
            </a:pPr>
            <a:r>
              <a:rPr lang="en-US" altLang="zh-CN" sz="2800"/>
              <a:t>“Case study on packing” of Formula One cars produced by Mercedes-Benz to understand their packing details.</a:t>
            </a:r>
            <a:endParaRPr lang="en-US" altLang="zh-CN" sz="2800"/>
          </a:p>
          <a:p>
            <a:pPr marL="344805" lvl="1" indent="0">
              <a:buNone/>
            </a:pPr>
            <a:endParaRPr lang="en-US" altLang="zh-CN" sz="280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0482"/>
                                        </p:tgtEl>
                                        <p:attrNameLst>
                                          <p:attrName>style.visibility</p:attrName>
                                        </p:attrNameLst>
                                      </p:cBhvr>
                                      <p:to>
                                        <p:strVal val="visible"/>
                                      </p:to>
                                    </p:set>
                                    <p:animEffect transition="in" filter="fade">
                                      <p:cBhvr>
                                        <p:cTn id="7" dur="597">
                                          <p:stCondLst>
                                            <p:cond delay="0"/>
                                          </p:stCondLst>
                                        </p:cTn>
                                        <p:tgtEl>
                                          <p:spTgt spid="20482"/>
                                        </p:tgtEl>
                                      </p:cBhvr>
                                    </p:animEffect>
                                    <p:anim calcmode="lin" valueType="num">
                                      <p:cBhvr>
                                        <p:cTn id="8" dur="597" fill="hold">
                                          <p:stCondLst>
                                            <p:cond delay="0"/>
                                          </p:stCondLst>
                                        </p:cTn>
                                        <p:tgtEl>
                                          <p:spTgt spid="2048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048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0482"/>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92162" name="标题 92161"/>
          <p:cNvSpPr>
            <a:spLocks noGrp="1"/>
          </p:cNvSpPr>
          <p:nvPr>
            <p:ph type="title"/>
          </p:nvPr>
        </p:nvSpPr>
        <p:spPr>
          <a:xfrm>
            <a:off x="457200" y="278130"/>
            <a:ext cx="8229600" cy="989965"/>
          </a:xfrm>
        </p:spPr>
        <p:txBody>
          <a:bodyPr/>
          <a:p>
            <a:r>
              <a:rPr lang="en-US" altLang="zh-CN" b="1" u="sng"/>
              <a:t>10.2 Useful Expressions</a:t>
            </a:r>
            <a:endParaRPr lang="en-US" altLang="zh-CN" sz="1700" b="1" u="sng"/>
          </a:p>
        </p:txBody>
      </p:sp>
      <p:sp>
        <p:nvSpPr>
          <p:cNvPr id="92163" name="文本占位符 92162"/>
          <p:cNvSpPr>
            <a:spLocks noGrp="1"/>
          </p:cNvSpPr>
          <p:nvPr>
            <p:ph type="body" idx="1"/>
          </p:nvPr>
        </p:nvSpPr>
        <p:spPr>
          <a:xfrm>
            <a:off x="611188" y="1268730"/>
            <a:ext cx="7848600" cy="4608513"/>
          </a:xfrm>
        </p:spPr>
        <p:txBody>
          <a:bodyPr/>
          <a:p>
            <a:r>
              <a:rPr lang="en-US" altLang="zh-CN" b="1"/>
              <a:t>What are the main contents covered by Group A-F?</a:t>
            </a:r>
            <a:endParaRPr lang="en-US" altLang="zh-CN" b="1"/>
          </a:p>
          <a:p>
            <a:pPr marL="859155" lvl="1" indent="-514350">
              <a:buFont typeface="+mj-lt"/>
              <a:buAutoNum type="alphaUcPeriod"/>
            </a:pPr>
            <a:r>
              <a:rPr lang="en-US" altLang="zh-CN" i="1"/>
              <a:t>Asking for buyer’s suggestions</a:t>
            </a:r>
            <a:endParaRPr lang="en-US" altLang="zh-CN"/>
          </a:p>
          <a:p>
            <a:pPr marL="859155" lvl="1" indent="-514350">
              <a:buFont typeface="+mj-lt"/>
              <a:buAutoNum type="alphaUcPeriod"/>
            </a:pPr>
            <a:r>
              <a:rPr lang="en-US" altLang="zh-CN" i="1"/>
              <a:t>Buyer’s concerns</a:t>
            </a:r>
            <a:endParaRPr lang="en-US" altLang="zh-CN"/>
          </a:p>
          <a:p>
            <a:pPr marL="859155" lvl="1" indent="-514350">
              <a:buFont typeface="+mj-lt"/>
              <a:buAutoNum type="alphaUcPeriod"/>
            </a:pPr>
            <a:r>
              <a:rPr lang="en-US" altLang="zh-CN" i="1"/>
              <a:t>Buyer’s packing requirements</a:t>
            </a:r>
            <a:endParaRPr lang="en-US" altLang="zh-CN"/>
          </a:p>
          <a:p>
            <a:pPr marL="859155" lvl="1" indent="-514350">
              <a:buFont typeface="+mj-lt"/>
              <a:buAutoNum type="alphaUcPeriod"/>
            </a:pPr>
            <a:r>
              <a:rPr lang="en-US" altLang="zh-CN" i="1"/>
              <a:t>Seller’s packing arrangements</a:t>
            </a:r>
            <a:r>
              <a:rPr lang="en-US" altLang="zh-CN"/>
              <a:t> </a:t>
            </a:r>
            <a:endParaRPr lang="en-US" altLang="zh-CN"/>
          </a:p>
          <a:p>
            <a:pPr marL="859155" lvl="1" indent="-514350">
              <a:buFont typeface="+mj-lt"/>
              <a:buAutoNum type="alphaUcPeriod"/>
            </a:pPr>
            <a:r>
              <a:rPr lang="en-US" altLang="zh-CN" i="1"/>
              <a:t>Buyer’s special instructions on packing</a:t>
            </a:r>
            <a:endParaRPr lang="en-US" altLang="zh-CN"/>
          </a:p>
          <a:p>
            <a:pPr marL="859155" lvl="1" indent="-514350">
              <a:buFont typeface="+mj-lt"/>
              <a:buAutoNum type="alphaUcPeriod"/>
            </a:pPr>
            <a:r>
              <a:rPr lang="en-US" altLang="zh-CN" i="1"/>
              <a:t>Seller’s assurance of proper packing</a:t>
            </a:r>
            <a:endParaRPr lang="en-US" altLang="zh-CN"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92162"/>
                                        </p:tgtEl>
                                        <p:attrNameLst>
                                          <p:attrName>style.visibility</p:attrName>
                                        </p:attrNameLst>
                                      </p:cBhvr>
                                      <p:to>
                                        <p:strVal val="visible"/>
                                      </p:to>
                                    </p:set>
                                    <p:animEffect transition="in" filter="fade">
                                      <p:cBhvr>
                                        <p:cTn id="7" dur="597">
                                          <p:stCondLst>
                                            <p:cond delay="0"/>
                                          </p:stCondLst>
                                        </p:cTn>
                                        <p:tgtEl>
                                          <p:spTgt spid="92162"/>
                                        </p:tgtEl>
                                      </p:cBhvr>
                                    </p:animEffect>
                                    <p:anim calcmode="lin" valueType="num">
                                      <p:cBhvr>
                                        <p:cTn id="8" dur="597" fill="hold">
                                          <p:stCondLst>
                                            <p:cond delay="0"/>
                                          </p:stCondLst>
                                        </p:cTn>
                                        <p:tgtEl>
                                          <p:spTgt spid="9216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9216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9216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92163">
                                            <p:txEl>
                                              <p:charRg st="49" end="83"/>
                                            </p:txEl>
                                          </p:spTgt>
                                        </p:tgtEl>
                                        <p:attrNameLst>
                                          <p:attrName>style.visibility</p:attrName>
                                        </p:attrNameLst>
                                      </p:cBhvr>
                                      <p:to>
                                        <p:strVal val="visible"/>
                                      </p:to>
                                    </p:set>
                                    <p:animEffect transition="in" filter="slide(fromBottom)">
                                      <p:cBhvr>
                                        <p:cTn id="15" dur="500">
                                          <p:stCondLst>
                                            <p:cond delay="0"/>
                                          </p:stCondLst>
                                        </p:cTn>
                                        <p:tgtEl>
                                          <p:spTgt spid="92163">
                                            <p:txEl>
                                              <p:charRg st="49" end="8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92163">
                                            <p:txEl>
                                              <p:charRg st="83" end="103"/>
                                            </p:txEl>
                                          </p:spTgt>
                                        </p:tgtEl>
                                        <p:attrNameLst>
                                          <p:attrName>style.visibility</p:attrName>
                                        </p:attrNameLst>
                                      </p:cBhvr>
                                      <p:to>
                                        <p:strVal val="visible"/>
                                      </p:to>
                                    </p:set>
                                    <p:animEffect transition="in" filter="slide(fromBottom)">
                                      <p:cBhvr>
                                        <p:cTn id="20" dur="500">
                                          <p:stCondLst>
                                            <p:cond delay="0"/>
                                          </p:stCondLst>
                                        </p:cTn>
                                        <p:tgtEl>
                                          <p:spTgt spid="92163">
                                            <p:txEl>
                                              <p:charRg st="83" end="10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92163">
                                            <p:txEl>
                                              <p:charRg st="103" end="135"/>
                                            </p:txEl>
                                          </p:spTgt>
                                        </p:tgtEl>
                                        <p:attrNameLst>
                                          <p:attrName>style.visibility</p:attrName>
                                        </p:attrNameLst>
                                      </p:cBhvr>
                                      <p:to>
                                        <p:strVal val="visible"/>
                                      </p:to>
                                    </p:set>
                                    <p:animEffect transition="in" filter="slide(fromBottom)">
                                      <p:cBhvr>
                                        <p:cTn id="25" dur="500">
                                          <p:stCondLst>
                                            <p:cond delay="0"/>
                                          </p:stCondLst>
                                        </p:cTn>
                                        <p:tgtEl>
                                          <p:spTgt spid="92163">
                                            <p:txEl>
                                              <p:charRg st="103" end="13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92163">
                                            <p:txEl>
                                              <p:charRg st="135" end="169"/>
                                            </p:txEl>
                                          </p:spTgt>
                                        </p:tgtEl>
                                        <p:attrNameLst>
                                          <p:attrName>style.visibility</p:attrName>
                                        </p:attrNameLst>
                                      </p:cBhvr>
                                      <p:to>
                                        <p:strVal val="visible"/>
                                      </p:to>
                                    </p:set>
                                    <p:animEffect transition="in" filter="slide(fromBottom)">
                                      <p:cBhvr>
                                        <p:cTn id="30" dur="500">
                                          <p:stCondLst>
                                            <p:cond delay="0"/>
                                          </p:stCondLst>
                                        </p:cTn>
                                        <p:tgtEl>
                                          <p:spTgt spid="92163">
                                            <p:txEl>
                                              <p:charRg st="135" end="169"/>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indefinite" fill="hold">
                                          <p:stCondLst>
                                            <p:cond delay="0"/>
                                          </p:stCondLst>
                                        </p:cTn>
                                        <p:tgtEl>
                                          <p:spTgt spid="92163">
                                            <p:txEl>
                                              <p:charRg st="169" end="212"/>
                                            </p:txEl>
                                          </p:spTgt>
                                        </p:tgtEl>
                                        <p:attrNameLst>
                                          <p:attrName>style.visibility</p:attrName>
                                        </p:attrNameLst>
                                      </p:cBhvr>
                                      <p:to>
                                        <p:strVal val="visible"/>
                                      </p:to>
                                    </p:set>
                                    <p:animEffect transition="in" filter="slide(fromBottom)">
                                      <p:cBhvr>
                                        <p:cTn id="35" dur="500">
                                          <p:stCondLst>
                                            <p:cond delay="0"/>
                                          </p:stCondLst>
                                        </p:cTn>
                                        <p:tgtEl>
                                          <p:spTgt spid="92163">
                                            <p:txEl>
                                              <p:charRg st="169" end="21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indefinite" fill="hold">
                                          <p:stCondLst>
                                            <p:cond delay="0"/>
                                          </p:stCondLst>
                                        </p:cTn>
                                        <p:tgtEl>
                                          <p:spTgt spid="92163">
                                            <p:txEl>
                                              <p:charRg st="212" end="252"/>
                                            </p:txEl>
                                          </p:spTgt>
                                        </p:tgtEl>
                                        <p:attrNameLst>
                                          <p:attrName>style.visibility</p:attrName>
                                        </p:attrNameLst>
                                      </p:cBhvr>
                                      <p:to>
                                        <p:strVal val="visible"/>
                                      </p:to>
                                    </p:set>
                                    <p:animEffect transition="in" filter="slide(fromBottom)">
                                      <p:cBhvr>
                                        <p:cTn id="40" dur="500">
                                          <p:stCondLst>
                                            <p:cond delay="0"/>
                                          </p:stCondLst>
                                        </p:cTn>
                                        <p:tgtEl>
                                          <p:spTgt spid="92163">
                                            <p:txEl>
                                              <p:charRg st="212" end="25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P spid="9216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顾渝《商务英语谈判》</a:t>
            </a:r>
            <a:r>
              <a:rPr lang="zh-CN" altLang="en-US" dirty="0">
                <a:sym typeface="+mn-ea"/>
              </a:rPr>
              <a:t>（第二版）Chapter </a:t>
            </a:r>
            <a:r>
              <a:rPr lang="en-US" altLang="zh-CN" dirty="0">
                <a:sym typeface="+mn-ea"/>
              </a:rPr>
              <a:t>10</a:t>
            </a:r>
            <a:endParaRPr lang="en-US" altLang="zh-CN" dirty="0">
              <a:sym typeface="+mn-ea"/>
            </a:endParaRPr>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2466" name="标题 62465"/>
          <p:cNvSpPr>
            <a:spLocks noGrp="1"/>
          </p:cNvSpPr>
          <p:nvPr>
            <p:ph type="title"/>
          </p:nvPr>
        </p:nvSpPr>
        <p:spPr/>
        <p:txBody>
          <a:bodyPr/>
          <a:p>
            <a:r>
              <a:rPr lang="en-US" altLang="zh-CN" sz="3800" b="1"/>
              <a:t>PART TWO</a:t>
            </a:r>
            <a:r>
              <a:rPr lang="en-US" altLang="zh-CN" sz="3800"/>
              <a:t> </a:t>
            </a:r>
            <a:br>
              <a:rPr lang="en-US" altLang="zh-CN" sz="3800"/>
            </a:br>
            <a:r>
              <a:rPr lang="en-US" altLang="zh-CN" sz="3800"/>
              <a:t>INTERNATIONAL TRADE</a:t>
            </a:r>
            <a:endParaRPr lang="en-US" altLang="zh-CN" sz="3800"/>
          </a:p>
        </p:txBody>
      </p:sp>
      <p:grpSp>
        <p:nvGrpSpPr>
          <p:cNvPr id="62467" name="组合 62466"/>
          <p:cNvGrpSpPr>
            <a:grpSpLocks noChangeAspect="1"/>
          </p:cNvGrpSpPr>
          <p:nvPr/>
        </p:nvGrpSpPr>
        <p:grpSpPr>
          <a:xfrm>
            <a:off x="611505" y="1574800"/>
            <a:ext cx="7983220" cy="4675505"/>
            <a:chOff x="1500" y="626"/>
            <a:chExt cx="2775" cy="2865"/>
          </a:xfrm>
        </p:grpSpPr>
        <p:sp>
          <p:nvSpPr>
            <p:cNvPr id="62468" name="矩形 62467"/>
            <p:cNvSpPr>
              <a:spLocks noChangeAspect="1" noTextEdit="1"/>
            </p:cNvSpPr>
            <p:nvPr/>
          </p:nvSpPr>
          <p:spPr>
            <a:xfrm>
              <a:off x="1500" y="626"/>
              <a:ext cx="2775" cy="2865"/>
            </a:xfrm>
            <a:prstGeom prst="rect">
              <a:avLst/>
            </a:prstGeom>
          </p:spPr>
          <p:style>
            <a:lnRef idx="3">
              <a:schemeClr val="accent1"/>
            </a:lnRef>
            <a:fillRef idx="0">
              <a:srgbClr val="FFFFFF"/>
            </a:fillRef>
            <a:effectRef idx="0">
              <a:srgbClr val="FFFFFF"/>
            </a:effectRef>
            <a:fontRef idx="minor">
              <a:schemeClr val="tx1"/>
            </a:fontRef>
          </p:style>
          <p:txBody>
            <a:bodyPr/>
            <a:p>
              <a:endParaRPr lang="zh-CN" altLang="en-US"/>
            </a:p>
          </p:txBody>
        </p:sp>
        <p:sp>
          <p:nvSpPr>
            <p:cNvPr id="62469" name="_s62469"/>
            <p:cNvSpPr/>
            <p:nvPr/>
          </p:nvSpPr>
          <p:spPr>
            <a:xfrm flipH="1" flipV="1">
              <a:off x="2357" y="1635"/>
              <a:ext cx="267" cy="21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0" name="_s62470"/>
            <p:cNvSpPr/>
            <p:nvPr/>
          </p:nvSpPr>
          <p:spPr>
            <a:xfrm>
              <a:off x="1696" y="1084"/>
              <a:ext cx="775" cy="680"/>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13</a:t>
              </a:r>
              <a:endParaRPr lang="en-US" altLang="zh-CN" sz="1700" b="1">
                <a:latin typeface="Arial" panose="020B0604020202020204" pitchFamily="34" charset="0"/>
              </a:endParaRPr>
            </a:p>
            <a:p>
              <a:pPr algn="ctr"/>
              <a:r>
                <a:rPr lang="en-US" altLang="zh-CN" sz="1700" b="1">
                  <a:latin typeface="Arial" panose="020B0604020202020204" pitchFamily="34" charset="0"/>
                </a:rPr>
                <a:t>Complaints</a:t>
              </a:r>
              <a:endParaRPr lang="en-US" altLang="zh-CN" sz="1700" b="1">
                <a:latin typeface="Arial" panose="020B0604020202020204" pitchFamily="34" charset="0"/>
              </a:endParaRPr>
            </a:p>
            <a:p>
              <a:pPr algn="ctr"/>
              <a:r>
                <a:rPr lang="en-US" altLang="zh-CN" sz="1700" b="1">
                  <a:latin typeface="Arial" panose="020B0604020202020204" pitchFamily="34" charset="0"/>
                </a:rPr>
                <a:t>and </a:t>
              </a:r>
              <a:endParaRPr lang="en-US" altLang="zh-CN" sz="1700" b="1">
                <a:latin typeface="Arial" panose="020B0604020202020204" pitchFamily="34" charset="0"/>
              </a:endParaRPr>
            </a:p>
            <a:p>
              <a:pPr algn="ctr"/>
              <a:r>
                <a:rPr lang="en-US" altLang="zh-CN" sz="1700" b="1">
                  <a:latin typeface="Arial" panose="020B0604020202020204" pitchFamily="34" charset="0"/>
                </a:rPr>
                <a:t>Adjustments</a:t>
              </a:r>
              <a:endParaRPr lang="en-US" altLang="zh-CN" sz="1700" b="1">
                <a:latin typeface="Arial" panose="020B0604020202020204" pitchFamily="34" charset="0"/>
              </a:endParaRPr>
            </a:p>
          </p:txBody>
        </p:sp>
        <p:sp>
          <p:nvSpPr>
            <p:cNvPr id="62471" name="_s62471"/>
            <p:cNvSpPr/>
            <p:nvPr/>
          </p:nvSpPr>
          <p:spPr>
            <a:xfrm flipH="1">
              <a:off x="2226" y="2133"/>
              <a:ext cx="332" cy="7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2" name="_s62472"/>
            <p:cNvSpPr/>
            <p:nvPr/>
          </p:nvSpPr>
          <p:spPr>
            <a:xfrm>
              <a:off x="1557" y="1947"/>
              <a:ext cx="715"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12</a:t>
              </a:r>
              <a:endParaRPr lang="en-US" altLang="zh-CN" sz="1700" b="1">
                <a:latin typeface="Arial" panose="020B0604020202020204" pitchFamily="34" charset="0"/>
              </a:endParaRPr>
            </a:p>
            <a:p>
              <a:pPr algn="ctr"/>
              <a:r>
                <a:rPr lang="en-US" altLang="zh-CN" sz="1700" b="1">
                  <a:latin typeface="Arial" panose="020B0604020202020204" pitchFamily="34" charset="0"/>
                </a:rPr>
                <a:t>Signing a Contract</a:t>
              </a:r>
              <a:endParaRPr lang="en-US" altLang="zh-CN" sz="1700">
                <a:latin typeface="Arial" panose="020B0604020202020204" pitchFamily="34" charset="0"/>
              </a:endParaRPr>
            </a:p>
          </p:txBody>
        </p:sp>
        <p:sp>
          <p:nvSpPr>
            <p:cNvPr id="62473" name="_s62473"/>
            <p:cNvSpPr/>
            <p:nvPr/>
          </p:nvSpPr>
          <p:spPr>
            <a:xfrm flipH="1">
              <a:off x="2594" y="2363"/>
              <a:ext cx="147" cy="30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4" name="_s62474"/>
            <p:cNvSpPr/>
            <p:nvPr/>
          </p:nvSpPr>
          <p:spPr>
            <a:xfrm>
              <a:off x="2109" y="2637"/>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11</a:t>
              </a:r>
              <a:endParaRPr lang="en-US" altLang="zh-CN" sz="1700" b="1">
                <a:latin typeface="Arial" panose="020B0604020202020204" pitchFamily="34" charset="0"/>
              </a:endParaRPr>
            </a:p>
            <a:p>
              <a:pPr algn="ctr"/>
              <a:r>
                <a:rPr lang="en-US" altLang="zh-CN" sz="1700" b="1">
                  <a:latin typeface="Arial" panose="020B0604020202020204" pitchFamily="34" charset="0"/>
                </a:rPr>
                <a:t>Shipment</a:t>
              </a:r>
              <a:endParaRPr lang="en-US" altLang="zh-CN" sz="1700" b="1">
                <a:latin typeface="Arial" panose="020B0604020202020204" pitchFamily="34" charset="0"/>
              </a:endParaRPr>
            </a:p>
          </p:txBody>
        </p:sp>
        <p:sp>
          <p:nvSpPr>
            <p:cNvPr id="62475" name="_s62475"/>
            <p:cNvSpPr/>
            <p:nvPr/>
          </p:nvSpPr>
          <p:spPr>
            <a:xfrm>
              <a:off x="3035" y="2363"/>
              <a:ext cx="148" cy="30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6" name="_s62476"/>
            <p:cNvSpPr/>
            <p:nvPr/>
          </p:nvSpPr>
          <p:spPr>
            <a:xfrm>
              <a:off x="2992" y="2636"/>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buClrTx/>
                <a:buSzTx/>
                <a:buNone/>
              </a:pPr>
              <a:r>
                <a:rPr lang="en-US" altLang="zh-CN" sz="1700" b="1">
                  <a:solidFill>
                    <a:schemeClr val="accent1"/>
                  </a:solidFill>
                  <a:latin typeface="Arial" panose="020B0604020202020204" pitchFamily="34" charset="0"/>
                </a:rPr>
                <a:t>CHAPTER 10</a:t>
              </a:r>
              <a:endParaRPr lang="en-US" altLang="zh-CN" sz="1700" b="1">
                <a:solidFill>
                  <a:schemeClr val="accent1"/>
                </a:solidFill>
                <a:latin typeface="Arial" panose="020B0604020202020204" pitchFamily="34" charset="0"/>
              </a:endParaRPr>
            </a:p>
            <a:p>
              <a:pPr algn="ctr">
                <a:buClrTx/>
                <a:buSzTx/>
                <a:buNone/>
              </a:pPr>
              <a:r>
                <a:rPr lang="en-US" altLang="zh-CN" sz="1700" b="1">
                  <a:solidFill>
                    <a:schemeClr val="accent1"/>
                  </a:solidFill>
                  <a:latin typeface="Arial" panose="020B0604020202020204" pitchFamily="34" charset="0"/>
                </a:rPr>
                <a:t>Packing</a:t>
              </a:r>
              <a:endParaRPr lang="en-US" altLang="zh-CN" sz="1700" b="1">
                <a:solidFill>
                  <a:schemeClr val="accent1"/>
                </a:solidFill>
                <a:latin typeface="Arial" panose="020B0604020202020204" pitchFamily="34" charset="0"/>
              </a:endParaRPr>
            </a:p>
          </p:txBody>
        </p:sp>
        <p:sp>
          <p:nvSpPr>
            <p:cNvPr id="62477" name="_s62477"/>
            <p:cNvSpPr/>
            <p:nvPr/>
          </p:nvSpPr>
          <p:spPr>
            <a:xfrm>
              <a:off x="3218" y="2134"/>
              <a:ext cx="332" cy="75"/>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8" name="_s62478"/>
            <p:cNvSpPr/>
            <p:nvPr/>
          </p:nvSpPr>
          <p:spPr>
            <a:xfrm>
              <a:off x="3542" y="1945"/>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vertOverflow="overflow" horzOverflow="overflow" vert="horz" wrap="none" lIns="0" tIns="0" rIns="0" bIns="0" numCol="1" spcCol="0" rtlCol="0" fromWordArt="0" anchor="ctr" anchorCtr="0" forceAA="0" compatLnSpc="1">
              <a:noAutofit/>
              <a:flatTx/>
            </a:bodyPr>
            <a:p>
              <a:pPr lvl="0" algn="ctr">
                <a:buClrTx/>
                <a:buSzTx/>
                <a:buFontTx/>
              </a:pPr>
              <a:r>
                <a:rPr lang="en-US" altLang="zh-CN" sz="1700" b="1">
                  <a:latin typeface="Arial" panose="020B0604020202020204" pitchFamily="34" charset="0"/>
                  <a:sym typeface="+mn-ea"/>
                </a:rPr>
                <a:t>CHAPTER 9</a:t>
              </a:r>
              <a:endParaRPr lang="en-US" altLang="zh-CN" sz="1700" b="1">
                <a:latin typeface="Arial" panose="020B0604020202020204" pitchFamily="34" charset="0"/>
                <a:sym typeface="+mn-ea"/>
              </a:endParaRPr>
            </a:p>
            <a:p>
              <a:pPr lvl="0" algn="ctr">
                <a:buClrTx/>
                <a:buSzTx/>
                <a:buFontTx/>
              </a:pPr>
              <a:r>
                <a:rPr lang="en-US" altLang="zh-CN" sz="1700" b="1">
                  <a:latin typeface="Arial" panose="020B0604020202020204" pitchFamily="34" charset="0"/>
                  <a:sym typeface="+mn-ea"/>
                </a:rPr>
                <a:t>Payment Terms</a:t>
              </a:r>
              <a:endParaRPr lang="en-US" altLang="zh-CN" sz="1700" b="1">
                <a:latin typeface="Arial" panose="020B0604020202020204" pitchFamily="34" charset="0"/>
                <a:sym typeface="+mn-ea"/>
              </a:endParaRPr>
            </a:p>
          </p:txBody>
        </p:sp>
        <p:sp>
          <p:nvSpPr>
            <p:cNvPr id="62479" name="_s62479"/>
            <p:cNvSpPr/>
            <p:nvPr/>
          </p:nvSpPr>
          <p:spPr>
            <a:xfrm flipV="1">
              <a:off x="3153" y="1635"/>
              <a:ext cx="266" cy="21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80" name="_s62480"/>
            <p:cNvSpPr/>
            <p:nvPr/>
          </p:nvSpPr>
          <p:spPr>
            <a:xfrm>
              <a:off x="3345" y="1084"/>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solidFill>
                    <a:schemeClr val="tx1"/>
                  </a:solidFill>
                  <a:latin typeface="Arial" panose="020B0604020202020204" pitchFamily="34" charset="0"/>
                </a:rPr>
                <a:t>CHAPTER 8</a:t>
              </a:r>
              <a:endParaRPr lang="en-US" altLang="zh-CN" sz="1700" b="1">
                <a:solidFill>
                  <a:schemeClr val="tx1"/>
                </a:solidFill>
                <a:latin typeface="Arial" panose="020B0604020202020204" pitchFamily="34" charset="0"/>
              </a:endParaRPr>
            </a:p>
            <a:p>
              <a:pPr algn="ctr"/>
              <a:r>
                <a:rPr lang="en-US" altLang="zh-CN" sz="1700" b="1">
                  <a:solidFill>
                    <a:schemeClr val="tx1"/>
                  </a:solidFill>
                  <a:latin typeface="Arial" panose="020B0604020202020204" pitchFamily="34" charset="0"/>
                </a:rPr>
                <a:t>Price</a:t>
              </a:r>
              <a:endParaRPr lang="en-US" altLang="zh-CN" sz="1700" b="1">
                <a:solidFill>
                  <a:schemeClr val="tx1"/>
                </a:solidFill>
                <a:latin typeface="Arial" panose="020B0604020202020204" pitchFamily="34" charset="0"/>
              </a:endParaRPr>
            </a:p>
          </p:txBody>
        </p:sp>
        <p:sp>
          <p:nvSpPr>
            <p:cNvPr id="62481" name="_s62481"/>
            <p:cNvSpPr/>
            <p:nvPr/>
          </p:nvSpPr>
          <p:spPr>
            <a:xfrm flipV="1">
              <a:off x="2888" y="1379"/>
              <a:ext cx="0" cy="34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82" name="_s62482"/>
            <p:cNvSpPr/>
            <p:nvPr/>
          </p:nvSpPr>
          <p:spPr>
            <a:xfrm>
              <a:off x="2549" y="701"/>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buClrTx/>
                <a:buSzTx/>
                <a:buNone/>
              </a:pPr>
              <a:r>
                <a:rPr lang="en-US" altLang="zh-CN" sz="1700" b="1">
                  <a:latin typeface="Arial" panose="020B0604020202020204" pitchFamily="34" charset="0"/>
                </a:rPr>
                <a:t>CHAPTER 7</a:t>
              </a:r>
              <a:endParaRPr lang="en-US" altLang="zh-CN" sz="1700" b="1">
                <a:latin typeface="Arial" panose="020B0604020202020204" pitchFamily="34" charset="0"/>
              </a:endParaRPr>
            </a:p>
            <a:p>
              <a:pPr algn="ctr">
                <a:buClrTx/>
                <a:buSzTx/>
                <a:buNone/>
              </a:pPr>
              <a:r>
                <a:rPr lang="en-US" altLang="zh-CN" sz="1700" b="1">
                  <a:latin typeface="Arial" panose="020B0604020202020204" pitchFamily="34" charset="0"/>
                </a:rPr>
                <a:t>Inquiries </a:t>
              </a:r>
              <a:endParaRPr lang="en-US" altLang="zh-CN" sz="1700" b="1">
                <a:latin typeface="Arial" panose="020B0604020202020204" pitchFamily="34" charset="0"/>
              </a:endParaRPr>
            </a:p>
            <a:p>
              <a:pPr algn="ctr">
                <a:buClrTx/>
                <a:buSzTx/>
                <a:buNone/>
              </a:pPr>
              <a:r>
                <a:rPr lang="en-US" altLang="zh-CN" sz="1700" b="1">
                  <a:latin typeface="Arial" panose="020B0604020202020204" pitchFamily="34" charset="0"/>
                </a:rPr>
                <a:t>and Offers</a:t>
              </a:r>
              <a:endParaRPr lang="en-US" altLang="zh-CN" sz="1700" b="1">
                <a:solidFill>
                  <a:schemeClr val="accent1"/>
                </a:solidFill>
                <a:latin typeface="Arial" panose="020B0604020202020204" pitchFamily="34" charset="0"/>
              </a:endParaRPr>
            </a:p>
          </p:txBody>
        </p:sp>
        <p:sp>
          <p:nvSpPr>
            <p:cNvPr id="62483" name="_s62483"/>
            <p:cNvSpPr/>
            <p:nvPr/>
          </p:nvSpPr>
          <p:spPr>
            <a:xfrm>
              <a:off x="2549" y="1720"/>
              <a:ext cx="679" cy="679"/>
            </a:xfrm>
            <a:prstGeom prst="ellipse">
              <a:avLst/>
            </a:prstGeom>
            <a:ln>
              <a:headEnd type="none" w="med" len="med"/>
              <a:tailEnd type="none" w="med" len="med"/>
            </a:ln>
          </p:spPr>
          <p:style>
            <a:lnRef idx="0">
              <a:srgbClr val="FFFFFF"/>
            </a:lnRef>
            <a:fillRef idx="3">
              <a:schemeClr val="accent1"/>
            </a:fillRef>
            <a:effectRef idx="0">
              <a:srgbClr val="FFFFFF"/>
            </a:effectRef>
            <a:fontRef idx="minor">
              <a:schemeClr val="lt1"/>
            </a:fontRef>
          </p:style>
          <p:txBody>
            <a:bodyPr wrap="none" lIns="0" tIns="0" rIns="0" bIns="0" anchor="ctr" anchorCtr="0">
              <a:flatTx/>
            </a:bodyPr>
            <a:p>
              <a:pPr algn="ctr">
                <a:lnSpc>
                  <a:spcPct val="80000"/>
                </a:lnSpc>
                <a:spcBef>
                  <a:spcPct val="20000"/>
                </a:spcBef>
              </a:pPr>
              <a:r>
                <a:rPr lang="en-US" altLang="zh-CN" sz="2500" b="1">
                  <a:solidFill>
                    <a:schemeClr val="tx1"/>
                  </a:solidFill>
                  <a:latin typeface="Arial" panose="020B0604020202020204" pitchFamily="34" charset="0"/>
                </a:rPr>
                <a:t>7 - 13</a:t>
              </a:r>
              <a:endParaRPr lang="en-US" altLang="zh-CN" sz="2500" b="1">
                <a:solidFill>
                  <a:schemeClr val="tx1"/>
                </a:solidFill>
                <a:latin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2466"/>
                                        </p:tgtEl>
                                        <p:attrNameLst>
                                          <p:attrName>style.visibility</p:attrName>
                                        </p:attrNameLst>
                                      </p:cBhvr>
                                      <p:to>
                                        <p:strVal val="visible"/>
                                      </p:to>
                                    </p:set>
                                    <p:animEffect transition="in" filter="fade">
                                      <p:cBhvr>
                                        <p:cTn id="7" dur="597">
                                          <p:stCondLst>
                                            <p:cond delay="0"/>
                                          </p:stCondLst>
                                        </p:cTn>
                                        <p:tgtEl>
                                          <p:spTgt spid="62466"/>
                                        </p:tgtEl>
                                      </p:cBhvr>
                                    </p:animEffect>
                                    <p:anim calcmode="lin" valueType="num">
                                      <p:cBhvr>
                                        <p:cTn id="8" dur="597" fill="hold">
                                          <p:stCondLst>
                                            <p:cond delay="0"/>
                                          </p:stCondLst>
                                        </p:cTn>
                                        <p:tgtEl>
                                          <p:spTgt spid="6246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246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2466"/>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93186" name="标题 93185"/>
          <p:cNvSpPr>
            <a:spLocks noGrp="1"/>
          </p:cNvSpPr>
          <p:nvPr>
            <p:ph type="title"/>
          </p:nvPr>
        </p:nvSpPr>
        <p:spPr>
          <a:xfrm>
            <a:off x="457200" y="278130"/>
            <a:ext cx="8229600" cy="823595"/>
          </a:xfrm>
        </p:spPr>
        <p:txBody>
          <a:bodyPr/>
          <a:p>
            <a:r>
              <a:rPr lang="en-US" altLang="zh-CN" b="1" u="sng"/>
              <a:t>10.3 Sample Dialogues</a:t>
            </a:r>
            <a:endParaRPr lang="en-US" altLang="zh-CN" sz="1700" b="1" u="sng"/>
          </a:p>
        </p:txBody>
      </p:sp>
      <p:sp>
        <p:nvSpPr>
          <p:cNvPr id="93187" name="文本占位符 93186"/>
          <p:cNvSpPr>
            <a:spLocks noGrp="1"/>
          </p:cNvSpPr>
          <p:nvPr>
            <p:ph type="body" idx="1"/>
          </p:nvPr>
        </p:nvSpPr>
        <p:spPr>
          <a:xfrm>
            <a:off x="395605" y="1124585"/>
            <a:ext cx="8148320" cy="4897755"/>
          </a:xfrm>
        </p:spPr>
        <p:txBody>
          <a:bodyPr/>
          <a:p>
            <a:pPr marL="609600" indent="-609600" fontAlgn="t">
              <a:lnSpc>
                <a:spcPct val="80000"/>
              </a:lnSpc>
              <a:buClr>
                <a:schemeClr val="tx1"/>
              </a:buClr>
              <a:buFont typeface="Wingdings" panose="05000000000000000000" pitchFamily="2" charset="2"/>
              <a:buChar char="l"/>
            </a:pPr>
            <a:r>
              <a:rPr lang="en-US" altLang="zh-CN" sz="2400">
                <a:sym typeface="+mn-ea"/>
              </a:rPr>
              <a:t>You can scan the QR codes in the textbook to listen to </a:t>
            </a:r>
            <a:r>
              <a:rPr lang="en-US" altLang="zh-CN" sz="2400">
                <a:sym typeface="+mn-ea"/>
              </a:rPr>
              <a:t>dialogues </a:t>
            </a:r>
            <a:r>
              <a:rPr lang="en-US" altLang="zh-CN" sz="2400">
                <a:sym typeface="宋体" panose="02010600030101010101" pitchFamily="2" charset="-122"/>
              </a:rPr>
              <a:t>A-C before/after class</a:t>
            </a:r>
            <a:r>
              <a:rPr lang="en-US" altLang="zh-CN" sz="2400">
                <a:sym typeface="+mn-ea"/>
              </a:rPr>
              <a:t>.</a:t>
            </a:r>
            <a:endParaRPr lang="en-US" altLang="zh-CN" sz="2400">
              <a:sym typeface="+mn-ea"/>
            </a:endParaRPr>
          </a:p>
          <a:p>
            <a:pPr marL="609600" indent="-609600" fontAlgn="t">
              <a:lnSpc>
                <a:spcPct val="80000"/>
              </a:lnSpc>
              <a:buClr>
                <a:schemeClr val="tx1"/>
              </a:buClr>
              <a:buFont typeface="Wingdings" panose="05000000000000000000" pitchFamily="2" charset="2"/>
              <a:buChar char="l"/>
            </a:pPr>
            <a:r>
              <a:rPr lang="en-US" altLang="zh-CN" sz="2400"/>
              <a:t>Please read the dialogues with your partners and answer the questions below (A-C).</a:t>
            </a:r>
            <a:endParaRPr lang="en-US" altLang="zh-CN" sz="2400"/>
          </a:p>
          <a:p>
            <a:pPr marL="1371600" lvl="2" indent="-457200" fontAlgn="t">
              <a:lnSpc>
                <a:spcPct val="100000"/>
              </a:lnSpc>
              <a:buClr>
                <a:schemeClr val="tx1"/>
              </a:buClr>
              <a:buFont typeface="+mj-lt"/>
              <a:buAutoNum type="alphaUcPeriod"/>
            </a:pPr>
            <a:r>
              <a:rPr lang="en-US" altLang="zh-CN" sz="2400"/>
              <a:t>How did the seller persuade the buyer to accept cartons instead of wooden cases to pack silk garments?</a:t>
            </a:r>
            <a:endParaRPr lang="en-US" altLang="zh-CN" sz="2400"/>
          </a:p>
          <a:p>
            <a:pPr marL="1371600" lvl="2" indent="-457200" fontAlgn="t">
              <a:lnSpc>
                <a:spcPct val="100000"/>
              </a:lnSpc>
              <a:buClr>
                <a:schemeClr val="tx1"/>
              </a:buClr>
              <a:buFont typeface="+mj-lt"/>
              <a:buAutoNum type="alphaUcPeriod"/>
            </a:pPr>
            <a:r>
              <a:rPr lang="en-US" altLang="zh-CN" sz="2400"/>
              <a:t>What requirements did the buyer have in negotiating packing for porcelain dinner setsand how did the seller arrange for the packing?</a:t>
            </a:r>
            <a:endParaRPr lang="en-US" altLang="zh-CN" sz="2400"/>
          </a:p>
          <a:p>
            <a:pPr marL="1371600" lvl="2" indent="-457200" fontAlgn="t">
              <a:lnSpc>
                <a:spcPct val="100000"/>
              </a:lnSpc>
              <a:buClr>
                <a:schemeClr val="tx1"/>
              </a:buClr>
              <a:buFont typeface="+mj-lt"/>
              <a:buAutoNum type="alphaUcPeriod"/>
            </a:pPr>
            <a:r>
              <a:rPr lang="en-US" altLang="zh-CN" sz="2400"/>
              <a:t>What was the buyer’s requirement in negotiating packing for fresh </a:t>
            </a:r>
            <a:r>
              <a:rPr lang="en-US" altLang="zh-CN" sz="2400">
                <a:solidFill>
                  <a:srgbClr val="333399"/>
                </a:solidFill>
              </a:rPr>
              <a:t>matsutake</a:t>
            </a:r>
            <a:r>
              <a:rPr lang="en-US" altLang="zh-CN" sz="2400"/>
              <a:t> [松茸] and what was the seller’s packing arrangement?</a:t>
            </a:r>
            <a:endParaRPr lang="en-US" altLang="zh-CN" sz="2400"/>
          </a:p>
          <a:p>
            <a:pPr marL="609600" indent="-609600" fontAlgn="t">
              <a:lnSpc>
                <a:spcPct val="80000"/>
              </a:lnSpc>
              <a:buClr>
                <a:schemeClr val="tx1"/>
              </a:buClr>
              <a:buFont typeface="Wingdings" panose="05000000000000000000" pitchFamily="2" charset="2"/>
              <a:buNone/>
            </a:pPr>
            <a:r>
              <a:rPr lang="en-US" altLang="zh-CN" sz="2400"/>
              <a:t> </a:t>
            </a: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93186"/>
                                        </p:tgtEl>
                                        <p:attrNameLst>
                                          <p:attrName>style.visibility</p:attrName>
                                        </p:attrNameLst>
                                      </p:cBhvr>
                                      <p:to>
                                        <p:strVal val="visible"/>
                                      </p:to>
                                    </p:set>
                                    <p:animEffect transition="in" filter="fade">
                                      <p:cBhvr>
                                        <p:cTn id="7" dur="597">
                                          <p:stCondLst>
                                            <p:cond delay="0"/>
                                          </p:stCondLst>
                                        </p:cTn>
                                        <p:tgtEl>
                                          <p:spTgt spid="93186"/>
                                        </p:tgtEl>
                                      </p:cBhvr>
                                    </p:animEffect>
                                    <p:anim calcmode="lin" valueType="num">
                                      <p:cBhvr>
                                        <p:cTn id="8" dur="597" fill="hold">
                                          <p:stCondLst>
                                            <p:cond delay="0"/>
                                          </p:stCondLst>
                                        </p:cTn>
                                        <p:tgtEl>
                                          <p:spTgt spid="9318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9318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9318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93187">
                                            <p:txEl>
                                              <p:pRg st="2" end="2"/>
                                            </p:txEl>
                                          </p:spTgt>
                                        </p:tgtEl>
                                        <p:attrNameLst>
                                          <p:attrName>style.visibility</p:attrName>
                                        </p:attrNameLst>
                                      </p:cBhvr>
                                      <p:to>
                                        <p:strVal val="visible"/>
                                      </p:to>
                                    </p:set>
                                    <p:anim to="" calcmode="lin" valueType="num">
                                      <p:cBhvr>
                                        <p:cTn id="15" dur="1" fill="hold"/>
                                        <p:tgtEl>
                                          <p:spTgt spid="93187">
                                            <p:txEl>
                                              <p:pRg st="2" end="2"/>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93187">
                                            <p:txEl>
                                              <p:pRg st="3" end="3"/>
                                            </p:txEl>
                                          </p:spTgt>
                                        </p:tgtEl>
                                        <p:attrNameLst>
                                          <p:attrName>style.visibility</p:attrName>
                                        </p:attrNameLst>
                                      </p:cBhvr>
                                      <p:to>
                                        <p:strVal val="visible"/>
                                      </p:to>
                                    </p:set>
                                    <p:anim to="" calcmode="lin" valueType="num">
                                      <p:cBhvr>
                                        <p:cTn id="20" dur="1" fill="hold"/>
                                        <p:tgtEl>
                                          <p:spTgt spid="93187">
                                            <p:txEl>
                                              <p:pRg st="3" end="3"/>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93187">
                                            <p:txEl>
                                              <p:pRg st="4" end="4"/>
                                            </p:txEl>
                                          </p:spTgt>
                                        </p:tgtEl>
                                        <p:attrNameLst>
                                          <p:attrName>style.visibility</p:attrName>
                                        </p:attrNameLst>
                                      </p:cBhvr>
                                      <p:to>
                                        <p:strVal val="visible"/>
                                      </p:to>
                                    </p:set>
                                    <p:anim to="" calcmode="lin" valueType="num">
                                      <p:cBhvr>
                                        <p:cTn id="25" dur="1" fill="hold"/>
                                        <p:tgtEl>
                                          <p:spTgt spid="93187">
                                            <p:txEl>
                                              <p:pRg st="4" end="4"/>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4578"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Chapter </a:t>
            </a:r>
            <a:r>
              <a:rPr lang="en-US" altLang="zh-CN" sz="1200" dirty="0">
                <a:latin typeface="Garamond" panose="02020404030301010803" pitchFamily="18" charset="0"/>
                <a:ea typeface="宋体" panose="02010600030101010101" pitchFamily="2" charset="-122"/>
              </a:rPr>
              <a:t>10</a:t>
            </a:r>
            <a:endParaRPr lang="en-US" altLang="zh-CN" sz="1200" dirty="0">
              <a:latin typeface="Garamond" panose="02020404030301010803" pitchFamily="18" charset="0"/>
              <a:ea typeface="宋体" panose="02010600030101010101" pitchFamily="2" charset="-122"/>
            </a:endParaRPr>
          </a:p>
        </p:txBody>
      </p:sp>
      <p:sp>
        <p:nvSpPr>
          <p:cNvPr id="24579"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2530" name="标题 22529"/>
          <p:cNvSpPr>
            <a:spLocks noGrp="1"/>
          </p:cNvSpPr>
          <p:nvPr>
            <p:ph type="title"/>
          </p:nvPr>
        </p:nvSpPr>
        <p:spPr/>
        <p:txBody>
          <a:bodyPr anchor="t" anchorCtr="0"/>
          <a:p>
            <a:r>
              <a:rPr lang="en-US" altLang="zh-CN" b="1" u="sng"/>
              <a:t>10.3 Sample Dialogues</a:t>
            </a:r>
            <a:endParaRPr lang="en-US" altLang="zh-CN" sz="1700" b="1" u="sng"/>
          </a:p>
        </p:txBody>
      </p:sp>
      <p:sp>
        <p:nvSpPr>
          <p:cNvPr id="22531" name="内容占位符 22530"/>
          <p:cNvSpPr>
            <a:spLocks noGrp="1"/>
          </p:cNvSpPr>
          <p:nvPr>
            <p:ph idx="1"/>
          </p:nvPr>
        </p:nvSpPr>
        <p:spPr>
          <a:xfrm>
            <a:off x="501650" y="1595120"/>
            <a:ext cx="8084820" cy="2357120"/>
          </a:xfrm>
        </p:spPr>
        <p:txBody>
          <a:bodyPr anchor="t" anchorCtr="0"/>
          <a:p>
            <a:pPr marL="0" indent="0">
              <a:lnSpc>
                <a:spcPct val="90000"/>
              </a:lnSpc>
              <a:buClr>
                <a:schemeClr val="tx1"/>
              </a:buClr>
              <a:buNone/>
            </a:pPr>
            <a:r>
              <a:rPr lang="en-US" altLang="zh-CN" sz="3200" b="1"/>
              <a:t>Case Analysis:</a:t>
            </a:r>
            <a:endParaRPr lang="en-US" altLang="zh-CN" sz="3200" b="1"/>
          </a:p>
          <a:p>
            <a:pPr marL="0" indent="0">
              <a:lnSpc>
                <a:spcPct val="90000"/>
              </a:lnSpc>
              <a:buClr>
                <a:schemeClr val="tx1"/>
              </a:buClr>
              <a:buNone/>
            </a:pPr>
            <a:r>
              <a:rPr lang="en-US" altLang="zh-CN" sz="3200"/>
              <a:t>Brief analysis of each dialogue is provided here to help understand the skills or strategies used by the negotiators or parties involved.</a:t>
            </a:r>
            <a:endParaRPr lang="en-US" altLang="zh-CN"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96258" name="标题 96257"/>
          <p:cNvSpPr>
            <a:spLocks noGrp="1"/>
          </p:cNvSpPr>
          <p:nvPr>
            <p:ph type="title"/>
          </p:nvPr>
        </p:nvSpPr>
        <p:spPr>
          <a:xfrm>
            <a:off x="457200" y="278130"/>
            <a:ext cx="8229600" cy="787400"/>
          </a:xfrm>
        </p:spPr>
        <p:txBody>
          <a:bodyPr/>
          <a:p>
            <a:r>
              <a:rPr lang="en-US" altLang="zh-CN" b="1" u="sng"/>
              <a:t>10.5 Exercises</a:t>
            </a:r>
            <a:endParaRPr lang="en-US" altLang="zh-CN" sz="1700" b="1" u="sng"/>
          </a:p>
        </p:txBody>
      </p:sp>
      <p:sp>
        <p:nvSpPr>
          <p:cNvPr id="96259" name="文本占位符 96258"/>
          <p:cNvSpPr>
            <a:spLocks noGrp="1"/>
          </p:cNvSpPr>
          <p:nvPr>
            <p:ph type="body" idx="1"/>
          </p:nvPr>
        </p:nvSpPr>
        <p:spPr>
          <a:xfrm>
            <a:off x="395605" y="1052830"/>
            <a:ext cx="8229600" cy="4530725"/>
          </a:xfrm>
        </p:spPr>
        <p:txBody>
          <a:bodyPr/>
          <a:p>
            <a:pPr>
              <a:lnSpc>
                <a:spcPct val="90000"/>
              </a:lnSpc>
              <a:buFont typeface="Wingdings" panose="05000000000000000000" charset="0"/>
              <a:buChar char="l"/>
            </a:pPr>
            <a:r>
              <a:rPr lang="en-US" altLang="zh-CN" sz="2600"/>
              <a:t>Work in groups of 2-4.</a:t>
            </a:r>
            <a:endParaRPr lang="en-US" altLang="zh-CN" sz="2600"/>
          </a:p>
          <a:p>
            <a:pPr>
              <a:lnSpc>
                <a:spcPct val="90000"/>
              </a:lnSpc>
              <a:buFont typeface="Wingdings" panose="05000000000000000000" charset="0"/>
              <a:buChar char="l"/>
            </a:pPr>
            <a:r>
              <a:rPr lang="en-US" altLang="zh-CN" sz="2600"/>
              <a:t>Role-play Exercise A or B.</a:t>
            </a:r>
            <a:endParaRPr lang="en-US" altLang="zh-CN" sz="2600"/>
          </a:p>
          <a:p>
            <a:pPr>
              <a:lnSpc>
                <a:spcPct val="90000"/>
              </a:lnSpc>
              <a:buFont typeface="Wingdings" panose="05000000000000000000" charset="0"/>
              <a:buChar char="l"/>
            </a:pPr>
            <a:r>
              <a:rPr lang="en-US" altLang="zh-CN" sz="2600"/>
              <a:t>Please assign your own roles. </a:t>
            </a:r>
            <a:endParaRPr lang="en-US" altLang="zh-CN" sz="2600"/>
          </a:p>
          <a:p>
            <a:pPr>
              <a:lnSpc>
                <a:spcPct val="90000"/>
              </a:lnSpc>
              <a:buFont typeface="Wingdings" panose="05000000000000000000" charset="0"/>
              <a:buChar char="l"/>
            </a:pPr>
            <a:r>
              <a:rPr lang="en-US" altLang="zh-CN" sz="2600"/>
              <a:t>You have 10 minutes for the preparation. </a:t>
            </a:r>
            <a:endParaRPr lang="en-US" altLang="zh-CN" sz="2600"/>
          </a:p>
          <a:p>
            <a:pPr>
              <a:lnSpc>
                <a:spcPct val="90000"/>
              </a:lnSpc>
              <a:buFont typeface="Wingdings" panose="05000000000000000000" charset="0"/>
              <a:buChar char="l"/>
            </a:pPr>
            <a:r>
              <a:rPr lang="en-US" altLang="zh-CN" sz="2600">
                <a:sym typeface="+mn-ea"/>
              </a:rPr>
              <a:t>If necessary, you can use your smartphone to scan the QR code to get the suggested steps for each assignment.</a:t>
            </a:r>
            <a:endParaRPr lang="en-US" altLang="zh-CN" sz="2600">
              <a:sym typeface="+mn-ea"/>
            </a:endParaRPr>
          </a:p>
          <a:p>
            <a:pPr>
              <a:lnSpc>
                <a:spcPct val="90000"/>
              </a:lnSpc>
              <a:buFont typeface="Wingdings" panose="05000000000000000000" charset="0"/>
              <a:buChar char="l"/>
            </a:pPr>
            <a:r>
              <a:rPr lang="en-US" altLang="zh-CN" sz="2600"/>
              <a:t>After that the teacher will ask one group to model role-play Exercise A or B at your own choice. </a:t>
            </a:r>
            <a:endParaRPr lang="en-US" altLang="zh-CN" sz="2600"/>
          </a:p>
          <a:p>
            <a:pPr>
              <a:lnSpc>
                <a:spcPct val="90000"/>
              </a:lnSpc>
              <a:buFont typeface="Wingdings" panose="05000000000000000000" charset="0"/>
              <a:buChar char="l"/>
            </a:pPr>
            <a:r>
              <a:rPr lang="en-US" altLang="zh-CN" sz="2600"/>
              <a:t>The other students are required to listen carefully to the model role-play and be ready for the comments. </a:t>
            </a:r>
            <a:endParaRPr lang="en-US" altLang="zh-CN" sz="2600"/>
          </a:p>
        </p:txBody>
      </p:sp>
      <p:sp>
        <p:nvSpPr>
          <p:cNvPr id="96262" name="矩形 96261"/>
          <p:cNvSpPr/>
          <p:nvPr/>
        </p:nvSpPr>
        <p:spPr>
          <a:xfrm>
            <a:off x="3492500" y="5734050"/>
            <a:ext cx="1943100" cy="360363"/>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r>
              <a:rPr lang="en-US" altLang="zh-CN">
                <a:latin typeface="Arial" panose="020B0604020202020204" pitchFamily="34" charset="0"/>
                <a:hlinkClick r:id="rId1" action="ppaction://hlinkfile"/>
              </a:rPr>
              <a:t>Chapter 11</a:t>
            </a:r>
            <a:endParaRPr lang="en-US" altLang="zh-CN">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89090" name="标题 89089"/>
          <p:cNvSpPr>
            <a:spLocks noGrp="1"/>
          </p:cNvSpPr>
          <p:nvPr>
            <p:ph type="title"/>
          </p:nvPr>
        </p:nvSpPr>
        <p:spPr>
          <a:xfrm>
            <a:off x="395288" y="274638"/>
            <a:ext cx="8497887" cy="1143000"/>
          </a:xfrm>
        </p:spPr>
        <p:txBody>
          <a:bodyPr/>
          <a:p>
            <a:r>
              <a:rPr lang="en-US" altLang="zh-CN" sz="3400" b="1" u="sng">
                <a:solidFill>
                  <a:schemeClr val="tx1"/>
                </a:solidFill>
              </a:rPr>
              <a:t>CHAPTER 10  Packing</a:t>
            </a:r>
            <a:endParaRPr lang="en-US" altLang="zh-CN" sz="3400" b="1" u="sng">
              <a:solidFill>
                <a:schemeClr val="tx1"/>
              </a:solidFill>
            </a:endParaRPr>
          </a:p>
        </p:txBody>
      </p:sp>
      <p:sp>
        <p:nvSpPr>
          <p:cNvPr id="89091" name="文本占位符 89090"/>
          <p:cNvSpPr>
            <a:spLocks noGrp="1"/>
          </p:cNvSpPr>
          <p:nvPr>
            <p:ph type="body" idx="1"/>
          </p:nvPr>
        </p:nvSpPr>
        <p:spPr>
          <a:xfrm>
            <a:off x="457200" y="1196023"/>
            <a:ext cx="8229600" cy="4789487"/>
          </a:xfrm>
        </p:spPr>
        <p:txBody>
          <a:bodyPr/>
          <a:p>
            <a:pPr>
              <a:lnSpc>
                <a:spcPct val="90000"/>
              </a:lnSpc>
              <a:buNone/>
            </a:pPr>
            <a:r>
              <a:rPr lang="en-US" altLang="zh-CN" sz="2800" b="1"/>
              <a:t>Objectives</a:t>
            </a:r>
            <a:endParaRPr lang="en-US" altLang="zh-CN" sz="2800"/>
          </a:p>
          <a:p>
            <a:pPr>
              <a:lnSpc>
                <a:spcPct val="90000"/>
              </a:lnSpc>
            </a:pPr>
            <a:r>
              <a:rPr lang="en-US" altLang="zh-CN" sz="2800"/>
              <a:t>Be aware of the regulations involved in packing in international trade</a:t>
            </a:r>
            <a:endParaRPr lang="en-US" altLang="zh-CN" sz="2800"/>
          </a:p>
          <a:p>
            <a:pPr>
              <a:lnSpc>
                <a:spcPct val="90000"/>
              </a:lnSpc>
            </a:pPr>
            <a:r>
              <a:rPr lang="en-US" altLang="zh-CN" sz="2800"/>
              <a:t>Gain knowledge of the key elements about packing</a:t>
            </a:r>
            <a:endParaRPr lang="en-US" altLang="zh-CN" sz="2800"/>
          </a:p>
          <a:p>
            <a:pPr>
              <a:lnSpc>
                <a:spcPct val="90000"/>
              </a:lnSpc>
            </a:pPr>
            <a:r>
              <a:rPr lang="en-US" altLang="zh-CN" sz="2800"/>
              <a:t>Learn the basic expressions and terms used in packing for international transportation</a:t>
            </a:r>
            <a:endParaRPr lang="en-US" altLang="zh-CN" sz="2800"/>
          </a:p>
          <a:p>
            <a:pPr>
              <a:lnSpc>
                <a:spcPct val="90000"/>
              </a:lnSpc>
            </a:pPr>
            <a:r>
              <a:rPr lang="en-US" altLang="zh-CN" sz="2800"/>
              <a:t>Learn the skills and key points in negotiating packing arrangements through cases and case analysis</a:t>
            </a:r>
            <a:endParaRPr lang="en-US" altLang="zh-CN" sz="28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89090"/>
                                        </p:tgtEl>
                                        <p:attrNameLst>
                                          <p:attrName>style.visibility</p:attrName>
                                        </p:attrNameLst>
                                      </p:cBhvr>
                                      <p:to>
                                        <p:strVal val="visible"/>
                                      </p:to>
                                    </p:set>
                                    <p:animEffect transition="in" filter="fade">
                                      <p:cBhvr>
                                        <p:cTn id="7" dur="597">
                                          <p:stCondLst>
                                            <p:cond delay="0"/>
                                          </p:stCondLst>
                                        </p:cTn>
                                        <p:tgtEl>
                                          <p:spTgt spid="89090"/>
                                        </p:tgtEl>
                                      </p:cBhvr>
                                    </p:animEffect>
                                    <p:anim calcmode="lin" valueType="num">
                                      <p:cBhvr>
                                        <p:cTn id="8" dur="597" fill="hold">
                                          <p:stCondLst>
                                            <p:cond delay="0"/>
                                          </p:stCondLst>
                                        </p:cTn>
                                        <p:tgtEl>
                                          <p:spTgt spid="8909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8909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8909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89091">
                                            <p:txEl>
                                              <p:charRg st="11" end="82"/>
                                            </p:txEl>
                                          </p:spTgt>
                                        </p:tgtEl>
                                        <p:attrNameLst>
                                          <p:attrName>style.visibility</p:attrName>
                                        </p:attrNameLst>
                                      </p:cBhvr>
                                      <p:to>
                                        <p:strVal val="visible"/>
                                      </p:to>
                                    </p:set>
                                    <p:animEffect transition="in" filter="slide(fromBottom)">
                                      <p:cBhvr>
                                        <p:cTn id="15" dur="500">
                                          <p:stCondLst>
                                            <p:cond delay="0"/>
                                          </p:stCondLst>
                                        </p:cTn>
                                        <p:tgtEl>
                                          <p:spTgt spid="89091">
                                            <p:txEl>
                                              <p:charRg st="11" end="8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89091">
                                            <p:txEl>
                                              <p:charRg st="82" end="131"/>
                                            </p:txEl>
                                          </p:spTgt>
                                        </p:tgtEl>
                                        <p:attrNameLst>
                                          <p:attrName>style.visibility</p:attrName>
                                        </p:attrNameLst>
                                      </p:cBhvr>
                                      <p:to>
                                        <p:strVal val="visible"/>
                                      </p:to>
                                    </p:set>
                                    <p:animEffect transition="in" filter="slide(fromBottom)">
                                      <p:cBhvr>
                                        <p:cTn id="20" dur="500">
                                          <p:stCondLst>
                                            <p:cond delay="0"/>
                                          </p:stCondLst>
                                        </p:cTn>
                                        <p:tgtEl>
                                          <p:spTgt spid="89091">
                                            <p:txEl>
                                              <p:charRg st="82" end="13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89091">
                                            <p:txEl>
                                              <p:charRg st="131" end="218"/>
                                            </p:txEl>
                                          </p:spTgt>
                                        </p:tgtEl>
                                        <p:attrNameLst>
                                          <p:attrName>style.visibility</p:attrName>
                                        </p:attrNameLst>
                                      </p:cBhvr>
                                      <p:to>
                                        <p:strVal val="visible"/>
                                      </p:to>
                                    </p:set>
                                    <p:animEffect transition="in" filter="slide(fromBottom)">
                                      <p:cBhvr>
                                        <p:cTn id="25" dur="500">
                                          <p:stCondLst>
                                            <p:cond delay="0"/>
                                          </p:stCondLst>
                                        </p:cTn>
                                        <p:tgtEl>
                                          <p:spTgt spid="89091">
                                            <p:txEl>
                                              <p:charRg st="131" end="218"/>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89091">
                                            <p:txEl>
                                              <p:charRg st="218" end="318"/>
                                            </p:txEl>
                                          </p:spTgt>
                                        </p:tgtEl>
                                        <p:attrNameLst>
                                          <p:attrName>style.visibility</p:attrName>
                                        </p:attrNameLst>
                                      </p:cBhvr>
                                      <p:to>
                                        <p:strVal val="visible"/>
                                      </p:to>
                                    </p:set>
                                    <p:animEffect transition="in" filter="slide(fromBottom)">
                                      <p:cBhvr>
                                        <p:cTn id="30" dur="500">
                                          <p:stCondLst>
                                            <p:cond delay="0"/>
                                          </p:stCondLst>
                                        </p:cTn>
                                        <p:tgtEl>
                                          <p:spTgt spid="89091">
                                            <p:txEl>
                                              <p:charRg st="218" end="3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p:bldP spid="89091"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95234" name="标题 95233"/>
          <p:cNvSpPr>
            <a:spLocks noGrp="1"/>
          </p:cNvSpPr>
          <p:nvPr>
            <p:ph type="title"/>
          </p:nvPr>
        </p:nvSpPr>
        <p:spPr>
          <a:xfrm>
            <a:off x="405130" y="274955"/>
            <a:ext cx="8488045" cy="1143000"/>
          </a:xfrm>
        </p:spPr>
        <p:txBody>
          <a:bodyPr/>
          <a:p>
            <a:r>
              <a:rPr lang="en-US" altLang="zh-CN" b="1" u="sng"/>
              <a:t>10.4 Words and Expressions</a:t>
            </a:r>
            <a:endParaRPr lang="en-US" altLang="zh-CN" sz="1700" b="1" u="sng"/>
          </a:p>
        </p:txBody>
      </p:sp>
      <p:sp>
        <p:nvSpPr>
          <p:cNvPr id="95235" name="文本占位符 95234"/>
          <p:cNvSpPr>
            <a:spLocks noGrp="1"/>
          </p:cNvSpPr>
          <p:nvPr>
            <p:ph type="body" idx="1"/>
          </p:nvPr>
        </p:nvSpPr>
        <p:spPr/>
        <p:txBody>
          <a:bodyPr/>
          <a:p>
            <a:pPr marL="609600" indent="-609600">
              <a:buClr>
                <a:schemeClr val="tx1"/>
              </a:buClr>
              <a:buNone/>
            </a:pPr>
            <a:r>
              <a:rPr lang="en-US" altLang="zh-CN"/>
              <a:t>	Please learn this section first before you begin learning this Chapter.</a:t>
            </a:r>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6434" name="标题 146433"/>
          <p:cNvSpPr>
            <a:spLocks noGrp="1"/>
          </p:cNvSpPr>
          <p:nvPr>
            <p:ph type="title"/>
          </p:nvPr>
        </p:nvSpPr>
        <p:spPr/>
        <p:txBody>
          <a:bodyPr/>
          <a:p>
            <a:pPr algn="l">
              <a:buClrTx/>
              <a:buSzTx/>
              <a:buFontTx/>
            </a:pPr>
            <a:r>
              <a:rPr lang="en-US" altLang="zh-CN" b="1" u="sng"/>
              <a:t>10.1 Before You Begin</a:t>
            </a:r>
            <a:br>
              <a:rPr lang="en-US" altLang="zh-CN" b="1"/>
            </a:br>
            <a:r>
              <a:rPr lang="en-US" altLang="zh-CN" sz="4200" b="1">
                <a:solidFill>
                  <a:schemeClr val="tx1"/>
                </a:solidFill>
                <a:sym typeface="+mn-ea"/>
              </a:rPr>
              <a:t>Questions:</a:t>
            </a:r>
            <a:endParaRPr lang="en-US" altLang="zh-CN" sz="4200" b="1">
              <a:solidFill>
                <a:schemeClr val="tx1"/>
              </a:solidFill>
            </a:endParaRPr>
          </a:p>
        </p:txBody>
      </p:sp>
      <p:sp>
        <p:nvSpPr>
          <p:cNvPr id="146435" name="文本占位符 146434"/>
          <p:cNvSpPr>
            <a:spLocks noGrp="1"/>
          </p:cNvSpPr>
          <p:nvPr>
            <p:ph type="body" idx="1"/>
          </p:nvPr>
        </p:nvSpPr>
        <p:spPr>
          <a:xfrm>
            <a:off x="539115" y="1844675"/>
            <a:ext cx="7921625" cy="4208780"/>
          </a:xfrm>
        </p:spPr>
        <p:txBody>
          <a:bodyPr vert="horz" wrap="square" lIns="91440" tIns="45720" rIns="91440" bIns="45720" anchor="t" anchorCtr="0"/>
          <a:p>
            <a:pPr marL="609600" indent="-609600">
              <a:buClr>
                <a:srgbClr val="000000"/>
              </a:buClr>
              <a:buFont typeface="+mj-lt"/>
              <a:buAutoNum type="arabicPeriod"/>
            </a:pPr>
            <a:r>
              <a:rPr lang="en-US" altLang="zh-CN" sz="2800" b="1"/>
              <a:t>How important is export packing?</a:t>
            </a:r>
            <a:endParaRPr lang="en-US" altLang="zh-CN" sz="2800" b="1"/>
          </a:p>
          <a:p>
            <a:pPr marL="609600" indent="-609600"/>
            <a:r>
              <a:rPr lang="en-US" altLang="zh-CN" sz="2800"/>
              <a:t>The buyer has the right to expect that the goods reach him at the ultimate destination in a safe, maintainable, and presentable condition. If goods are found damaged or part missing on arrival, the seller will run the risk of losing a customer.</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6434"/>
                                        </p:tgtEl>
                                        <p:attrNameLst>
                                          <p:attrName>style.visibility</p:attrName>
                                        </p:attrNameLst>
                                      </p:cBhvr>
                                      <p:to>
                                        <p:strVal val="visible"/>
                                      </p:to>
                                    </p:set>
                                    <p:animEffect transition="in" filter="fade">
                                      <p:cBhvr>
                                        <p:cTn id="7" dur="597">
                                          <p:stCondLst>
                                            <p:cond delay="0"/>
                                          </p:stCondLst>
                                        </p:cTn>
                                        <p:tgtEl>
                                          <p:spTgt spid="146434"/>
                                        </p:tgtEl>
                                      </p:cBhvr>
                                    </p:animEffect>
                                    <p:anim calcmode="lin" valueType="num">
                                      <p:cBhvr>
                                        <p:cTn id="8" dur="597" fill="hold">
                                          <p:stCondLst>
                                            <p:cond delay="0"/>
                                          </p:stCondLst>
                                        </p:cTn>
                                        <p:tgtEl>
                                          <p:spTgt spid="14643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643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643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46435">
                                            <p:txEl>
                                              <p:charRg st="33" end="278"/>
                                            </p:txEl>
                                          </p:spTgt>
                                        </p:tgtEl>
                                        <p:attrNameLst>
                                          <p:attrName>style.visibility</p:attrName>
                                        </p:attrNameLst>
                                      </p:cBhvr>
                                      <p:to>
                                        <p:strVal val="visible"/>
                                      </p:to>
                                    </p:set>
                                    <p:animEffect transition="in" filter="slide(fromBottom)">
                                      <p:cBhvr>
                                        <p:cTn id="15" dur="500">
                                          <p:stCondLst>
                                            <p:cond delay="0"/>
                                          </p:stCondLst>
                                        </p:cTn>
                                        <p:tgtEl>
                                          <p:spTgt spid="146435">
                                            <p:txEl>
                                              <p:charRg st="33" end="27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4" grpId="0"/>
      <p:bldP spid="146435"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2578" name="标题 152577"/>
          <p:cNvSpPr>
            <a:spLocks noGrp="1"/>
          </p:cNvSpPr>
          <p:nvPr>
            <p:ph type="title"/>
          </p:nvPr>
        </p:nvSpPr>
        <p:spPr/>
        <p:txBody>
          <a:bodyPr/>
          <a:p>
            <a:r>
              <a:rPr lang="en-US" altLang="zh-CN" b="1" u="sng"/>
              <a:t>10.1 Before You Begin</a:t>
            </a:r>
            <a:endParaRPr lang="en-US" altLang="zh-CN" sz="1700" b="1" u="sng"/>
          </a:p>
        </p:txBody>
      </p:sp>
      <p:sp>
        <p:nvSpPr>
          <p:cNvPr id="152579" name="文本占位符 152578"/>
          <p:cNvSpPr>
            <a:spLocks noGrp="1"/>
          </p:cNvSpPr>
          <p:nvPr>
            <p:ph type="body" idx="1"/>
          </p:nvPr>
        </p:nvSpPr>
        <p:spPr>
          <a:xfrm>
            <a:off x="611188" y="1196975"/>
            <a:ext cx="7993062" cy="4679950"/>
          </a:xfrm>
        </p:spPr>
        <p:txBody>
          <a:bodyPr vert="horz" wrap="square" lIns="91440" tIns="45720" rIns="91440" bIns="45720" anchor="t" anchorCtr="0"/>
          <a:p>
            <a:pPr marL="609600" indent="-609600">
              <a:buClr>
                <a:srgbClr val="000000"/>
              </a:buClr>
              <a:buFont typeface="+mj-lt"/>
              <a:buAutoNum type="arabicPeriod" startAt="2"/>
            </a:pPr>
            <a:r>
              <a:rPr lang="en-US" altLang="zh-CN" sz="2600" b="1"/>
              <a:t>What is considered as appropriate export packing?</a:t>
            </a:r>
            <a:endParaRPr lang="en-US" altLang="zh-CN" sz="2600" b="1"/>
          </a:p>
          <a:p>
            <a:pPr marL="609600" indent="-609600"/>
            <a:r>
              <a:rPr lang="en-US" altLang="zh-CN" sz="2600"/>
              <a:t>Three elements need to be taken into consideration in packing in the international context: security, weight, and size. The general plan in all packing is to make the goods secure for the journey they have to make, but to keep the package as small and light as possible. Proper packing protects the goods in transit, enables easy handling of goods, and facilitates delivery of goods at their final destination.</a:t>
            </a: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2578"/>
                                        </p:tgtEl>
                                        <p:attrNameLst>
                                          <p:attrName>style.visibility</p:attrName>
                                        </p:attrNameLst>
                                      </p:cBhvr>
                                      <p:to>
                                        <p:strVal val="visible"/>
                                      </p:to>
                                    </p:set>
                                    <p:animEffect transition="in" filter="fade">
                                      <p:cBhvr>
                                        <p:cTn id="7" dur="597">
                                          <p:stCondLst>
                                            <p:cond delay="0"/>
                                          </p:stCondLst>
                                        </p:cTn>
                                        <p:tgtEl>
                                          <p:spTgt spid="152578"/>
                                        </p:tgtEl>
                                      </p:cBhvr>
                                    </p:animEffect>
                                    <p:anim calcmode="lin" valueType="num">
                                      <p:cBhvr>
                                        <p:cTn id="8" dur="597" fill="hold">
                                          <p:stCondLst>
                                            <p:cond delay="0"/>
                                          </p:stCondLst>
                                        </p:cTn>
                                        <p:tgtEl>
                                          <p:spTgt spid="15257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257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257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52579">
                                            <p:txEl>
                                              <p:charRg st="50" end="461"/>
                                            </p:txEl>
                                          </p:spTgt>
                                        </p:tgtEl>
                                        <p:attrNameLst>
                                          <p:attrName>style.visibility</p:attrName>
                                        </p:attrNameLst>
                                      </p:cBhvr>
                                      <p:to>
                                        <p:strVal val="visible"/>
                                      </p:to>
                                    </p:set>
                                    <p:animEffect transition="in" filter="slide(fromBottom)">
                                      <p:cBhvr>
                                        <p:cTn id="15" dur="500">
                                          <p:stCondLst>
                                            <p:cond delay="0"/>
                                          </p:stCondLst>
                                        </p:cTn>
                                        <p:tgtEl>
                                          <p:spTgt spid="152579">
                                            <p:txEl>
                                              <p:charRg st="50" end="46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8" grpId="0"/>
      <p:bldP spid="15257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3602" name="标题 153601"/>
          <p:cNvSpPr>
            <a:spLocks noGrp="1"/>
          </p:cNvSpPr>
          <p:nvPr>
            <p:ph type="title"/>
          </p:nvPr>
        </p:nvSpPr>
        <p:spPr/>
        <p:txBody>
          <a:bodyPr/>
          <a:p>
            <a:r>
              <a:rPr lang="en-US" altLang="zh-CN" b="1" u="sng"/>
              <a:t>10.1 Before You Begin</a:t>
            </a:r>
            <a:endParaRPr lang="en-US" altLang="zh-CN" sz="1700" b="1" u="sng"/>
          </a:p>
        </p:txBody>
      </p:sp>
      <p:sp>
        <p:nvSpPr>
          <p:cNvPr id="153603" name="文本占位符 153602"/>
          <p:cNvSpPr>
            <a:spLocks noGrp="1"/>
          </p:cNvSpPr>
          <p:nvPr>
            <p:ph type="body" idx="1"/>
          </p:nvPr>
        </p:nvSpPr>
        <p:spPr>
          <a:xfrm>
            <a:off x="456883" y="908685"/>
            <a:ext cx="8208962" cy="5256213"/>
          </a:xfrm>
        </p:spPr>
        <p:txBody>
          <a:bodyPr vert="horz" wrap="square" lIns="91440" tIns="45720" rIns="91440" bIns="45720" anchor="t" anchorCtr="0"/>
          <a:p>
            <a:pPr marL="609600" indent="-609600">
              <a:buClr>
                <a:srgbClr val="000000"/>
              </a:buClr>
              <a:buFont typeface="+mj-lt"/>
              <a:buAutoNum type="arabicPeriod" startAt="3"/>
            </a:pPr>
            <a:r>
              <a:rPr lang="en-US" altLang="zh-CN" sz="2400" b="1"/>
              <a:t>Why should exporters and importers know the “nature of the cargo” when discussing packing?</a:t>
            </a:r>
            <a:endParaRPr lang="en-US" altLang="zh-CN" sz="2400"/>
          </a:p>
          <a:p>
            <a:pPr marL="609600" indent="-609600"/>
            <a:r>
              <a:rPr lang="en-US" altLang="zh-CN" sz="2400"/>
              <a:t>Knowing the nature or characteristics of the goods will help importers and importers know the cargo’s susceptibility to various loss or damage. Cargo shipped in bulk requires little or no packing, while general merchandise needs adequate packing. For example, apples can be consigned in cases, boxes, cartons or pallet boxes. Cement on the other hand may be shipped in containers or in bulk. Motor vehicles are usually shipped unpacked to reduce freight, with each vehicle being individually secured and stowed on a vehicular/car deck. Grain, ores and coal are all shipped in bulk. </a:t>
            </a: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3602"/>
                                        </p:tgtEl>
                                        <p:attrNameLst>
                                          <p:attrName>style.visibility</p:attrName>
                                        </p:attrNameLst>
                                      </p:cBhvr>
                                      <p:to>
                                        <p:strVal val="visible"/>
                                      </p:to>
                                    </p:set>
                                    <p:animEffect transition="in" filter="fade">
                                      <p:cBhvr>
                                        <p:cTn id="7" dur="597">
                                          <p:stCondLst>
                                            <p:cond delay="0"/>
                                          </p:stCondLst>
                                        </p:cTn>
                                        <p:tgtEl>
                                          <p:spTgt spid="153602"/>
                                        </p:tgtEl>
                                      </p:cBhvr>
                                    </p:animEffect>
                                    <p:anim calcmode="lin" valueType="num">
                                      <p:cBhvr>
                                        <p:cTn id="8" dur="597" fill="hold">
                                          <p:stCondLst>
                                            <p:cond delay="0"/>
                                          </p:stCondLst>
                                        </p:cTn>
                                        <p:tgtEl>
                                          <p:spTgt spid="15360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360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360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53603">
                                            <p:txEl>
                                              <p:charRg st="91" end="674"/>
                                            </p:txEl>
                                          </p:spTgt>
                                        </p:tgtEl>
                                        <p:attrNameLst>
                                          <p:attrName>style.visibility</p:attrName>
                                        </p:attrNameLst>
                                      </p:cBhvr>
                                      <p:to>
                                        <p:strVal val="visible"/>
                                      </p:to>
                                    </p:set>
                                    <p:anim to="" calcmode="lin" valueType="num">
                                      <p:cBhvr>
                                        <p:cTn id="15" dur="1" fill="hold"/>
                                        <p:tgtEl>
                                          <p:spTgt spid="153603">
                                            <p:txEl>
                                              <p:charRg st="91" end="674"/>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2" grpId="0"/>
      <p:bldP spid="15360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4626" name="标题 154625"/>
          <p:cNvSpPr>
            <a:spLocks noGrp="1"/>
          </p:cNvSpPr>
          <p:nvPr>
            <p:ph type="title"/>
          </p:nvPr>
        </p:nvSpPr>
        <p:spPr/>
        <p:txBody>
          <a:bodyPr/>
          <a:p>
            <a:r>
              <a:rPr lang="en-US" altLang="zh-CN" b="1" u="sng"/>
              <a:t>10.1 Before You Begin</a:t>
            </a:r>
            <a:endParaRPr lang="en-US" altLang="zh-CN" sz="1700" b="1" u="sng"/>
          </a:p>
        </p:txBody>
      </p:sp>
      <p:sp>
        <p:nvSpPr>
          <p:cNvPr id="154627" name="文本占位符 154626"/>
          <p:cNvSpPr>
            <a:spLocks noGrp="1"/>
          </p:cNvSpPr>
          <p:nvPr>
            <p:ph type="body" idx="1"/>
          </p:nvPr>
        </p:nvSpPr>
        <p:spPr>
          <a:xfrm>
            <a:off x="467360" y="1126490"/>
            <a:ext cx="7920355" cy="4605020"/>
          </a:xfrm>
        </p:spPr>
        <p:txBody>
          <a:bodyPr vert="horz" wrap="square" lIns="91440" tIns="45720" rIns="91440" bIns="45720" anchor="t" anchorCtr="0"/>
          <a:p>
            <a:pPr marL="609600" indent="-609600">
              <a:buClr>
                <a:srgbClr val="000000"/>
              </a:buClr>
              <a:buFont typeface="+mj-lt"/>
              <a:buAutoNum type="arabicPeriod" startAt="4"/>
            </a:pPr>
            <a:r>
              <a:rPr lang="en-US" altLang="zh-CN" sz="2600" b="1"/>
              <a:t>How is freight charged on export goods?</a:t>
            </a:r>
            <a:endParaRPr lang="en-US" altLang="zh-CN" sz="2600"/>
          </a:p>
          <a:p>
            <a:pPr marL="609600" indent="-609600"/>
            <a:r>
              <a:rPr lang="en-US" altLang="zh-CN" sz="2600"/>
              <a:t>Freight rate on export goods is usually based on W/M (weight or measure), i.e., the weight or the volume of cargo. The rate uses the comparative relation between weight and volume of cargo. A cargo that is large in relation to its weight is charged according to its total volume (volume-weight), while a cargo that is heavy in relation to its size is charged according to its gross weight. Usually light cargo is charged based on measure, while heavy cargo is based on weight. </a:t>
            </a: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4626"/>
                                        </p:tgtEl>
                                        <p:attrNameLst>
                                          <p:attrName>style.visibility</p:attrName>
                                        </p:attrNameLst>
                                      </p:cBhvr>
                                      <p:to>
                                        <p:strVal val="visible"/>
                                      </p:to>
                                    </p:set>
                                    <p:animEffect transition="in" filter="fade">
                                      <p:cBhvr>
                                        <p:cTn id="7" dur="597">
                                          <p:stCondLst>
                                            <p:cond delay="0"/>
                                          </p:stCondLst>
                                        </p:cTn>
                                        <p:tgtEl>
                                          <p:spTgt spid="154626"/>
                                        </p:tgtEl>
                                      </p:cBhvr>
                                    </p:animEffect>
                                    <p:anim calcmode="lin" valueType="num">
                                      <p:cBhvr>
                                        <p:cTn id="8" dur="597" fill="hold">
                                          <p:stCondLst>
                                            <p:cond delay="0"/>
                                          </p:stCondLst>
                                        </p:cTn>
                                        <p:tgtEl>
                                          <p:spTgt spid="15462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462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462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54627">
                                            <p:txEl>
                                              <p:charRg st="40" end="518"/>
                                            </p:txEl>
                                          </p:spTgt>
                                        </p:tgtEl>
                                        <p:attrNameLst>
                                          <p:attrName>style.visibility</p:attrName>
                                        </p:attrNameLst>
                                      </p:cBhvr>
                                      <p:to>
                                        <p:strVal val="visible"/>
                                      </p:to>
                                    </p:set>
                                    <p:anim to="" calcmode="lin" valueType="num">
                                      <p:cBhvr>
                                        <p:cTn id="15" dur="1" fill="hold"/>
                                        <p:tgtEl>
                                          <p:spTgt spid="154627">
                                            <p:txEl>
                                              <p:charRg st="40" end="518"/>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6" grpId="0"/>
      <p:bldP spid="154627"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顾渝-《商务英语谈判》（第二版）</a:t>
            </a:r>
            <a:r>
              <a:rPr lang="zh-CN" altLang="en-US" dirty="0"/>
              <a:t> Chapter 10</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5650" name="标题 155649"/>
          <p:cNvSpPr>
            <a:spLocks noGrp="1"/>
          </p:cNvSpPr>
          <p:nvPr>
            <p:ph type="title"/>
          </p:nvPr>
        </p:nvSpPr>
        <p:spPr/>
        <p:txBody>
          <a:bodyPr/>
          <a:p>
            <a:r>
              <a:rPr lang="en-US" altLang="zh-CN" b="1" u="sng"/>
              <a:t>10.1 Before You Begin</a:t>
            </a:r>
            <a:endParaRPr lang="en-US" altLang="zh-CN" sz="1700" b="1" u="sng"/>
          </a:p>
        </p:txBody>
      </p:sp>
      <p:sp>
        <p:nvSpPr>
          <p:cNvPr id="155651" name="文本占位符 155650"/>
          <p:cNvSpPr>
            <a:spLocks noGrp="1"/>
          </p:cNvSpPr>
          <p:nvPr>
            <p:ph type="body" idx="1"/>
          </p:nvPr>
        </p:nvSpPr>
        <p:spPr>
          <a:xfrm>
            <a:off x="611188" y="1268413"/>
            <a:ext cx="7993062" cy="4751387"/>
          </a:xfrm>
        </p:spPr>
        <p:txBody>
          <a:bodyPr vert="horz" wrap="square" lIns="91440" tIns="45720" rIns="91440" bIns="45720" anchor="t" anchorCtr="0"/>
          <a:p>
            <a:pPr marL="609600" indent="-609600">
              <a:buClr>
                <a:srgbClr val="000000"/>
              </a:buClr>
              <a:buFont typeface="+mj-lt"/>
              <a:buAutoNum type="arabicPeriod" startAt="5"/>
            </a:pPr>
            <a:r>
              <a:rPr lang="en-US" altLang="zh-CN" b="1"/>
              <a:t>What do you know about “pallet sizes”?</a:t>
            </a:r>
            <a:endParaRPr lang="en-US" altLang="zh-CN"/>
          </a:p>
          <a:p>
            <a:pPr marL="609600" indent="-609600"/>
            <a:r>
              <a:rPr lang="en-US" altLang="zh-CN"/>
              <a:t>Two sizes in common use are:</a:t>
            </a:r>
            <a:endParaRPr lang="en-US" altLang="zh-CN"/>
          </a:p>
          <a:p>
            <a:pPr marL="609600" indent="-609600">
              <a:buNone/>
            </a:pPr>
            <a:r>
              <a:rPr lang="en-US" altLang="zh-CN"/>
              <a:t>	 the Euro-pallet -  </a:t>
            </a:r>
            <a:endParaRPr lang="en-US" altLang="zh-CN"/>
          </a:p>
          <a:p>
            <a:pPr marL="609600" indent="-609600">
              <a:buNone/>
            </a:pPr>
            <a:r>
              <a:rPr lang="en-US" altLang="zh-CN"/>
              <a:t>			800mm×1200mm </a:t>
            </a:r>
            <a:endParaRPr lang="en-US" altLang="zh-CN"/>
          </a:p>
          <a:p>
            <a:pPr marL="609600" indent="-609600">
              <a:buNone/>
            </a:pPr>
            <a:r>
              <a:rPr lang="en-US" altLang="zh-CN"/>
              <a:t>	 the industrial pallet -	</a:t>
            </a:r>
            <a:endParaRPr lang="en-US" altLang="zh-CN"/>
          </a:p>
          <a:p>
            <a:pPr marL="609600" indent="-609600">
              <a:buNone/>
            </a:pPr>
            <a:r>
              <a:rPr lang="en-US" altLang="zh-CN"/>
              <a:t>         	</a:t>
            </a:r>
            <a:r>
              <a:rPr lang="en-US" altLang="zh-CN" b="1"/>
              <a:t>1000mm×1200mm</a:t>
            </a:r>
            <a:r>
              <a:rPr lang="en-US" altLang="zh-CN"/>
              <a:t> </a:t>
            </a:r>
            <a:endParaRPr lang="en-US" altLang="zh-CN"/>
          </a:p>
          <a:p>
            <a:pPr marL="609600" indent="-609600">
              <a:buNone/>
            </a:pPr>
            <a:r>
              <a:rPr lang="en-US" altLang="zh-CN"/>
              <a:t>              which has a capacity of two tonnes.</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5650"/>
                                        </p:tgtEl>
                                        <p:attrNameLst>
                                          <p:attrName>style.visibility</p:attrName>
                                        </p:attrNameLst>
                                      </p:cBhvr>
                                      <p:to>
                                        <p:strVal val="visible"/>
                                      </p:to>
                                    </p:set>
                                    <p:animEffect transition="in" filter="fade">
                                      <p:cBhvr>
                                        <p:cTn id="7" dur="597">
                                          <p:stCondLst>
                                            <p:cond delay="0"/>
                                          </p:stCondLst>
                                        </p:cTn>
                                        <p:tgtEl>
                                          <p:spTgt spid="155650"/>
                                        </p:tgtEl>
                                      </p:cBhvr>
                                    </p:animEffect>
                                    <p:anim calcmode="lin" valueType="num">
                                      <p:cBhvr>
                                        <p:cTn id="8" dur="597" fill="hold">
                                          <p:stCondLst>
                                            <p:cond delay="0"/>
                                          </p:stCondLst>
                                        </p:cTn>
                                        <p:tgtEl>
                                          <p:spTgt spid="15565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565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565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55651">
                                            <p:txEl>
                                              <p:charRg st="39" end="68"/>
                                            </p:txEl>
                                          </p:spTgt>
                                        </p:tgtEl>
                                        <p:attrNameLst>
                                          <p:attrName>style.visibility</p:attrName>
                                        </p:attrNameLst>
                                      </p:cBhvr>
                                      <p:to>
                                        <p:strVal val="visible"/>
                                      </p:to>
                                    </p:set>
                                    <p:anim to="" calcmode="lin" valueType="num">
                                      <p:cBhvr>
                                        <p:cTn id="15" dur="1" fill="hold"/>
                                        <p:tgtEl>
                                          <p:spTgt spid="155651">
                                            <p:txEl>
                                              <p:charRg st="39" end="68"/>
                                            </p:txEl>
                                          </p:spTgt>
                                        </p:tgtEl>
                                        <p:attrNameLst>
                                          <p:attrName>style.visibility</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55651">
                                            <p:txEl>
                                              <p:charRg st="68" end="90"/>
                                            </p:txEl>
                                          </p:spTgt>
                                        </p:tgtEl>
                                        <p:attrNameLst>
                                          <p:attrName>style.visibility</p:attrName>
                                        </p:attrNameLst>
                                      </p:cBhvr>
                                      <p:to>
                                        <p:strVal val="visible"/>
                                      </p:to>
                                    </p:set>
                                    <p:anim to="" calcmode="lin" valueType="num">
                                      <p:cBhvr>
                                        <p:cTn id="20" dur="1" fill="hold"/>
                                        <p:tgtEl>
                                          <p:spTgt spid="155651">
                                            <p:txEl>
                                              <p:charRg st="68" end="90"/>
                                            </p:txEl>
                                          </p:spTgt>
                                        </p:tgtEl>
                                        <p:attrNameLst>
                                          <p:attrName>style.visibility</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155651">
                                            <p:txEl>
                                              <p:charRg st="90" end="107"/>
                                            </p:txEl>
                                          </p:spTgt>
                                        </p:tgtEl>
                                        <p:attrNameLst>
                                          <p:attrName>style.visibility</p:attrName>
                                        </p:attrNameLst>
                                      </p:cBhvr>
                                      <p:to>
                                        <p:strVal val="visible"/>
                                      </p:to>
                                    </p:set>
                                    <p:anim to="" calcmode="lin" valueType="num">
                                      <p:cBhvr>
                                        <p:cTn id="25" dur="1" fill="hold"/>
                                        <p:tgtEl>
                                          <p:spTgt spid="155651">
                                            <p:txEl>
                                              <p:charRg st="90" end="107"/>
                                            </p:txEl>
                                          </p:spTgt>
                                        </p:tgtEl>
                                        <p:attrNameLst>
                                          <p:attrName>style.visibility</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155651">
                                            <p:txEl>
                                              <p:charRg st="107" end="134"/>
                                            </p:txEl>
                                          </p:spTgt>
                                        </p:tgtEl>
                                        <p:attrNameLst>
                                          <p:attrName>style.visibility</p:attrName>
                                        </p:attrNameLst>
                                      </p:cBhvr>
                                      <p:to>
                                        <p:strVal val="visible"/>
                                      </p:to>
                                    </p:set>
                                    <p:anim to="" calcmode="lin" valueType="num">
                                      <p:cBhvr>
                                        <p:cTn id="30" dur="1" fill="hold"/>
                                        <p:tgtEl>
                                          <p:spTgt spid="155651">
                                            <p:txEl>
                                              <p:charRg st="107" end="134"/>
                                            </p:txEl>
                                          </p:spTgt>
                                        </p:tgtEl>
                                        <p:attrNameLst>
                                          <p:attrName>style.visibility</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155651">
                                            <p:txEl>
                                              <p:charRg st="134" end="159"/>
                                            </p:txEl>
                                          </p:spTgt>
                                        </p:tgtEl>
                                        <p:attrNameLst>
                                          <p:attrName>style.visibility</p:attrName>
                                        </p:attrNameLst>
                                      </p:cBhvr>
                                      <p:to>
                                        <p:strVal val="visible"/>
                                      </p:to>
                                    </p:set>
                                    <p:anim to="" calcmode="lin" valueType="num">
                                      <p:cBhvr>
                                        <p:cTn id="35" dur="1" fill="hold"/>
                                        <p:tgtEl>
                                          <p:spTgt spid="155651">
                                            <p:txEl>
                                              <p:charRg st="134" end="159"/>
                                            </p:txEl>
                                          </p:spTgt>
                                        </p:tgtEl>
                                        <p:attrNameLst>
                                          <p:attrName>style.visibility</p:attrName>
                                        </p:attrNameLst>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grpId="0" nodeType="clickEffect">
                                  <p:stCondLst>
                                    <p:cond delay="0"/>
                                  </p:stCondLst>
                                  <p:childTnLst>
                                    <p:set>
                                      <p:cBhvr>
                                        <p:cTn id="39" dur="1" fill="hold">
                                          <p:stCondLst>
                                            <p:cond delay="0"/>
                                          </p:stCondLst>
                                        </p:cTn>
                                        <p:tgtEl>
                                          <p:spTgt spid="155651">
                                            <p:txEl>
                                              <p:charRg st="159" end="209"/>
                                            </p:txEl>
                                          </p:spTgt>
                                        </p:tgtEl>
                                        <p:attrNameLst>
                                          <p:attrName>style.visibility</p:attrName>
                                        </p:attrNameLst>
                                      </p:cBhvr>
                                      <p:to>
                                        <p:strVal val="visible"/>
                                      </p:to>
                                    </p:set>
                                    <p:anim to="" calcmode="lin" valueType="num">
                                      <p:cBhvr>
                                        <p:cTn id="40" dur="1" fill="hold"/>
                                        <p:tgtEl>
                                          <p:spTgt spid="155651">
                                            <p:txEl>
                                              <p:charRg st="159" end="209"/>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0" grpId="0"/>
      <p:bldP spid="155651" grpId="0" uiExpand="1" build="p"/>
    </p:bldLst>
  </p:timing>
</p:sld>
</file>

<file path=ppt/tags/tag1.xml><?xml version="1.0" encoding="utf-8"?>
<p:tagLst xmlns:p="http://schemas.openxmlformats.org/presentationml/2006/main">
  <p:tag name="resource_record_key" val="{&quot;13&quot;:[4364884]}"/>
</p:tagLst>
</file>

<file path=ppt/theme/theme1.xml><?xml version="1.0" encoding="utf-8"?>
<a:theme xmlns:a="http://schemas.openxmlformats.org/drawingml/2006/main" name="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0</TotalTime>
  <Words>9025</Words>
  <Application>WPS 演示</Application>
  <PresentationFormat>在屏幕上显示</PresentationFormat>
  <Paragraphs>301</Paragraphs>
  <Slides>22</Slides>
  <Notes>1</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22</vt:i4>
      </vt:variant>
    </vt:vector>
  </HeadingPairs>
  <TitlesOfParts>
    <vt:vector size="31" baseType="lpstr">
      <vt:lpstr>Arial</vt:lpstr>
      <vt:lpstr>宋体</vt:lpstr>
      <vt:lpstr>Wingdings</vt:lpstr>
      <vt:lpstr>Garamond</vt:lpstr>
      <vt:lpstr>微软雅黑</vt:lpstr>
      <vt:lpstr>Arial Unicode MS</vt:lpstr>
      <vt:lpstr>Wingdings</vt:lpstr>
      <vt:lpstr>Edge</vt:lpstr>
      <vt:lpstr>1_Edge</vt:lpstr>
      <vt:lpstr>English for Business Negotiation (2nd Edition) 商务英语谈判（第二版）  Chapter 10 - Packing</vt:lpstr>
      <vt:lpstr>PART TWO  INTERNATIONAL TRADE</vt:lpstr>
      <vt:lpstr>CHAPTER 10  Packing</vt:lpstr>
      <vt:lpstr>10.4 Words and Expressions</vt:lpstr>
      <vt:lpstr>10.1 Before You Begin Questions:</vt:lpstr>
      <vt:lpstr>10.1 Before You Begin</vt:lpstr>
      <vt:lpstr>10.1 Before You Begin</vt:lpstr>
      <vt:lpstr>10.1 Before You Begin</vt:lpstr>
      <vt:lpstr>10.1 Before You Begin</vt:lpstr>
      <vt:lpstr>10.1 Before You Begin</vt:lpstr>
      <vt:lpstr>10.1 Before You Begin</vt:lpstr>
      <vt:lpstr>10.1 Before You Begin</vt:lpstr>
      <vt:lpstr>10.1 Before You Begin</vt:lpstr>
      <vt:lpstr>10.1 Before You Begin</vt:lpstr>
      <vt:lpstr>10.1 Before You Begin</vt:lpstr>
      <vt:lpstr>10.1 Before You Begin</vt:lpstr>
      <vt:lpstr>10.1 Before You Begin</vt:lpstr>
      <vt:lpstr>10.1 Before You Begin</vt:lpstr>
      <vt:lpstr>10.2 Useful Expressions</vt:lpstr>
      <vt:lpstr>10.3 Sample Dialogues</vt:lpstr>
      <vt:lpstr>10.3 Sample Dialogues</vt:lpstr>
      <vt:lpstr>10.5 Exercises</vt:lpstr>
    </vt:vector>
  </TitlesOfParts>
  <Company>对外经济贸易大学出版社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商务英语谈判</dc:title>
  <dc:creator>顾渝</dc:creator>
  <cp:lastModifiedBy>顾健</cp:lastModifiedBy>
  <cp:revision>67</cp:revision>
  <dcterms:created xsi:type="dcterms:W3CDTF">2013-06-15T08:12:00Z</dcterms:created>
  <dcterms:modified xsi:type="dcterms:W3CDTF">2025-03-21T06:39:07Z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95F6F16506FB47CEA0E41911B616DDDC_13</vt:lpwstr>
  </property>
  <property fmtid="{D5CDD505-2E9C-101B-9397-08002B2CF9AE}" pid="3" name="KSOProductBuildVer">
    <vt:lpwstr>2052-12.1.0.20305</vt:lpwstr>
  </property>
</Properties>
</file>