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300" r:id="rId3"/>
    <p:sldId id="315" r:id="rId4"/>
    <p:sldId id="293" r:id="rId5"/>
    <p:sldId id="309" r:id="rId6"/>
    <p:sldId id="302" r:id="rId7"/>
    <p:sldId id="311" r:id="rId8"/>
    <p:sldId id="303" r:id="rId9"/>
    <p:sldId id="304" r:id="rId10"/>
    <p:sldId id="305" r:id="rId11"/>
    <p:sldId id="306" r:id="rId12"/>
    <p:sldId id="316" r:id="rId13"/>
    <p:sldId id="307" r:id="rId15"/>
    <p:sldId id="308" r:id="rId16"/>
    <p:sldId id="313" r:id="rId17"/>
    <p:sldId id="296" r:id="rId18"/>
    <p:sldId id="297" r:id="rId19"/>
    <p:sldId id="314" r:id="rId20"/>
    <p:sldId id="299" r:id="rId21"/>
  </p:sldIdLst>
  <p:sldSz cx="9144000" cy="6858000" type="screen4x3"/>
  <p:notesSz cx="6858000" cy="9144000"/>
  <p:custDataLst>
    <p:tags r:id="rId25"/>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99FF"/>
    <a:srgbClr val="333399"/>
    <a:srgbClr val="808000"/>
    <a:srgbClr val="666633"/>
    <a:srgbClr val="003300"/>
    <a:srgbClr val="CC66FF"/>
    <a:srgbClr val="6699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53" d="100"/>
          <a:sy n="53" d="100"/>
        </p:scale>
        <p:origin x="-1157" y="-62"/>
      </p:cViewPr>
      <p:guideLst>
        <p:guide orient="horz" pos="2160"/>
        <p:guide pos="2880"/>
      </p:guideLst>
    </p:cSldViewPr>
  </p:slid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5" Type="http://schemas.openxmlformats.org/officeDocument/2006/relationships/tags" Target="tags/tag1.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notesMaster" Target="notesMasters/notesMaster1.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7170" name="页眉占位符 7169"/>
          <p:cNvSpPr>
            <a:spLocks noGrp="1"/>
          </p:cNvSpPr>
          <p:nvPr>
            <p:ph type="hdr" sz="quarter"/>
          </p:nvPr>
        </p:nvSpPr>
        <p:spPr>
          <a:xfrm>
            <a:off x="0" y="0"/>
            <a:ext cx="2971800" cy="457200"/>
          </a:xfrm>
          <a:prstGeom prst="rect">
            <a:avLst/>
          </a:prstGeom>
          <a:noFill/>
          <a:ln w="9525">
            <a:noFill/>
          </a:ln>
        </p:spPr>
        <p:txBody>
          <a:bodyPr/>
          <a:p>
            <a:pPr lvl="0"/>
            <a:endParaRPr lang="zh-CN" altLang="en-US" sz="1200" dirty="0"/>
          </a:p>
        </p:txBody>
      </p:sp>
      <p:sp>
        <p:nvSpPr>
          <p:cNvPr id="7171" name="日期占位符 7170"/>
          <p:cNvSpPr>
            <a:spLocks noGrp="1"/>
          </p:cNvSpPr>
          <p:nvPr>
            <p:ph type="dt" idx="1"/>
          </p:nvPr>
        </p:nvSpPr>
        <p:spPr>
          <a:xfrm>
            <a:off x="3884613" y="0"/>
            <a:ext cx="2971800" cy="457200"/>
          </a:xfrm>
          <a:prstGeom prst="rect">
            <a:avLst/>
          </a:prstGeom>
          <a:noFill/>
          <a:ln w="9525">
            <a:noFill/>
          </a:ln>
        </p:spPr>
        <p:txBody>
          <a:bodyPr/>
          <a:p>
            <a:pPr lvl="0" algn="r"/>
            <a:endParaRPr lang="zh-CN" altLang="en-US" sz="1200" dirty="0"/>
          </a:p>
        </p:txBody>
      </p:sp>
      <p:sp>
        <p:nvSpPr>
          <p:cNvPr id="7172" name="幻灯片图像占位符 7171"/>
          <p:cNvSpPr>
            <a:spLocks noRot="1" noTextEdit="1"/>
          </p:cNvSpPr>
          <p:nvPr>
            <p:ph type="sldImg" idx="2"/>
          </p:nvPr>
        </p:nvSpPr>
        <p:spPr>
          <a:xfrm>
            <a:off x="1143000" y="685800"/>
            <a:ext cx="4572000" cy="3429000"/>
          </a:xfrm>
          <a:prstGeom prst="rect">
            <a:avLst/>
          </a:prstGeom>
          <a:ln w="9525" cap="flat" cmpd="sng">
            <a:solidFill>
              <a:srgbClr val="000000"/>
            </a:solidFill>
            <a:prstDash val="solid"/>
            <a:miter/>
            <a:headEnd type="none" w="med" len="med"/>
            <a:tailEnd type="none" w="med" len="med"/>
          </a:ln>
        </p:spPr>
      </p:sp>
      <p:sp>
        <p:nvSpPr>
          <p:cNvPr id="7173" name="文本占位符 7172"/>
          <p:cNvSpPr>
            <a:spLocks noGrp="1"/>
          </p:cNvSpPr>
          <p:nvPr>
            <p:ph type="body" sz="quarter" idx="3"/>
          </p:nvPr>
        </p:nvSpPr>
        <p:spPr>
          <a:xfrm>
            <a:off x="685800" y="4343400"/>
            <a:ext cx="5486400" cy="41148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174" name="页脚占位符 7173"/>
          <p:cNvSpPr>
            <a:spLocks noGrp="1"/>
          </p:cNvSpPr>
          <p:nvPr>
            <p:ph type="ftr" sz="quarter" idx="4"/>
          </p:nvPr>
        </p:nvSpPr>
        <p:spPr>
          <a:xfrm>
            <a:off x="0" y="8685213"/>
            <a:ext cx="2971800" cy="457200"/>
          </a:xfrm>
          <a:prstGeom prst="rect">
            <a:avLst/>
          </a:prstGeom>
          <a:noFill/>
          <a:ln w="9525">
            <a:noFill/>
          </a:ln>
        </p:spPr>
        <p:txBody>
          <a:bodyPr anchor="b" anchorCtr="0"/>
          <a:p>
            <a:pPr lvl="0"/>
            <a:endParaRPr lang="zh-CN" altLang="en-US" sz="1200" dirty="0"/>
          </a:p>
        </p:txBody>
      </p:sp>
      <p:sp>
        <p:nvSpPr>
          <p:cNvPr id="7175" name="灯片编号占位符 7174"/>
          <p:cNvSpPr>
            <a:spLocks noGrp="1"/>
          </p:cNvSpPr>
          <p:nvPr>
            <p:ph type="sldNum" sz="quarter" idx="5"/>
          </p:nvPr>
        </p:nvSpPr>
        <p:spPr>
          <a:xfrm>
            <a:off x="3884613" y="8685213"/>
            <a:ext cx="2971800" cy="457200"/>
          </a:xfrm>
          <a:prstGeom prst="rect">
            <a:avLst/>
          </a:prstGeom>
          <a:noFill/>
          <a:ln w="9525">
            <a:noFill/>
          </a:ln>
        </p:spPr>
        <p:txBody>
          <a:bodyPr anchor="b" anchorCtr="0"/>
          <a:p>
            <a:pPr lvl="0" algn="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hdr="0" ftr="0" dt="0"/>
  <p:notesStyle>
    <a:lvl1pPr marL="0" lvl="0"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2pPr>
    <a:lvl3pPr marL="914400" lvl="2"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3pPr>
    <a:lvl4pPr marL="1371600" lvl="3"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4pPr>
    <a:lvl5pPr marL="1828800" lvl="4"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5pPr>
    <a:lvl6pPr marL="2286000" lvl="5"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154626" name="幻灯片图像占位符 154625"/>
          <p:cNvSpPr>
            <a:spLocks noRot="1" noTextEdit="1"/>
          </p:cNvSpPr>
          <p:nvPr>
            <p:ph type="sldImg"/>
          </p:nvPr>
        </p:nvSpPr>
        <p:spPr/>
      </p:sp>
      <p:sp>
        <p:nvSpPr>
          <p:cNvPr id="154627" name="文本占位符 154626"/>
          <p:cNvSpPr>
            <a:spLocks noGrp="1"/>
          </p:cNvSpPr>
          <p:nvPr>
            <p:ph type="body" idx="1"/>
          </p:nvPr>
        </p:nvSpPr>
        <p:spPr/>
        <p:txBody>
          <a:bodyPr/>
          <a:p>
            <a:pPr lvl="0"/>
            <a:r>
              <a:rPr lang="en-US" altLang="zh-CN"/>
              <a:t>Sergey </a:t>
            </a:r>
            <a:r>
              <a:rPr lang="en-US" altLang="zh-CN" dirty="0" err="1"/>
              <a:t>Brin</a:t>
            </a:r>
            <a:r>
              <a:rPr lang="en-US" altLang="zh-CN"/>
              <a:t> and Lawrence Page, Google cofounders</a:t>
            </a:r>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154626" name="幻灯片图像占位符 154625"/>
          <p:cNvSpPr>
            <a:spLocks noRot="1" noTextEdit="1"/>
          </p:cNvSpPr>
          <p:nvPr>
            <p:ph type="sldImg"/>
          </p:nvPr>
        </p:nvSpPr>
        <p:spPr/>
      </p:sp>
      <p:sp>
        <p:nvSpPr>
          <p:cNvPr id="154627" name="文本占位符 154626"/>
          <p:cNvSpPr>
            <a:spLocks noGrp="1"/>
          </p:cNvSpPr>
          <p:nvPr>
            <p:ph type="body" idx="1"/>
          </p:nvPr>
        </p:nvSpPr>
        <p:spPr/>
        <p:txBody>
          <a:bodyPr/>
          <a:p>
            <a:pPr lvl="0"/>
            <a:r>
              <a:rPr lang="en-US" altLang="zh-CN"/>
              <a:t>Sergey </a:t>
            </a:r>
            <a:r>
              <a:rPr lang="en-US" altLang="zh-CN" dirty="0" err="1"/>
              <a:t>Brin</a:t>
            </a:r>
            <a:r>
              <a:rPr lang="en-US" altLang="zh-CN"/>
              <a:t> and Lawrence Page, Google cofounders</a:t>
            </a:r>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54274" name="幻灯片图像占位符 54273"/>
          <p:cNvSpPr>
            <a:spLocks noRot="1" noTextEdit="1"/>
          </p:cNvSpPr>
          <p:nvPr>
            <p:ph type="sldImg"/>
          </p:nvPr>
        </p:nvSpPr>
        <p:spPr/>
      </p:sp>
      <p:sp>
        <p:nvSpPr>
          <p:cNvPr id="54275" name="文本占位符 54274"/>
          <p:cNvSpPr>
            <a:spLocks noGrp="1"/>
          </p:cNvSpPr>
          <p:nvPr>
            <p:ph type="body" idx="1"/>
          </p:nvPr>
        </p:nvSpPr>
        <p:spPr/>
        <p:txBody>
          <a:bodyPr/>
          <a:p>
            <a:pPr lvl="0"/>
            <a:r>
              <a:rPr lang="en-US" altLang="zh-CN" sz="1000"/>
              <a:t>《</a:t>
            </a:r>
            <a:r>
              <a:rPr lang="zh-CN" altLang="en-US" sz="1000" dirty="0"/>
              <a:t>商务英语谈判辅导用书</a:t>
            </a:r>
            <a:r>
              <a:rPr lang="en-US" altLang="zh-CN" sz="1000"/>
              <a:t>》</a:t>
            </a:r>
            <a:endParaRPr lang="en-US" altLang="zh-CN" sz="1000"/>
          </a:p>
          <a:p>
            <a:pPr lvl="0"/>
            <a:r>
              <a:rPr lang="en-US" altLang="zh-CN" sz="1000"/>
              <a:t>p.63 Dialogue C: </a:t>
            </a:r>
            <a:endParaRPr lang="en-US" altLang="zh-CN" sz="1000"/>
          </a:p>
          <a:p>
            <a:pPr lvl="0"/>
            <a:r>
              <a:rPr lang="en-US" altLang="zh-CN"/>
              <a:t>M: Capital idea, Mr. Harvey, simply capital. </a:t>
            </a:r>
            <a:endParaRPr lang="en-US" altLang="zh-CN"/>
          </a:p>
          <a:p>
            <a:pPr lvl="0"/>
            <a:r>
              <a:rPr lang="en-US" altLang="zh-CN" dirty="0" err="1"/>
              <a:t>H:Cream</a:t>
            </a:r>
            <a:r>
              <a:rPr lang="en-US" altLang="zh-CN"/>
              <a:t> and sugar? </a:t>
            </a:r>
            <a:endParaRPr lang="en-US" altLang="zh-CN"/>
          </a:p>
          <a:p>
            <a:pPr lvl="0"/>
            <a:r>
              <a:rPr lang="en-US" altLang="zh-CN" dirty="0"/>
              <a:t>M: Make</a:t>
            </a:r>
            <a:r>
              <a:rPr lang="en-US" altLang="zh-CN"/>
              <a:t> mine black.</a:t>
            </a:r>
            <a:endParaRPr lang="en-US" altLang="zh-CN"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sp>
        <p:nvSpPr>
          <p:cNvPr id="143362" name="标题 143361"/>
          <p:cNvSpPr>
            <a:spLocks noGrp="1"/>
          </p:cNvSpPr>
          <p:nvPr>
            <p:ph type="ctrTitle"/>
          </p:nvPr>
        </p:nvSpPr>
        <p:spPr>
          <a:xfrm>
            <a:off x="914400" y="1524000"/>
            <a:ext cx="7623175" cy="1752600"/>
          </a:xfrm>
          <a:prstGeom prst="rect">
            <a:avLst/>
          </a:prstGeom>
          <a:noFill/>
          <a:ln w="9525">
            <a:noFill/>
          </a:ln>
        </p:spPr>
        <p:txBody>
          <a:bodyPr anchor="t" anchorCtr="0"/>
          <a:lstStyle>
            <a:lvl1pPr lvl="0">
              <a:buClrTx/>
              <a:buSzTx/>
              <a:buFontTx/>
              <a:defRPr sz="5000"/>
            </a:lvl1pPr>
          </a:lstStyle>
          <a:p>
            <a:pPr lvl="0"/>
            <a:r>
              <a:rPr lang="zh-CN" altLang="en-US" dirty="0"/>
              <a:t>单击此处编辑母版标题样式</a:t>
            </a:r>
            <a:endParaRPr lang="zh-CN" altLang="en-US" dirty="0"/>
          </a:p>
        </p:txBody>
      </p:sp>
      <p:sp>
        <p:nvSpPr>
          <p:cNvPr id="143363" name="副标题 143362"/>
          <p:cNvSpPr>
            <a:spLocks noGrp="1"/>
          </p:cNvSpPr>
          <p:nvPr>
            <p:ph type="subTitle" idx="1"/>
          </p:nvPr>
        </p:nvSpPr>
        <p:spPr>
          <a:xfrm>
            <a:off x="1981200" y="3962400"/>
            <a:ext cx="6553200" cy="1752600"/>
          </a:xfrm>
          <a:prstGeom prst="rect">
            <a:avLst/>
          </a:prstGeom>
          <a:noFill/>
          <a:ln w="9525">
            <a:noFill/>
          </a:ln>
        </p:spPr>
        <p:txBody>
          <a:bodyPr anchor="t" anchorCtr="0"/>
          <a:lstStyle>
            <a:lvl1pPr marL="0" lvl="0" indent="0">
              <a:buClr>
                <a:schemeClr val="accent1"/>
              </a:buClr>
              <a:buSzPct val="65000"/>
              <a:buFont typeface="Wingdings" panose="05000000000000000000" pitchFamily="2" charset="2"/>
              <a:buNone/>
              <a:defRPr sz="2800"/>
            </a:lvl1pPr>
            <a:lvl2pPr marL="344805" lvl="1" indent="0" algn="ctr">
              <a:buClr>
                <a:schemeClr val="accent2"/>
              </a:buClr>
              <a:buSzPct val="60000"/>
              <a:buFont typeface="Wingdings" panose="05000000000000000000" pitchFamily="2" charset="2"/>
              <a:buNone/>
              <a:defRPr sz="2800"/>
            </a:lvl2pPr>
            <a:lvl3pPr marL="671830" lvl="2" indent="0" algn="ctr">
              <a:buClr>
                <a:schemeClr val="accent1"/>
              </a:buClr>
              <a:buSzPct val="65000"/>
              <a:buFont typeface="Wingdings" panose="05000000000000000000" pitchFamily="2" charset="2"/>
              <a:buNone/>
              <a:defRPr sz="2800"/>
            </a:lvl3pPr>
            <a:lvl4pPr marL="1024255" lvl="3" indent="0" algn="ctr">
              <a:buClr>
                <a:schemeClr val="accent2"/>
              </a:buClr>
              <a:buSzPct val="70000"/>
              <a:buFont typeface="Wingdings" panose="05000000000000000000" pitchFamily="2" charset="2"/>
              <a:buNone/>
              <a:defRPr sz="2800"/>
            </a:lvl4pPr>
            <a:lvl5pPr marL="1341755" lvl="4" indent="0" algn="ctr">
              <a:buClr>
                <a:schemeClr val="accent1"/>
              </a:buClr>
              <a:buSzPct val="75000"/>
              <a:buFont typeface="Wingdings" panose="05000000000000000000" pitchFamily="2" charset="2"/>
              <a:buNone/>
              <a:defRPr sz="2800"/>
            </a:lvl5pPr>
          </a:lstStyle>
          <a:p>
            <a:pPr lvl="0"/>
            <a:r>
              <a:rPr lang="zh-CN" altLang="en-US" dirty="0"/>
              <a:t>单击此处编辑母版副标题样式</a:t>
            </a:r>
            <a:endParaRPr lang="zh-CN" altLang="en-US" dirty="0"/>
          </a:p>
        </p:txBody>
      </p:sp>
      <p:sp>
        <p:nvSpPr>
          <p:cNvPr id="143364" name="日期占位符 143363"/>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fld id="{BB962C8B-B14F-4D97-AF65-F5344CB8AC3E}" type="datetime1">
              <a:rPr lang="zh-CN" altLang="en-US" dirty="0"/>
            </a:fld>
            <a:endParaRPr lang="zh-CN" altLang="en-US" dirty="0">
              <a:latin typeface="Arial" panose="020B0604020202020204" pitchFamily="34" charset="0"/>
            </a:endParaRPr>
          </a:p>
        </p:txBody>
      </p:sp>
      <p:sp>
        <p:nvSpPr>
          <p:cNvPr id="143365" name="页脚占位符 143364"/>
          <p:cNvSpPr>
            <a:spLocks noGrp="1"/>
          </p:cNvSpPr>
          <p:nvPr>
            <p:ph type="ftr" sz="quarter" idx="3"/>
          </p:nvPr>
        </p:nvSpPr>
        <p:spPr>
          <a:xfrm>
            <a:off x="3124200" y="6243638"/>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r>
              <a:rPr lang="zh-CN" altLang="en-US" dirty="0"/>
              <a:t>顾渝-商务英语谈判 Chapter 5</a:t>
            </a:r>
            <a:endParaRPr lang="zh-CN" altLang="en-US" dirty="0"/>
          </a:p>
        </p:txBody>
      </p:sp>
      <p:sp>
        <p:nvSpPr>
          <p:cNvPr id="143366" name="灯片编号占位符 143365"/>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fld id="{9A0DB2DC-4C9A-4742-B13C-FB6460FD3503}" type="slidenum">
              <a:rPr lang="zh-CN" altLang="en-US" dirty="0"/>
            </a:fld>
            <a:endParaRPr lang="zh-CN" altLang="en-US" dirty="0">
              <a:latin typeface="Arial" panose="020B0604020202020204" pitchFamily="34" charset="0"/>
            </a:endParaRPr>
          </a:p>
        </p:txBody>
      </p:sp>
      <p:sp>
        <p:nvSpPr>
          <p:cNvPr id="143367" name="任意多边形 143366"/>
          <p:cNvSpPr/>
          <p:nvPr/>
        </p:nvSpPr>
        <p:spPr>
          <a:xfrm>
            <a:off x="609600" y="1219200"/>
            <a:ext cx="7924800" cy="914400"/>
          </a:xfrm>
          <a:custGeom>
            <a:avLst/>
            <a:gdLst/>
            <a:ahLst/>
            <a:cxnLst/>
            <a:pathLst>
              <a:path w="1000" h="1000">
                <a:moveTo>
                  <a:pt x="0" y="1000"/>
                </a:moveTo>
                <a:lnTo>
                  <a:pt x="0" y="0"/>
                </a:lnTo>
                <a:lnTo>
                  <a:pt x="1000" y="0"/>
                </a:lnTo>
              </a:path>
            </a:pathLst>
          </a:custGeom>
          <a:noFill/>
          <a:ln w="25400" cap="flat" cmpd="sng">
            <a:solidFill>
              <a:schemeClr val="accent1">
                <a:alpha val="100000"/>
              </a:schemeClr>
            </a:solidFill>
            <a:prstDash val="solid"/>
            <a:miter/>
            <a:headEnd type="none" w="med" len="med"/>
            <a:tailEnd type="none" w="med" len="med"/>
          </a:ln>
        </p:spPr>
        <p:txBody>
          <a:bodyPr/>
          <a:p>
            <a:endParaRPr lang="zh-CN" altLang="en-US"/>
          </a:p>
        </p:txBody>
      </p:sp>
      <p:sp>
        <p:nvSpPr>
          <p:cNvPr id="143368" name="直接连接符 143367"/>
          <p:cNvSpPr/>
          <p:nvPr/>
        </p:nvSpPr>
        <p:spPr>
          <a:xfrm>
            <a:off x="1981200" y="3962400"/>
            <a:ext cx="6511925" cy="0"/>
          </a:xfrm>
          <a:prstGeom prst="line">
            <a:avLst/>
          </a:prstGeom>
          <a:ln w="19050" cap="flat" cmpd="sng">
            <a:solidFill>
              <a:schemeClr val="accent1"/>
            </a:solidFill>
            <a:prstDash val="solid"/>
            <a:headEnd type="none" w="med" len="med"/>
            <a:tailEnd type="none" w="med" len="med"/>
          </a:ln>
        </p:spPr>
      </p:sp>
    </p:spTree>
  </p:cSld>
  <p:clrMapOvr>
    <a:masterClrMapping/>
  </p:clrMapOvr>
  <p:hf hdr="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5</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7813"/>
            <a:ext cx="6052930" cy="5853112"/>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5</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SmartArt 占位符 2"/>
          <p:cNvSpPr>
            <a:spLocks noGrp="1"/>
          </p:cNvSpPr>
          <p:nvPr>
            <p:ph type="dgm" idx="1"/>
          </p:nvPr>
        </p:nvSpPr>
        <p:spPr/>
        <p:txBody>
          <a:bodyPr/>
          <a:lstStyle/>
          <a:p>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5</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5</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5</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5</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r>
              <a:rPr lang="zh-CN" altLang="en-US" dirty="0"/>
              <a:t>顾渝-商务英语谈判 Chapter 5</a:t>
            </a:r>
            <a:endParaRPr lang="zh-CN" altLang="en-US" dirty="0"/>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r>
              <a:rPr lang="zh-CN" altLang="en-US" dirty="0"/>
              <a:t>顾渝-商务英语谈判 Chapter 5</a:t>
            </a:r>
            <a:endParaRPr lang="zh-CN" altLang="en-US" dirty="0"/>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a:r>
              <a:rPr lang="zh-CN" altLang="en-US" dirty="0"/>
              <a:t>顾渝-商务英语谈判 Chapter 5</a:t>
            </a:r>
            <a:endParaRPr lang="zh-CN" altLang="en-US" dirty="0"/>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5</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5</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42338" name="标题 142337"/>
          <p:cNvSpPr>
            <a:spLocks noGrp="1"/>
          </p:cNvSpPr>
          <p:nvPr>
            <p:ph type="title"/>
          </p:nvPr>
        </p:nvSpPr>
        <p:spPr>
          <a:xfrm>
            <a:off x="457200" y="277813"/>
            <a:ext cx="8229600" cy="1139825"/>
          </a:xfrm>
          <a:prstGeom prst="rect">
            <a:avLst/>
          </a:prstGeom>
          <a:noFill/>
          <a:ln w="9525">
            <a:noFill/>
          </a:ln>
        </p:spPr>
        <p:txBody>
          <a:bodyPr/>
          <a:p>
            <a:pPr lvl="0"/>
            <a:r>
              <a:rPr lang="zh-CN" altLang="en-US" dirty="0"/>
              <a:t>单击此处编辑母版标题样式</a:t>
            </a:r>
            <a:endParaRPr lang="zh-CN" altLang="en-US" dirty="0"/>
          </a:p>
        </p:txBody>
      </p:sp>
      <p:sp>
        <p:nvSpPr>
          <p:cNvPr id="142339" name="文本占位符 142338"/>
          <p:cNvSpPr>
            <a:spLocks noGrp="1"/>
          </p:cNvSpPr>
          <p:nvPr>
            <p:ph type="body" idx="1"/>
          </p:nvPr>
        </p:nvSpPr>
        <p:spPr>
          <a:xfrm>
            <a:off x="457200" y="1600200"/>
            <a:ext cx="8229600" cy="453072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42340" name="日期占位符 142339"/>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pPr lvl="0"/>
            <a:fld id="{BB962C8B-B14F-4D97-AF65-F5344CB8AC3E}" type="datetime1">
              <a:rPr lang="zh-CN" altLang="en-US" dirty="0"/>
            </a:fld>
            <a:endParaRPr lang="zh-CN" altLang="en-US" dirty="0">
              <a:latin typeface="Arial" panose="020B0604020202020204" pitchFamily="34" charset="0"/>
            </a:endParaRPr>
          </a:p>
        </p:txBody>
      </p:sp>
      <p:sp>
        <p:nvSpPr>
          <p:cNvPr id="142341" name="页脚占位符 142340"/>
          <p:cNvSpPr>
            <a:spLocks noGrp="1"/>
          </p:cNvSpPr>
          <p:nvPr>
            <p:ph type="ftr" sz="quarter" idx="3"/>
          </p:nvPr>
        </p:nvSpPr>
        <p:spPr>
          <a:xfrm>
            <a:off x="3124200" y="6248400"/>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pPr lvl="0"/>
            <a:r>
              <a:rPr lang="zh-CN" altLang="en-US" dirty="0"/>
              <a:t>顾渝-商务英语谈判 Chapter 5</a:t>
            </a:r>
            <a:endParaRPr lang="zh-CN" altLang="en-US" dirty="0"/>
          </a:p>
        </p:txBody>
      </p:sp>
      <p:sp>
        <p:nvSpPr>
          <p:cNvPr id="142342" name="灯片编号占位符 142341"/>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pPr lvl="0"/>
            <a:fld id="{9A0DB2DC-4C9A-4742-B13C-FB6460FD3503}" type="slidenum">
              <a:rPr lang="zh-CN" altLang="en-US" dirty="0"/>
            </a:fld>
            <a:endParaRPr lang="zh-CN" altLang="en-US" dirty="0">
              <a:latin typeface="Arial" panose="020B0604020202020204" pitchFamily="34" charset="0"/>
            </a:endParaRPr>
          </a:p>
        </p:txBody>
      </p:sp>
      <p:sp>
        <p:nvSpPr>
          <p:cNvPr id="142343" name="任意多边形 142342"/>
          <p:cNvSpPr/>
          <p:nvPr/>
        </p:nvSpPr>
        <p:spPr>
          <a:xfrm>
            <a:off x="381000" y="228600"/>
            <a:ext cx="8229600" cy="609600"/>
          </a:xfrm>
          <a:custGeom>
            <a:avLst/>
            <a:gdLst/>
            <a:ahLst/>
            <a:cxnLst/>
            <a:pathLst>
              <a:path w="1000" h="1000">
                <a:moveTo>
                  <a:pt x="0" y="1000"/>
                </a:moveTo>
                <a:lnTo>
                  <a:pt x="0" y="0"/>
                </a:lnTo>
                <a:lnTo>
                  <a:pt x="1000" y="0"/>
                </a:lnTo>
              </a:path>
            </a:pathLst>
          </a:custGeom>
          <a:noFill/>
          <a:ln w="19050" cap="flat" cmpd="sng">
            <a:solidFill>
              <a:schemeClr val="accent1">
                <a:alpha val="100000"/>
              </a:schemeClr>
            </a:solidFill>
            <a:prstDash val="solid"/>
            <a:miter/>
            <a:headEnd type="none" w="med" len="med"/>
            <a:tailEnd type="none" w="med" len="med"/>
          </a:ln>
        </p:spPr>
        <p:txBody>
          <a:bodyPr/>
          <a:p>
            <a:endParaRPr lang="zh-CN" altLang="en-US"/>
          </a:p>
        </p:txBody>
      </p:sp>
      <p:sp>
        <p:nvSpPr>
          <p:cNvPr id="142344" name="直接连接符 142343"/>
          <p:cNvSpPr/>
          <p:nvPr/>
        </p:nvSpPr>
        <p:spPr>
          <a:xfrm>
            <a:off x="457200" y="6172200"/>
            <a:ext cx="8229600" cy="0"/>
          </a:xfrm>
          <a:prstGeom prst="line">
            <a:avLst/>
          </a:prstGeom>
          <a:ln w="19050" cap="flat" cmpd="sng">
            <a:solidFill>
              <a:schemeClr val="accent1"/>
            </a:solidFill>
            <a:prstDash val="solid"/>
            <a:headEnd type="none" w="med" len="med"/>
            <a:tailEnd type="none" w="med" len="med"/>
          </a:ln>
        </p:spPr>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marL="0" lvl="0" indent="0" algn="l" defTabSz="914400" rtl="0" eaLnBrk="1" fontAlgn="base" latinLnBrk="0" hangingPunct="1">
        <a:lnSpc>
          <a:spcPct val="100000"/>
        </a:lnSpc>
        <a:spcBef>
          <a:spcPct val="0"/>
        </a:spcBef>
        <a:spcAft>
          <a:spcPct val="0"/>
        </a:spcAft>
        <a:buNone/>
        <a:defRPr sz="42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3000" b="0" i="0" u="none" kern="1200" baseline="0">
          <a:solidFill>
            <a:schemeClr val="tx1"/>
          </a:solidFill>
          <a:latin typeface="+mn-lt"/>
          <a:ea typeface="+mn-ea"/>
          <a:cs typeface="+mn-cs"/>
        </a:defRPr>
      </a:lvl1pPr>
      <a:lvl2pPr marL="669925" lvl="1" indent="-32512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q"/>
        <a:defRPr sz="2600" b="0" i="0" u="none" kern="1200" baseline="0">
          <a:solidFill>
            <a:schemeClr val="tx1"/>
          </a:solidFill>
          <a:latin typeface="+mn-lt"/>
          <a:ea typeface="+mn-ea"/>
          <a:cs typeface="+mn-cs"/>
        </a:defRPr>
      </a:lvl2pPr>
      <a:lvl3pPr marL="1022350" lvl="2" indent="-35052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200" b="0" i="0" u="none" kern="1200" baseline="0">
          <a:solidFill>
            <a:schemeClr val="tx1"/>
          </a:solidFill>
          <a:latin typeface="+mn-lt"/>
          <a:ea typeface="+mn-ea"/>
          <a:cs typeface="+mn-cs"/>
        </a:defRPr>
      </a:lvl3pPr>
      <a:lvl4pPr marL="1339850" lvl="3" indent="-315595"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q"/>
        <a:defRPr sz="2000" b="0" i="0" u="none" kern="1200" baseline="0">
          <a:solidFill>
            <a:schemeClr val="tx1"/>
          </a:solidFill>
          <a:latin typeface="+mn-lt"/>
          <a:ea typeface="+mn-ea"/>
          <a:cs typeface="+mn-cs"/>
        </a:defRPr>
      </a:lvl4pPr>
      <a:lvl5pPr marL="1681480" lvl="4" indent="-339725"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39038;&#28189;-&#21830;&#21153;&#33521;&#35821;&#35848;&#21028;-6.pptx"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2"/>
          </p:nvPr>
        </p:nvSpPr>
        <p:spPr/>
        <p:txBody>
          <a:bodyPr/>
          <a:p>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3"/>
          </p:nvPr>
        </p:nvSpPr>
        <p:spPr/>
        <p:txBody>
          <a:bodyPr/>
          <a:p>
            <a:r>
              <a:rPr lang="zh-CN" altLang="en-US" dirty="0"/>
              <a:t>顾渝-</a:t>
            </a:r>
            <a:r>
              <a:rPr lang="zh-CN" altLang="en-US" dirty="0">
                <a:sym typeface="+mn-ea"/>
              </a:rPr>
              <a:t>《商务英语谈判》（第二版）</a:t>
            </a:r>
            <a:r>
              <a:rPr lang="zh-CN" altLang="en-US" dirty="0"/>
              <a:t> Chapter 5</a:t>
            </a:r>
            <a:endParaRPr lang="zh-CN" altLang="en-US" dirty="0"/>
          </a:p>
        </p:txBody>
      </p:sp>
      <p:sp>
        <p:nvSpPr>
          <p:cNvPr id="4" name="灯片编号占位符 3"/>
          <p:cNvSpPr/>
          <p:nvPr>
            <p:ph type="sldNum" sz="quarter" idx="4"/>
          </p:nvPr>
        </p:nvSpPr>
        <p:spPr/>
        <p:txBody>
          <a:bodyPr/>
          <a:p>
            <a:fld id="{9A0DB2DC-4C9A-4742-B13C-FB6460FD3503}" type="slidenum">
              <a:rPr lang="zh-CN" altLang="en-US" dirty="0"/>
            </a:fld>
            <a:endParaRPr lang="zh-CN" altLang="en-US" dirty="0">
              <a:latin typeface="Arial" panose="020B0604020202020204" pitchFamily="34" charset="0"/>
            </a:endParaRPr>
          </a:p>
        </p:txBody>
      </p:sp>
      <p:sp>
        <p:nvSpPr>
          <p:cNvPr id="138242" name="标题 138241"/>
          <p:cNvSpPr>
            <a:spLocks noGrp="1"/>
          </p:cNvSpPr>
          <p:nvPr>
            <p:ph type="ctrTitle"/>
          </p:nvPr>
        </p:nvSpPr>
        <p:spPr>
          <a:xfrm>
            <a:off x="611188" y="1125538"/>
            <a:ext cx="8281987" cy="2808287"/>
          </a:xfrm>
        </p:spPr>
        <p:txBody>
          <a:bodyPr anchor="t" anchorCtr="0"/>
          <a:p>
            <a:pPr algn="l" defTabSz="914400">
              <a:buSzTx/>
              <a:buFontTx/>
              <a:buNone/>
            </a:pPr>
            <a:r>
              <a:rPr lang="en-US" altLang="zh-CN" sz="4200" b="1">
                <a:latin typeface="Garamond" panose="02020404030301010803" pitchFamily="18" charset="0"/>
                <a:ea typeface="宋体" panose="02010600030101010101" pitchFamily="2" charset="-122"/>
                <a:sym typeface="+mn-ea"/>
              </a:rPr>
              <a:t>English for Business Negotiation</a:t>
            </a:r>
            <a:r>
              <a:rPr lang="en-US" altLang="zh-CN" sz="4200">
                <a:latin typeface="Garamond" panose="02020404030301010803" pitchFamily="18" charset="0"/>
                <a:ea typeface="宋体" panose="02010600030101010101" pitchFamily="2" charset="-122"/>
                <a:sym typeface="+mn-ea"/>
              </a:rPr>
              <a:t> </a:t>
            </a:r>
            <a:r>
              <a:rPr lang="en-US" altLang="zh-CN" sz="2400">
                <a:latin typeface="Garamond" panose="02020404030301010803" pitchFamily="18" charset="0"/>
                <a:ea typeface="宋体" panose="02010600030101010101" pitchFamily="2" charset="-122"/>
                <a:sym typeface="+mn-ea"/>
              </a:rPr>
              <a:t>(2nd Edition)</a:t>
            </a:r>
            <a:br>
              <a:rPr lang="en-US" altLang="zh-CN" sz="4200">
                <a:latin typeface="Garamond" panose="02020404030301010803" pitchFamily="18" charset="0"/>
                <a:ea typeface="宋体" panose="02010600030101010101" pitchFamily="2" charset="-122"/>
                <a:sym typeface="+mn-ea"/>
              </a:rPr>
            </a:br>
            <a:r>
              <a:rPr lang="zh-CN" altLang="en-US" sz="4200" dirty="0">
                <a:latin typeface="Garamond" panose="02020404030301010803" pitchFamily="18" charset="0"/>
                <a:ea typeface="宋体" panose="02010600030101010101" pitchFamily="2" charset="-122"/>
                <a:sym typeface="+mn-ea"/>
              </a:rPr>
              <a:t>商务英语谈判</a:t>
            </a:r>
            <a:r>
              <a:rPr lang="en-US" altLang="zh-CN" sz="2400">
                <a:latin typeface="Garamond" panose="02020404030301010803" pitchFamily="18" charset="0"/>
                <a:ea typeface="宋体" panose="02010600030101010101" pitchFamily="2" charset="-122"/>
                <a:sym typeface="+mn-ea"/>
              </a:rPr>
              <a:t>（第二版）</a:t>
            </a:r>
            <a:br>
              <a:rPr lang="en-US" altLang="zh-CN" sz="2400">
                <a:latin typeface="Garamond" panose="02020404030301010803" pitchFamily="18" charset="0"/>
                <a:ea typeface="宋体" panose="02010600030101010101" pitchFamily="2" charset="-122"/>
                <a:sym typeface="+mn-ea"/>
              </a:rPr>
            </a:br>
            <a:br>
              <a:rPr lang="en-US" altLang="zh-CN" sz="2400">
                <a:latin typeface="Garamond" panose="02020404030301010803" pitchFamily="18" charset="0"/>
                <a:ea typeface="宋体" panose="02010600030101010101" pitchFamily="2" charset="-122"/>
                <a:sym typeface="+mn-ea"/>
              </a:rPr>
            </a:br>
            <a:r>
              <a:rPr lang="en-US" altLang="zh-CN" sz="4200" kern="1200" baseline="0">
                <a:solidFill>
                  <a:srgbClr val="333399"/>
                </a:solidFill>
                <a:latin typeface="Garamond" panose="02020404030301010803" pitchFamily="18" charset="0"/>
                <a:ea typeface="宋体" panose="02010600030101010101" pitchFamily="2" charset="-122"/>
              </a:rPr>
              <a:t>Chapter 5 – Company Description</a:t>
            </a:r>
            <a:endParaRPr lang="en-US" altLang="zh-CN" sz="4200" kern="1200" baseline="0">
              <a:solidFill>
                <a:srgbClr val="333399"/>
              </a:solidFill>
              <a:latin typeface="Garamond" panose="02020404030301010803" pitchFamily="18" charset="0"/>
              <a:ea typeface="宋体" panose="02010600030101010101" pitchFamily="2" charset="-122"/>
            </a:endParaRPr>
          </a:p>
        </p:txBody>
      </p:sp>
      <p:sp>
        <p:nvSpPr>
          <p:cNvPr id="138243" name="副标题 138242"/>
          <p:cNvSpPr>
            <a:spLocks noGrp="1"/>
          </p:cNvSpPr>
          <p:nvPr>
            <p:ph type="subTitle" idx="1"/>
          </p:nvPr>
        </p:nvSpPr>
        <p:spPr>
          <a:xfrm>
            <a:off x="1981200" y="4441825"/>
            <a:ext cx="6553200" cy="1273175"/>
          </a:xfrm>
        </p:spPr>
        <p:txBody>
          <a:bodyPr anchor="t" anchorCtr="0"/>
          <a:p>
            <a:pPr defTabSz="914400">
              <a:buSzPct val="65000"/>
            </a:pPr>
            <a:r>
              <a:rPr lang="zh-CN" altLang="en-US" kern="1200" baseline="0" dirty="0">
                <a:latin typeface="Arial" panose="020B0604020202020204" pitchFamily="34" charset="0"/>
                <a:ea typeface="宋体" panose="02010600030101010101" pitchFamily="2" charset="-122"/>
              </a:rPr>
              <a:t>顾  渝</a:t>
            </a:r>
            <a:endParaRPr lang="zh-CN" altLang="en-US" kern="1200" baseline="0" dirty="0">
              <a:latin typeface="Arial" panose="020B0604020202020204" pitchFamily="34" charset="0"/>
              <a:ea typeface="宋体" panose="02010600030101010101" pitchFamily="2" charset="-122"/>
            </a:endParaRPr>
          </a:p>
          <a:p>
            <a:pPr defTabSz="914400">
              <a:buSzPct val="65000"/>
            </a:pPr>
            <a:r>
              <a:rPr lang="zh-CN" altLang="en-US" kern="1200" baseline="0" dirty="0">
                <a:latin typeface="Arial" panose="020B0604020202020204" pitchFamily="34" charset="0"/>
                <a:ea typeface="宋体" panose="02010600030101010101" pitchFamily="2" charset="-122"/>
              </a:rPr>
              <a:t>对外经济贸易大学出版社</a:t>
            </a:r>
            <a:endParaRPr lang="zh-CN" altLang="en-US" kern="1200" baseline="0" dirty="0">
              <a:latin typeface="Arial" panose="020B0604020202020204" pitchFamily="34" charset="0"/>
              <a:ea typeface="宋体" panose="02010600030101010101" pitchFamily="2" charset="-122"/>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Chapter 5</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0530" name="文本占位符 150529"/>
          <p:cNvSpPr>
            <a:spLocks noGrp="1"/>
          </p:cNvSpPr>
          <p:nvPr>
            <p:ph type="body" idx="1"/>
          </p:nvPr>
        </p:nvSpPr>
        <p:spPr>
          <a:xfrm>
            <a:off x="395605" y="1196975"/>
            <a:ext cx="8229600" cy="4718050"/>
          </a:xfrm>
        </p:spPr>
        <p:txBody>
          <a:bodyPr/>
          <a:p>
            <a:pPr marL="571500" indent="-571500">
              <a:lnSpc>
                <a:spcPct val="80000"/>
              </a:lnSpc>
              <a:buNone/>
            </a:pPr>
            <a:r>
              <a:rPr lang="en-US" altLang="zh-CN" sz="2600" b="1"/>
              <a:t>8.   Why should a firm establish an “organizational structure”? </a:t>
            </a:r>
            <a:endParaRPr lang="en-US" altLang="zh-CN" sz="2600"/>
          </a:p>
          <a:p>
            <a:pPr marL="571500" indent="-571500">
              <a:lnSpc>
                <a:spcPct val="90000"/>
              </a:lnSpc>
            </a:pPr>
            <a:r>
              <a:rPr lang="en-US" altLang="zh-CN" sz="2600"/>
              <a:t>An organizational structure identifies responsibilities for each job position and the relationships among those positions. In general, a firm wants to establish an organizational structure that ensures all employees are in positions where they can be properly guided and monitored by someone above them to do their jobs efficiently. If some job positions are not under the supervision of any other position, those positions may not contribute much to production because the employees will lack the guidance that they need. </a:t>
            </a:r>
            <a:endParaRPr lang="en-US" altLang="zh-CN" sz="2600"/>
          </a:p>
        </p:txBody>
      </p:sp>
      <p:sp>
        <p:nvSpPr>
          <p:cNvPr id="150531" name="标题 150530"/>
          <p:cNvSpPr>
            <a:spLocks noGrp="1"/>
          </p:cNvSpPr>
          <p:nvPr>
            <p:ph type="title"/>
          </p:nvPr>
        </p:nvSpPr>
        <p:spPr>
          <a:xfrm>
            <a:off x="457200" y="278130"/>
            <a:ext cx="8229600" cy="867410"/>
          </a:xfrm>
        </p:spPr>
        <p:txBody>
          <a:bodyPr vert="horz" wrap="square" lIns="91440" tIns="45720" rIns="91440" bIns="45720" anchor="t" anchorCtr="0"/>
          <a:p>
            <a:r>
              <a:rPr lang="en-US" altLang="zh-CN" b="1" u="sng"/>
              <a:t>5.1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0531"/>
                                        </p:tgtEl>
                                        <p:attrNameLst>
                                          <p:attrName>style.visibility</p:attrName>
                                        </p:attrNameLst>
                                      </p:cBhvr>
                                      <p:to>
                                        <p:strVal val="visible"/>
                                      </p:to>
                                    </p:set>
                                    <p:animEffect transition="in" filter="fade">
                                      <p:cBhvr>
                                        <p:cTn id="7" dur="597">
                                          <p:stCondLst>
                                            <p:cond delay="0"/>
                                          </p:stCondLst>
                                        </p:cTn>
                                        <p:tgtEl>
                                          <p:spTgt spid="150531"/>
                                        </p:tgtEl>
                                      </p:cBhvr>
                                    </p:animEffect>
                                    <p:anim calcmode="lin" valueType="num">
                                      <p:cBhvr>
                                        <p:cTn id="8" dur="597" fill="hold">
                                          <p:stCondLst>
                                            <p:cond delay="0"/>
                                          </p:stCondLst>
                                        </p:cTn>
                                        <p:tgtEl>
                                          <p:spTgt spid="150531"/>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0531"/>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0531"/>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50530">
                                            <p:txEl>
                                              <p:charRg st="65" end="589"/>
                                            </p:txEl>
                                          </p:spTgt>
                                        </p:tgtEl>
                                        <p:attrNameLst>
                                          <p:attrName>style.visibility</p:attrName>
                                        </p:attrNameLst>
                                      </p:cBhvr>
                                      <p:to>
                                        <p:strVal val="visible"/>
                                      </p:to>
                                    </p:set>
                                    <p:anim to="" calcmode="lin" valueType="num">
                                      <p:cBhvr>
                                        <p:cTn id="15" dur="1" fill="hold"/>
                                        <p:tgtEl>
                                          <p:spTgt spid="150530">
                                            <p:txEl>
                                              <p:charRg st="65" end="589"/>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53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5</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1554" name="文本占位符 151553"/>
          <p:cNvSpPr>
            <a:spLocks noGrp="1"/>
          </p:cNvSpPr>
          <p:nvPr>
            <p:ph type="body" idx="1"/>
          </p:nvPr>
        </p:nvSpPr>
        <p:spPr>
          <a:xfrm>
            <a:off x="395605" y="1196975"/>
            <a:ext cx="8175625" cy="4700905"/>
          </a:xfrm>
        </p:spPr>
        <p:txBody>
          <a:bodyPr/>
          <a:p>
            <a:pPr marL="571500" indent="-571500">
              <a:lnSpc>
                <a:spcPct val="90000"/>
              </a:lnSpc>
              <a:buNone/>
            </a:pPr>
            <a:r>
              <a:rPr lang="en-US" altLang="zh-CN" sz="2600" b="1"/>
              <a:t>9.   How to define “corporate culture”?</a:t>
            </a:r>
            <a:endParaRPr lang="en-US" altLang="zh-CN" sz="2600"/>
          </a:p>
          <a:p>
            <a:pPr marL="571500" indent="-571500">
              <a:lnSpc>
                <a:spcPct val="100000"/>
              </a:lnSpc>
            </a:pPr>
            <a:r>
              <a:rPr lang="en-US" altLang="zh-CN" sz="2600"/>
              <a:t>Corporate culture is the beliefs, values, norms, and patterns of behavior that are shared by corporate members and that guide their behavior. How people in a company think, feel, value and act are guided by ideas, meanings and beliefs of a cultural (socially shared) nature. Early in Google’s history, </a:t>
            </a:r>
            <a:r>
              <a:rPr lang="en-US" altLang="zh-CN" sz="2600" err="1">
                <a:solidFill>
                  <a:srgbClr val="333399"/>
                </a:solidFill>
              </a:rPr>
              <a:t>Brin</a:t>
            </a:r>
            <a:r>
              <a:rPr lang="en-US" altLang="zh-CN" sz="2600">
                <a:solidFill>
                  <a:srgbClr val="333399"/>
                </a:solidFill>
              </a:rPr>
              <a:t> and Page</a:t>
            </a:r>
            <a:r>
              <a:rPr lang="en-US" altLang="zh-CN" sz="2600"/>
              <a:t> recognized the importance of corporate culture. They instilled a trio [</a:t>
            </a:r>
            <a:r>
              <a:rPr lang="zh-CN" altLang="en-US" sz="2600" dirty="0"/>
              <a:t>三个一组</a:t>
            </a:r>
            <a:r>
              <a:rPr lang="en-US" altLang="zh-CN" sz="2600"/>
              <a:t>] of distinctive core values: </a:t>
            </a:r>
            <a:endParaRPr lang="en-US" altLang="zh-CN" sz="2600"/>
          </a:p>
        </p:txBody>
      </p:sp>
      <p:sp>
        <p:nvSpPr>
          <p:cNvPr id="151555" name="标题 151554"/>
          <p:cNvSpPr>
            <a:spLocks noGrp="1"/>
          </p:cNvSpPr>
          <p:nvPr>
            <p:ph type="title"/>
          </p:nvPr>
        </p:nvSpPr>
        <p:spPr>
          <a:xfrm>
            <a:off x="457200" y="278130"/>
            <a:ext cx="8229600" cy="922020"/>
          </a:xfrm>
        </p:spPr>
        <p:txBody>
          <a:bodyPr vert="horz" wrap="square" lIns="91440" tIns="45720" rIns="91440" bIns="45720" anchor="t" anchorCtr="0"/>
          <a:p>
            <a:r>
              <a:rPr lang="en-US" altLang="zh-CN" b="1" u="sng"/>
              <a:t>5.1 Before You Begin</a:t>
            </a:r>
            <a:endParaRPr lang="en-US" altLang="zh-CN" b="1" u="sng"/>
          </a:p>
        </p:txBody>
      </p:sp>
      <p:sp>
        <p:nvSpPr>
          <p:cNvPr id="5" name="下箭头 4"/>
          <p:cNvSpPr/>
          <p:nvPr/>
        </p:nvSpPr>
        <p:spPr>
          <a:xfrm>
            <a:off x="5220335" y="5157470"/>
            <a:ext cx="143510" cy="287655"/>
          </a:xfrm>
          <a:prstGeom prst="downArrow">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1555"/>
                                        </p:tgtEl>
                                        <p:attrNameLst>
                                          <p:attrName>style.visibility</p:attrName>
                                        </p:attrNameLst>
                                      </p:cBhvr>
                                      <p:to>
                                        <p:strVal val="visible"/>
                                      </p:to>
                                    </p:set>
                                    <p:animEffect transition="in" filter="fade">
                                      <p:cBhvr>
                                        <p:cTn id="7" dur="597">
                                          <p:stCondLst>
                                            <p:cond delay="0"/>
                                          </p:stCondLst>
                                        </p:cTn>
                                        <p:tgtEl>
                                          <p:spTgt spid="151555"/>
                                        </p:tgtEl>
                                      </p:cBhvr>
                                    </p:animEffect>
                                    <p:anim calcmode="lin" valueType="num">
                                      <p:cBhvr>
                                        <p:cTn id="8" dur="597" fill="hold">
                                          <p:stCondLst>
                                            <p:cond delay="0"/>
                                          </p:stCondLst>
                                        </p:cTn>
                                        <p:tgtEl>
                                          <p:spTgt spid="151555"/>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1555"/>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1555"/>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grpId="0" nodeType="clickEffect">
                                  <p:stCondLst>
                                    <p:cond delay="0"/>
                                  </p:stCondLst>
                                  <p:childTnLst>
                                    <p:set>
                                      <p:cBhvr>
                                        <p:cTn id="14" dur="1" fill="hold">
                                          <p:stCondLst>
                                            <p:cond delay="0"/>
                                          </p:stCondLst>
                                        </p:cTn>
                                        <p:tgtEl>
                                          <p:spTgt spid="151554">
                                            <p:txEl>
                                              <p:charRg st="41" end="463"/>
                                            </p:txEl>
                                          </p:spTgt>
                                        </p:tgtEl>
                                        <p:attrNameLst>
                                          <p:attrName>style.visibility</p:attrName>
                                        </p:attrNameLst>
                                      </p:cBhvr>
                                      <p:to>
                                        <p:strVal val="visible"/>
                                      </p:to>
                                    </p:set>
                                    <p:anim to="" calcmode="lin" valueType="num">
                                      <p:cBhvr>
                                        <p:cTn id="15" dur="1" fill="hold"/>
                                        <p:tgtEl>
                                          <p:spTgt spid="151554">
                                            <p:txEl>
                                              <p:charRg st="41" end="463"/>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54" grpId="0" uiExpand="1" build="p"/>
      <p:bldP spid="15155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5</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1554" name="文本占位符 151553"/>
          <p:cNvSpPr>
            <a:spLocks noGrp="1"/>
          </p:cNvSpPr>
          <p:nvPr>
            <p:ph type="body" idx="1"/>
          </p:nvPr>
        </p:nvSpPr>
        <p:spPr>
          <a:xfrm>
            <a:off x="467360" y="1052830"/>
            <a:ext cx="8157210" cy="4985385"/>
          </a:xfrm>
        </p:spPr>
        <p:txBody>
          <a:bodyPr/>
          <a:p>
            <a:pPr marL="571500" indent="-571500">
              <a:lnSpc>
                <a:spcPct val="90000"/>
              </a:lnSpc>
              <a:buNone/>
            </a:pPr>
            <a:r>
              <a:rPr lang="en-US" altLang="zh-CN" sz="2000" b="1"/>
              <a:t>9.    </a:t>
            </a:r>
            <a:r>
              <a:rPr lang="en-US" altLang="zh-CN" sz="2000"/>
              <a:t> </a:t>
            </a:r>
            <a:endParaRPr lang="en-US" altLang="zh-CN" sz="2000"/>
          </a:p>
          <a:p>
            <a:pPr marL="840105" lvl="1" indent="-495300">
              <a:lnSpc>
                <a:spcPct val="110000"/>
              </a:lnSpc>
            </a:pPr>
            <a:r>
              <a:rPr lang="en-US" altLang="zh-CN" sz="2600"/>
              <a:t>Don’t be evil.</a:t>
            </a:r>
            <a:endParaRPr lang="en-US" altLang="zh-CN" sz="2600"/>
          </a:p>
          <a:p>
            <a:pPr marL="840105" lvl="1" indent="-495300">
              <a:lnSpc>
                <a:spcPct val="110000"/>
              </a:lnSpc>
            </a:pPr>
            <a:r>
              <a:rPr lang="en-US" altLang="zh-CN" sz="2600"/>
              <a:t>Technology matters.</a:t>
            </a:r>
            <a:endParaRPr lang="en-US" altLang="zh-CN" sz="2600"/>
          </a:p>
          <a:p>
            <a:pPr marL="840105" lvl="1" indent="-495300">
              <a:lnSpc>
                <a:spcPct val="110000"/>
              </a:lnSpc>
            </a:pPr>
            <a:r>
              <a:rPr lang="en-US" altLang="zh-CN" sz="2600"/>
              <a:t>We make our own rules.</a:t>
            </a:r>
            <a:endParaRPr lang="en-US" altLang="zh-CN" sz="2600"/>
          </a:p>
          <a:p>
            <a:pPr marL="571500" indent="-571500">
              <a:lnSpc>
                <a:spcPct val="110000"/>
              </a:lnSpc>
            </a:pPr>
            <a:r>
              <a:rPr lang="en-US" altLang="zh-CN" sz="2600"/>
              <a:t>The first value refers to integrity and fair treatment of customers. As “Google’s Statement of Philosophy” indicates, “We never manipulate rankings to put our (advertising or content) partners higher in our search results. No one can buy a better </a:t>
            </a:r>
            <a:r>
              <a:rPr lang="en-US" altLang="zh-CN" sz="2600" err="1"/>
              <a:t>PageRank</a:t>
            </a:r>
            <a:r>
              <a:rPr lang="en-US" altLang="zh-CN" sz="2600"/>
              <a:t>.”</a:t>
            </a:r>
            <a:endParaRPr lang="en-US" altLang="zh-CN" sz="2600"/>
          </a:p>
        </p:txBody>
      </p:sp>
      <p:sp>
        <p:nvSpPr>
          <p:cNvPr id="151555" name="标题 151554"/>
          <p:cNvSpPr>
            <a:spLocks noGrp="1"/>
          </p:cNvSpPr>
          <p:nvPr>
            <p:ph type="title"/>
          </p:nvPr>
        </p:nvSpPr>
        <p:spPr/>
        <p:txBody>
          <a:bodyPr vert="horz" wrap="square" lIns="91440" tIns="45720" rIns="91440" bIns="45720" anchor="t" anchorCtr="0"/>
          <a:p>
            <a:r>
              <a:rPr lang="en-US" altLang="zh-CN" b="1" u="sng"/>
              <a:t>5.1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1555"/>
                                        </p:tgtEl>
                                        <p:attrNameLst>
                                          <p:attrName>style.visibility</p:attrName>
                                        </p:attrNameLst>
                                      </p:cBhvr>
                                      <p:to>
                                        <p:strVal val="visible"/>
                                      </p:to>
                                    </p:set>
                                    <p:animEffect transition="in" filter="fade">
                                      <p:cBhvr>
                                        <p:cTn id="7" dur="597">
                                          <p:stCondLst>
                                            <p:cond delay="0"/>
                                          </p:stCondLst>
                                        </p:cTn>
                                        <p:tgtEl>
                                          <p:spTgt spid="151555"/>
                                        </p:tgtEl>
                                      </p:cBhvr>
                                    </p:animEffect>
                                    <p:anim calcmode="lin" valueType="num">
                                      <p:cBhvr>
                                        <p:cTn id="8" dur="597" fill="hold">
                                          <p:stCondLst>
                                            <p:cond delay="0"/>
                                          </p:stCondLst>
                                        </p:cTn>
                                        <p:tgtEl>
                                          <p:spTgt spid="151555"/>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1555"/>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1555"/>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51554">
                                            <p:txEl>
                                              <p:pRg st="1" end="1"/>
                                            </p:txEl>
                                          </p:spTgt>
                                        </p:tgtEl>
                                        <p:attrNameLst>
                                          <p:attrName>style.visibility</p:attrName>
                                        </p:attrNameLst>
                                      </p:cBhvr>
                                      <p:to>
                                        <p:strVal val="visible"/>
                                      </p:to>
                                    </p:set>
                                    <p:anim to="" calcmode="lin" valueType="num">
                                      <p:cBhvr>
                                        <p:cTn id="15" dur="1" fill="hold"/>
                                        <p:tgtEl>
                                          <p:spTgt spid="151554">
                                            <p:txEl>
                                              <p:pRg st="1" end="1"/>
                                            </p:txEl>
                                          </p:spTgt>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151554">
                                            <p:txEl>
                                              <p:pRg st="2" end="2"/>
                                            </p:txEl>
                                          </p:spTgt>
                                        </p:tgtEl>
                                        <p:attrNameLst>
                                          <p:attrName>style.visibility</p:attrName>
                                        </p:attrNameLst>
                                      </p:cBhvr>
                                      <p:to>
                                        <p:strVal val="visible"/>
                                      </p:to>
                                    </p:set>
                                    <p:anim to="" calcmode="lin" valueType="num">
                                      <p:cBhvr>
                                        <p:cTn id="20" dur="1" fill="hold"/>
                                        <p:tgtEl>
                                          <p:spTgt spid="151554">
                                            <p:txEl>
                                              <p:pRg st="2" end="2"/>
                                            </p:txEl>
                                          </p:spTgt>
                                        </p:tgtEl>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151554">
                                            <p:txEl>
                                              <p:pRg st="3" end="3"/>
                                            </p:txEl>
                                          </p:spTgt>
                                        </p:tgtEl>
                                        <p:attrNameLst>
                                          <p:attrName>style.visibility</p:attrName>
                                        </p:attrNameLst>
                                      </p:cBhvr>
                                      <p:to>
                                        <p:strVal val="visible"/>
                                      </p:to>
                                    </p:set>
                                    <p:anim to="" calcmode="lin" valueType="num">
                                      <p:cBhvr>
                                        <p:cTn id="25" dur="1" fill="hold"/>
                                        <p:tgtEl>
                                          <p:spTgt spid="151554">
                                            <p:txEl>
                                              <p:pRg st="3" end="3"/>
                                            </p:txEl>
                                          </p:spTgt>
                                        </p:tgtEl>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nodeType="clickEffect">
                                  <p:stCondLst>
                                    <p:cond delay="0"/>
                                  </p:stCondLst>
                                  <p:childTnLst>
                                    <p:set>
                                      <p:cBhvr>
                                        <p:cTn id="29" dur="1" fill="hold">
                                          <p:stCondLst>
                                            <p:cond delay="0"/>
                                          </p:stCondLst>
                                        </p:cTn>
                                        <p:tgtEl>
                                          <p:spTgt spid="151554">
                                            <p:txEl>
                                              <p:pRg st="4" end="4"/>
                                            </p:txEl>
                                          </p:spTgt>
                                        </p:tgtEl>
                                        <p:attrNameLst>
                                          <p:attrName>style.visibility</p:attrName>
                                        </p:attrNameLst>
                                      </p:cBhvr>
                                      <p:to>
                                        <p:strVal val="visible"/>
                                      </p:to>
                                    </p:set>
                                    <p:anim to="" calcmode="lin" valueType="num">
                                      <p:cBhvr>
                                        <p:cTn id="30" dur="1" fill="hold"/>
                                        <p:tgtEl>
                                          <p:spTgt spid="151554">
                                            <p:txEl>
                                              <p:pRg st="4" end="4"/>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5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5</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2578" name="文本占位符 152577"/>
          <p:cNvSpPr>
            <a:spLocks noGrp="1"/>
          </p:cNvSpPr>
          <p:nvPr>
            <p:ph type="body" idx="1"/>
          </p:nvPr>
        </p:nvSpPr>
        <p:spPr>
          <a:xfrm>
            <a:off x="395605" y="1124585"/>
            <a:ext cx="8056880" cy="4835525"/>
          </a:xfrm>
        </p:spPr>
        <p:txBody>
          <a:bodyPr/>
          <a:p>
            <a:pPr marL="571500" indent="-571500">
              <a:lnSpc>
                <a:spcPct val="90000"/>
              </a:lnSpc>
              <a:buNone/>
            </a:pPr>
            <a:r>
              <a:rPr lang="en-US" altLang="zh-CN" sz="2200" b="1"/>
              <a:t>10.  Can you name some more mission statements of some companies? How can a mission statement be woven into the daily lives of everyone involved?</a:t>
            </a:r>
            <a:endParaRPr lang="en-US" altLang="zh-CN" sz="2200"/>
          </a:p>
          <a:p>
            <a:pPr marL="571500" indent="-571500">
              <a:lnSpc>
                <a:spcPct val="100000"/>
              </a:lnSpc>
            </a:pPr>
            <a:r>
              <a:rPr lang="en-US" altLang="zh-CN" sz="2200"/>
              <a:t>Nike: To bring inspiration and innovation to every athlete in the world. Otis Elevator: To provide any customer with a means of moving people and things up, down, and sideways over short distances with a higher reliability than any similar enterprise in the world.</a:t>
            </a:r>
            <a:endParaRPr lang="en-US" altLang="zh-CN" sz="2200"/>
          </a:p>
          <a:p>
            <a:pPr marL="571500" indent="-571500">
              <a:lnSpc>
                <a:spcPct val="100000"/>
              </a:lnSpc>
            </a:pPr>
            <a:r>
              <a:rPr lang="en-US" altLang="zh-CN" sz="2200"/>
              <a:t>To weave a mission statement into the daily lives of everyone involved, a company should stress that, for example, the mission is an integral part of quality decisions. Or, no product can be released to the market until the Executive Committee has approved it with a formal vote following a quality presentation.</a:t>
            </a:r>
            <a:endParaRPr lang="en-US" altLang="zh-CN" sz="2200"/>
          </a:p>
        </p:txBody>
      </p:sp>
      <p:sp>
        <p:nvSpPr>
          <p:cNvPr id="152579" name="标题 152578"/>
          <p:cNvSpPr>
            <a:spLocks noGrp="1"/>
          </p:cNvSpPr>
          <p:nvPr>
            <p:ph type="title"/>
          </p:nvPr>
        </p:nvSpPr>
        <p:spPr>
          <a:xfrm>
            <a:off x="457200" y="278130"/>
            <a:ext cx="8229600" cy="793115"/>
          </a:xfrm>
        </p:spPr>
        <p:txBody>
          <a:bodyPr vert="horz" wrap="square" lIns="91440" tIns="45720" rIns="91440" bIns="45720" anchor="t" anchorCtr="0"/>
          <a:p>
            <a:r>
              <a:rPr lang="en-US" altLang="zh-CN" b="1" u="sng"/>
              <a:t>5.1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2579"/>
                                        </p:tgtEl>
                                        <p:attrNameLst>
                                          <p:attrName>style.visibility</p:attrName>
                                        </p:attrNameLst>
                                      </p:cBhvr>
                                      <p:to>
                                        <p:strVal val="visible"/>
                                      </p:to>
                                    </p:set>
                                    <p:animEffect transition="in" filter="fade">
                                      <p:cBhvr>
                                        <p:cTn id="7" dur="597">
                                          <p:stCondLst>
                                            <p:cond delay="0"/>
                                          </p:stCondLst>
                                        </p:cTn>
                                        <p:tgtEl>
                                          <p:spTgt spid="152579"/>
                                        </p:tgtEl>
                                      </p:cBhvr>
                                    </p:animEffect>
                                    <p:anim calcmode="lin" valueType="num">
                                      <p:cBhvr>
                                        <p:cTn id="8" dur="597" fill="hold">
                                          <p:stCondLst>
                                            <p:cond delay="0"/>
                                          </p:stCondLst>
                                        </p:cTn>
                                        <p:tgtEl>
                                          <p:spTgt spid="152579"/>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2579"/>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2579"/>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52578">
                                            <p:txEl>
                                              <p:pRg st="1" end="1"/>
                                            </p:txEl>
                                          </p:spTgt>
                                        </p:tgtEl>
                                        <p:attrNameLst>
                                          <p:attrName>style.visibility</p:attrName>
                                        </p:attrNameLst>
                                      </p:cBhvr>
                                      <p:to>
                                        <p:strVal val="visible"/>
                                      </p:to>
                                    </p:set>
                                    <p:anim to="" calcmode="lin" valueType="num">
                                      <p:cBhvr>
                                        <p:cTn id="15" dur="1" fill="hold"/>
                                        <p:tgtEl>
                                          <p:spTgt spid="152578">
                                            <p:txEl>
                                              <p:pRg st="1" end="1"/>
                                            </p:txEl>
                                          </p:spTgt>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152578">
                                            <p:txEl>
                                              <p:pRg st="2" end="2"/>
                                            </p:txEl>
                                          </p:spTgt>
                                        </p:tgtEl>
                                        <p:attrNameLst>
                                          <p:attrName>style.visibility</p:attrName>
                                        </p:attrNameLst>
                                      </p:cBhvr>
                                      <p:to>
                                        <p:strVal val="visible"/>
                                      </p:to>
                                    </p:set>
                                    <p:anim to="" calcmode="lin" valueType="num">
                                      <p:cBhvr>
                                        <p:cTn id="20" dur="1" fill="hold"/>
                                        <p:tgtEl>
                                          <p:spTgt spid="152578">
                                            <p:txEl>
                                              <p:pRg st="2" end="2"/>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57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日期占位符 1"/>
          <p:cNvSpPr/>
          <p:nvPr>
            <p:ph type="dt" sz="half" idx="10"/>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1">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1506" name="页脚占位符 2"/>
          <p:cNvSpPr/>
          <p:nvPr>
            <p:ph type="ftr" sz="quarter" idx="11"/>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r>
              <a:rPr lang="zh-CN" altLang="en-US" sz="1200" dirty="0">
                <a:latin typeface="Garamond" panose="02020404030301010803" pitchFamily="18" charset="0"/>
                <a:ea typeface="宋体" panose="02010600030101010101" pitchFamily="2" charset="-122"/>
              </a:rPr>
              <a:t>顾渝-</a:t>
            </a:r>
            <a:r>
              <a:rPr lang="zh-CN" altLang="en-US" sz="1200" dirty="0">
                <a:latin typeface="Garamond" panose="02020404030301010803" pitchFamily="18" charset="0"/>
                <a:sym typeface="+mn-ea"/>
              </a:rPr>
              <a:t>《商务英语谈判》（第二版）</a:t>
            </a:r>
            <a:r>
              <a:rPr lang="zh-CN" altLang="en-US" sz="1200" dirty="0">
                <a:latin typeface="Garamond" panose="02020404030301010803" pitchFamily="18" charset="0"/>
                <a:ea typeface="宋体" panose="02010600030101010101" pitchFamily="2" charset="-122"/>
              </a:rPr>
              <a:t> Chapter </a:t>
            </a:r>
            <a:r>
              <a:rPr lang="en-US" altLang="zh-CN" sz="1200" dirty="0">
                <a:latin typeface="Garamond" panose="02020404030301010803" pitchFamily="18" charset="0"/>
                <a:ea typeface="宋体" panose="02010600030101010101" pitchFamily="2" charset="-122"/>
              </a:rPr>
              <a:t>5</a:t>
            </a:r>
            <a:endParaRPr lang="en-US" altLang="zh-CN" sz="1200" dirty="0">
              <a:latin typeface="Garamond" panose="02020404030301010803" pitchFamily="18" charset="0"/>
              <a:ea typeface="宋体" panose="02010600030101010101" pitchFamily="2" charset="-122"/>
            </a:endParaRPr>
          </a:p>
        </p:txBody>
      </p:sp>
      <p:sp>
        <p:nvSpPr>
          <p:cNvPr id="21507" name="灯片编号占位符 3"/>
          <p:cNvSpPr/>
          <p:nvPr>
            <p:ph type="sldNum" sz="quarter" idx="12"/>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0482" name="标题 20481"/>
          <p:cNvSpPr>
            <a:spLocks noGrp="1"/>
          </p:cNvSpPr>
          <p:nvPr>
            <p:ph type="title"/>
          </p:nvPr>
        </p:nvSpPr>
        <p:spPr>
          <a:xfrm>
            <a:off x="457200" y="278130"/>
            <a:ext cx="8229600" cy="904875"/>
          </a:xfrm>
        </p:spPr>
        <p:txBody>
          <a:bodyPr anchor="t" anchorCtr="0"/>
          <a:p>
            <a:r>
              <a:rPr lang="en-US" altLang="zh-CN" b="1">
                <a:sym typeface="+mn-ea"/>
              </a:rPr>
              <a:t>5.1 </a:t>
            </a:r>
            <a:r>
              <a:rPr lang="en-US" altLang="zh-CN" b="1" u="sng">
                <a:sym typeface="+mn-ea"/>
              </a:rPr>
              <a:t>Before You Begin</a:t>
            </a:r>
            <a:endParaRPr lang="en-US" altLang="zh-CN" sz="3600" b="1">
              <a:solidFill>
                <a:schemeClr val="tx1"/>
              </a:solidFill>
            </a:endParaRPr>
          </a:p>
        </p:txBody>
      </p:sp>
      <p:sp>
        <p:nvSpPr>
          <p:cNvPr id="21509" name="文本占位符 20482"/>
          <p:cNvSpPr>
            <a:spLocks noGrp="1"/>
          </p:cNvSpPr>
          <p:nvPr>
            <p:ph idx="1"/>
          </p:nvPr>
        </p:nvSpPr>
        <p:spPr>
          <a:xfrm>
            <a:off x="457200" y="1124585"/>
            <a:ext cx="7980680" cy="4806950"/>
          </a:xfrm>
        </p:spPr>
        <p:txBody>
          <a:bodyPr anchor="t" anchorCtr="0"/>
          <a:p>
            <a:pPr marL="0" indent="0">
              <a:buNone/>
            </a:pPr>
            <a:r>
              <a:rPr lang="en-US" altLang="zh-CN" b="1">
                <a:sym typeface="+mn-ea"/>
              </a:rPr>
              <a:t>Further Reading- Assignment:</a:t>
            </a:r>
            <a:endParaRPr lang="en-US" altLang="zh-CN" b="1">
              <a:sym typeface="+mn-ea"/>
            </a:endParaRPr>
          </a:p>
          <a:p>
            <a:r>
              <a:rPr lang="en-US" altLang="zh-CN">
                <a:sym typeface="+mn-ea"/>
              </a:rPr>
              <a:t>Please read this article “Sample Company Description” about Sixpack and understand the general information to be included in a company description</a:t>
            </a:r>
            <a:r>
              <a:rPr lang="en-US" altLang="zh-CN">
                <a:sym typeface="+mn-ea"/>
              </a:rPr>
              <a:t>.</a:t>
            </a:r>
            <a:endParaRPr lang="en-US" altLang="zh-CN"/>
          </a:p>
          <a:p>
            <a:r>
              <a:rPr lang="en-US" altLang="zh-CN">
                <a:sym typeface="+mn-ea"/>
              </a:rPr>
              <a:t>Please use your smartphone to scan and watch the video about “Sixpack”, and figure out the tips on showing the strength of a company through a video. </a:t>
            </a:r>
            <a:endParaRPr lang="en-US" altLang="zh-CN"/>
          </a:p>
          <a:p>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20482"/>
                                        </p:tgtEl>
                                        <p:attrNameLst>
                                          <p:attrName>style.visibility</p:attrName>
                                        </p:attrNameLst>
                                      </p:cBhvr>
                                      <p:to>
                                        <p:strVal val="visible"/>
                                      </p:to>
                                    </p:set>
                                    <p:animEffect transition="in" filter="fade">
                                      <p:cBhvr>
                                        <p:cTn id="7" dur="597">
                                          <p:stCondLst>
                                            <p:cond delay="0"/>
                                          </p:stCondLst>
                                        </p:cTn>
                                        <p:tgtEl>
                                          <p:spTgt spid="20482"/>
                                        </p:tgtEl>
                                      </p:cBhvr>
                                    </p:animEffect>
                                    <p:anim calcmode="lin" valueType="num">
                                      <p:cBhvr>
                                        <p:cTn id="8" dur="597" fill="hold">
                                          <p:stCondLst>
                                            <p:cond delay="0"/>
                                          </p:stCondLst>
                                        </p:cTn>
                                        <p:tgtEl>
                                          <p:spTgt spid="20482"/>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20482"/>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20482"/>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5</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50178" name="标题 50177"/>
          <p:cNvSpPr>
            <a:spLocks noGrp="1"/>
          </p:cNvSpPr>
          <p:nvPr>
            <p:ph type="title"/>
          </p:nvPr>
        </p:nvSpPr>
        <p:spPr/>
        <p:txBody>
          <a:bodyPr/>
          <a:p>
            <a:r>
              <a:rPr lang="en-US" altLang="zh-CN" b="1" u="sng"/>
              <a:t>5.2 Useful Expressions</a:t>
            </a:r>
            <a:endParaRPr lang="en-US" altLang="zh-CN" sz="1700" b="1"/>
          </a:p>
        </p:txBody>
      </p:sp>
      <p:sp>
        <p:nvSpPr>
          <p:cNvPr id="50179" name="文本占位符 50178"/>
          <p:cNvSpPr>
            <a:spLocks noGrp="1"/>
          </p:cNvSpPr>
          <p:nvPr>
            <p:ph type="body" idx="1"/>
          </p:nvPr>
        </p:nvSpPr>
        <p:spPr>
          <a:xfrm>
            <a:off x="468313" y="1268413"/>
            <a:ext cx="8135937" cy="4497387"/>
          </a:xfrm>
        </p:spPr>
        <p:txBody>
          <a:bodyPr/>
          <a:p>
            <a:r>
              <a:rPr lang="en-US" altLang="zh-CN" sz="2600" b="1"/>
              <a:t>What are the main contents covered by Group A-F?</a:t>
            </a:r>
            <a:endParaRPr lang="en-US" altLang="zh-CN" sz="2600" b="1"/>
          </a:p>
          <a:p>
            <a:pPr marL="859155" lvl="1" indent="-514350" algn="l">
              <a:buFont typeface="+mj-lt"/>
              <a:buAutoNum type="alphaUcPeriod"/>
            </a:pPr>
            <a:r>
              <a:rPr lang="en-US" altLang="zh-CN" sz="2800" i="1"/>
              <a:t>Welcoming visitors </a:t>
            </a:r>
            <a:endParaRPr lang="en-US" altLang="zh-CN" sz="2800" i="1"/>
          </a:p>
          <a:p>
            <a:pPr marL="859155" lvl="1" indent="-514350" algn="l">
              <a:buFont typeface="+mj-lt"/>
              <a:buAutoNum type="alphaUcPeriod"/>
            </a:pPr>
            <a:r>
              <a:rPr lang="en-US" altLang="zh-CN" sz="2800" i="1"/>
              <a:t>Being interested in learning about the company </a:t>
            </a:r>
            <a:endParaRPr lang="en-US" altLang="zh-CN" sz="2800" i="1"/>
          </a:p>
          <a:p>
            <a:pPr marL="859155" lvl="1" indent="-514350" algn="l">
              <a:buFont typeface="+mj-lt"/>
              <a:buAutoNum type="alphaUcPeriod"/>
            </a:pPr>
            <a:r>
              <a:rPr lang="en-US" altLang="zh-CN" sz="2800" i="1"/>
              <a:t>General questions about a company </a:t>
            </a:r>
            <a:endParaRPr lang="en-US" altLang="zh-CN" sz="2800" i="1"/>
          </a:p>
          <a:p>
            <a:pPr marL="859155" lvl="1" indent="-514350" algn="l">
              <a:buFont typeface="+mj-lt"/>
              <a:buAutoNum type="alphaUcPeriod"/>
            </a:pPr>
            <a:r>
              <a:rPr lang="en-US" altLang="zh-CN" sz="2800" i="1"/>
              <a:t>Giving general information about a company </a:t>
            </a:r>
            <a:endParaRPr lang="en-US" altLang="zh-CN" sz="2800" i="1"/>
          </a:p>
          <a:p>
            <a:pPr marL="859155" lvl="1" indent="-514350" algn="l">
              <a:buFont typeface="+mj-lt"/>
              <a:buAutoNum type="alphaUcPeriod"/>
            </a:pPr>
            <a:r>
              <a:rPr lang="en-US" altLang="zh-CN" sz="2800" i="1"/>
              <a:t>Introducing the strengths of a company </a:t>
            </a:r>
            <a:endParaRPr lang="en-US" altLang="zh-CN" sz="2800" i="1"/>
          </a:p>
          <a:p>
            <a:pPr marL="859155" lvl="1" indent="-514350" algn="l">
              <a:buFont typeface="+mj-lt"/>
              <a:buAutoNum type="alphaUcPeriod"/>
            </a:pPr>
            <a:r>
              <a:rPr lang="en-US" altLang="zh-CN" sz="2800" i="1"/>
              <a:t>Giving feedback at the end of the visit </a:t>
            </a:r>
            <a:endParaRPr lang="en-US" altLang="zh-CN" sz="2800" i="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50178"/>
                                        </p:tgtEl>
                                        <p:attrNameLst>
                                          <p:attrName>style.visibility</p:attrName>
                                        </p:attrNameLst>
                                      </p:cBhvr>
                                      <p:to>
                                        <p:strVal val="visible"/>
                                      </p:to>
                                    </p:set>
                                    <p:animEffect transition="in" filter="fade">
                                      <p:cBhvr>
                                        <p:cTn id="7" dur="597">
                                          <p:stCondLst>
                                            <p:cond delay="0"/>
                                          </p:stCondLst>
                                        </p:cTn>
                                        <p:tgtEl>
                                          <p:spTgt spid="50178"/>
                                        </p:tgtEl>
                                      </p:cBhvr>
                                    </p:animEffect>
                                    <p:anim calcmode="lin" valueType="num">
                                      <p:cBhvr>
                                        <p:cTn id="8" dur="597" fill="hold">
                                          <p:stCondLst>
                                            <p:cond delay="0"/>
                                          </p:stCondLst>
                                        </p:cTn>
                                        <p:tgtEl>
                                          <p:spTgt spid="50178"/>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50178"/>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50178"/>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indefinite" fill="hold">
                                          <p:stCondLst>
                                            <p:cond delay="0"/>
                                          </p:stCondLst>
                                        </p:cTn>
                                        <p:tgtEl>
                                          <p:spTgt spid="50179">
                                            <p:txEl>
                                              <p:charRg st="49" end="72"/>
                                            </p:txEl>
                                          </p:spTgt>
                                        </p:tgtEl>
                                        <p:attrNameLst>
                                          <p:attrName>style.visibility</p:attrName>
                                        </p:attrNameLst>
                                      </p:cBhvr>
                                      <p:to>
                                        <p:strVal val="visible"/>
                                      </p:to>
                                    </p:set>
                                    <p:animEffect transition="in" filter="slide(fromBottom)">
                                      <p:cBhvr>
                                        <p:cTn id="15" dur="500">
                                          <p:stCondLst>
                                            <p:cond delay="0"/>
                                          </p:stCondLst>
                                        </p:cTn>
                                        <p:tgtEl>
                                          <p:spTgt spid="50179">
                                            <p:txEl>
                                              <p:charRg st="49" end="7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indefinite" fill="hold">
                                          <p:stCondLst>
                                            <p:cond delay="0"/>
                                          </p:stCondLst>
                                        </p:cTn>
                                        <p:tgtEl>
                                          <p:spTgt spid="50179">
                                            <p:txEl>
                                              <p:charRg st="72" end="123"/>
                                            </p:txEl>
                                          </p:spTgt>
                                        </p:tgtEl>
                                        <p:attrNameLst>
                                          <p:attrName>style.visibility</p:attrName>
                                        </p:attrNameLst>
                                      </p:cBhvr>
                                      <p:to>
                                        <p:strVal val="visible"/>
                                      </p:to>
                                    </p:set>
                                    <p:animEffect transition="in" filter="slide(fromBottom)">
                                      <p:cBhvr>
                                        <p:cTn id="20" dur="500">
                                          <p:stCondLst>
                                            <p:cond delay="0"/>
                                          </p:stCondLst>
                                        </p:cTn>
                                        <p:tgtEl>
                                          <p:spTgt spid="50179">
                                            <p:txEl>
                                              <p:charRg st="72" end="12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indefinite" fill="hold">
                                          <p:stCondLst>
                                            <p:cond delay="0"/>
                                          </p:stCondLst>
                                        </p:cTn>
                                        <p:tgtEl>
                                          <p:spTgt spid="50179">
                                            <p:txEl>
                                              <p:charRg st="123" end="161"/>
                                            </p:txEl>
                                          </p:spTgt>
                                        </p:tgtEl>
                                        <p:attrNameLst>
                                          <p:attrName>style.visibility</p:attrName>
                                        </p:attrNameLst>
                                      </p:cBhvr>
                                      <p:to>
                                        <p:strVal val="visible"/>
                                      </p:to>
                                    </p:set>
                                    <p:animEffect transition="in" filter="slide(fromBottom)">
                                      <p:cBhvr>
                                        <p:cTn id="25" dur="500">
                                          <p:stCondLst>
                                            <p:cond delay="0"/>
                                          </p:stCondLst>
                                        </p:cTn>
                                        <p:tgtEl>
                                          <p:spTgt spid="50179">
                                            <p:txEl>
                                              <p:charRg st="123" end="161"/>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grpId="0" nodeType="clickEffect">
                                  <p:stCondLst>
                                    <p:cond delay="0"/>
                                  </p:stCondLst>
                                  <p:childTnLst>
                                    <p:set>
                                      <p:cBhvr>
                                        <p:cTn id="29" dur="indefinite" fill="hold">
                                          <p:stCondLst>
                                            <p:cond delay="0"/>
                                          </p:stCondLst>
                                        </p:cTn>
                                        <p:tgtEl>
                                          <p:spTgt spid="50179">
                                            <p:txEl>
                                              <p:charRg st="161" end="208"/>
                                            </p:txEl>
                                          </p:spTgt>
                                        </p:tgtEl>
                                        <p:attrNameLst>
                                          <p:attrName>style.visibility</p:attrName>
                                        </p:attrNameLst>
                                      </p:cBhvr>
                                      <p:to>
                                        <p:strVal val="visible"/>
                                      </p:to>
                                    </p:set>
                                    <p:animEffect transition="in" filter="slide(fromBottom)">
                                      <p:cBhvr>
                                        <p:cTn id="30" dur="500">
                                          <p:stCondLst>
                                            <p:cond delay="0"/>
                                          </p:stCondLst>
                                        </p:cTn>
                                        <p:tgtEl>
                                          <p:spTgt spid="50179">
                                            <p:txEl>
                                              <p:charRg st="161" end="208"/>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2" presetClass="entr" presetSubtype="4" fill="hold" grpId="0" nodeType="clickEffect">
                                  <p:stCondLst>
                                    <p:cond delay="0"/>
                                  </p:stCondLst>
                                  <p:childTnLst>
                                    <p:set>
                                      <p:cBhvr>
                                        <p:cTn id="34" dur="indefinite" fill="hold">
                                          <p:stCondLst>
                                            <p:cond delay="0"/>
                                          </p:stCondLst>
                                        </p:cTn>
                                        <p:tgtEl>
                                          <p:spTgt spid="50179">
                                            <p:txEl>
                                              <p:charRg st="208" end="251"/>
                                            </p:txEl>
                                          </p:spTgt>
                                        </p:tgtEl>
                                        <p:attrNameLst>
                                          <p:attrName>style.visibility</p:attrName>
                                        </p:attrNameLst>
                                      </p:cBhvr>
                                      <p:to>
                                        <p:strVal val="visible"/>
                                      </p:to>
                                    </p:set>
                                    <p:animEffect transition="in" filter="slide(fromBottom)">
                                      <p:cBhvr>
                                        <p:cTn id="35" dur="500">
                                          <p:stCondLst>
                                            <p:cond delay="0"/>
                                          </p:stCondLst>
                                        </p:cTn>
                                        <p:tgtEl>
                                          <p:spTgt spid="50179">
                                            <p:txEl>
                                              <p:charRg st="208" end="251"/>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2" presetClass="entr" presetSubtype="4" fill="hold" grpId="0" nodeType="clickEffect">
                                  <p:stCondLst>
                                    <p:cond delay="0"/>
                                  </p:stCondLst>
                                  <p:childTnLst>
                                    <p:set>
                                      <p:cBhvr>
                                        <p:cTn id="39" dur="indefinite" fill="hold">
                                          <p:stCondLst>
                                            <p:cond delay="0"/>
                                          </p:stCondLst>
                                        </p:cTn>
                                        <p:tgtEl>
                                          <p:spTgt spid="50179">
                                            <p:txEl>
                                              <p:charRg st="251" end="295"/>
                                            </p:txEl>
                                          </p:spTgt>
                                        </p:tgtEl>
                                        <p:attrNameLst>
                                          <p:attrName>style.visibility</p:attrName>
                                        </p:attrNameLst>
                                      </p:cBhvr>
                                      <p:to>
                                        <p:strVal val="visible"/>
                                      </p:to>
                                    </p:set>
                                    <p:animEffect transition="in" filter="slide(fromBottom)">
                                      <p:cBhvr>
                                        <p:cTn id="40" dur="500">
                                          <p:stCondLst>
                                            <p:cond delay="0"/>
                                          </p:stCondLst>
                                        </p:cTn>
                                        <p:tgtEl>
                                          <p:spTgt spid="50179">
                                            <p:txEl>
                                              <p:charRg st="251" end="29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8" grpId="0"/>
      <p:bldP spid="50179"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5</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51202" name="标题 51201"/>
          <p:cNvSpPr>
            <a:spLocks noGrp="1"/>
          </p:cNvSpPr>
          <p:nvPr>
            <p:ph type="title"/>
          </p:nvPr>
        </p:nvSpPr>
        <p:spPr>
          <a:xfrm>
            <a:off x="457200" y="278130"/>
            <a:ext cx="8229600" cy="861695"/>
          </a:xfrm>
        </p:spPr>
        <p:txBody>
          <a:bodyPr/>
          <a:p>
            <a:r>
              <a:rPr lang="en-US" altLang="zh-CN" b="1" u="sng"/>
              <a:t>5.3 Sample Dialogues</a:t>
            </a:r>
            <a:endParaRPr lang="en-US" altLang="zh-CN" sz="1700" b="1"/>
          </a:p>
        </p:txBody>
      </p:sp>
      <p:sp>
        <p:nvSpPr>
          <p:cNvPr id="51203" name="文本占位符 51202"/>
          <p:cNvSpPr>
            <a:spLocks noGrp="1"/>
          </p:cNvSpPr>
          <p:nvPr>
            <p:ph type="body" idx="1"/>
          </p:nvPr>
        </p:nvSpPr>
        <p:spPr>
          <a:xfrm>
            <a:off x="395605" y="1196658"/>
            <a:ext cx="8229600" cy="4784725"/>
          </a:xfrm>
        </p:spPr>
        <p:txBody>
          <a:bodyPr/>
          <a:p>
            <a:pPr marL="609600" indent="-609600" fontAlgn="t">
              <a:lnSpc>
                <a:spcPct val="90000"/>
              </a:lnSpc>
              <a:buClr>
                <a:schemeClr val="tx1"/>
              </a:buClr>
              <a:buFont typeface="Wingdings" panose="05000000000000000000" pitchFamily="2" charset="2"/>
              <a:buChar char="l"/>
            </a:pPr>
            <a:r>
              <a:rPr lang="en-US" altLang="zh-CN" sz="2400">
                <a:sym typeface="+mn-ea"/>
              </a:rPr>
              <a:t>You can scan the QR codes in the textbook to listen to </a:t>
            </a:r>
            <a:r>
              <a:rPr lang="en-US" altLang="zh-CN" sz="2400">
                <a:sym typeface="+mn-ea"/>
              </a:rPr>
              <a:t>dialogues </a:t>
            </a:r>
            <a:r>
              <a:rPr lang="en-US" altLang="zh-CN" sz="2400">
                <a:sym typeface="宋体" panose="02010600030101010101" pitchFamily="2" charset="-122"/>
              </a:rPr>
              <a:t>A-C before/after class</a:t>
            </a:r>
            <a:r>
              <a:rPr lang="en-US" altLang="zh-CN" sz="2400">
                <a:sym typeface="+mn-ea"/>
              </a:rPr>
              <a:t>.</a:t>
            </a:r>
            <a:endParaRPr lang="en-US" altLang="zh-CN" sz="2400"/>
          </a:p>
          <a:p>
            <a:pPr marL="609600" indent="-609600" fontAlgn="t">
              <a:lnSpc>
                <a:spcPct val="90000"/>
              </a:lnSpc>
              <a:buClr>
                <a:schemeClr val="tx1"/>
              </a:buClr>
              <a:buFont typeface="Wingdings" panose="05000000000000000000" pitchFamily="2" charset="2"/>
              <a:buChar char="l"/>
            </a:pPr>
            <a:r>
              <a:rPr lang="en-US" altLang="zh-CN" sz="2400"/>
              <a:t>Please read the dialogues with your partners and answer the questions below (A-C).</a:t>
            </a:r>
            <a:endParaRPr lang="en-US" altLang="zh-CN" sz="2400"/>
          </a:p>
          <a:p>
            <a:pPr marL="609600" indent="-609600">
              <a:lnSpc>
                <a:spcPct val="90000"/>
              </a:lnSpc>
              <a:buClr>
                <a:schemeClr val="tx1"/>
              </a:buClr>
              <a:buNone/>
            </a:pPr>
            <a:endParaRPr lang="en-US" altLang="zh-CN" sz="2400"/>
          </a:p>
          <a:p>
            <a:pPr marL="1447800" lvl="2" indent="-645795">
              <a:lnSpc>
                <a:spcPct val="110000"/>
              </a:lnSpc>
              <a:buClr>
                <a:schemeClr val="tx1"/>
              </a:buClr>
              <a:buFontTx/>
              <a:buAutoNum type="alphaUcPeriod"/>
            </a:pPr>
            <a:r>
              <a:rPr lang="en-US" altLang="zh-CN" sz="2400"/>
              <a:t>What useful information has the host given or has the visitor got about the headquarters? </a:t>
            </a:r>
            <a:endParaRPr lang="en-US" altLang="zh-CN" sz="2400"/>
          </a:p>
          <a:p>
            <a:pPr marL="1447800" lvl="2" indent="-645795">
              <a:lnSpc>
                <a:spcPct val="110000"/>
              </a:lnSpc>
              <a:buClr>
                <a:schemeClr val="tx1"/>
              </a:buClr>
              <a:buFontTx/>
              <a:buAutoNum type="alphaUcPeriod"/>
            </a:pPr>
            <a:r>
              <a:rPr lang="en-US" altLang="zh-CN" sz="2400"/>
              <a:t>What useful information has the host given or has the visitor got about the factory?</a:t>
            </a:r>
            <a:endParaRPr lang="en-US" altLang="zh-CN" sz="2400"/>
          </a:p>
          <a:p>
            <a:pPr marL="1447800" lvl="2" indent="-645795">
              <a:lnSpc>
                <a:spcPct val="110000"/>
              </a:lnSpc>
              <a:buClr>
                <a:schemeClr val="tx1"/>
              </a:buClr>
              <a:buFontTx/>
              <a:buAutoNum type="alphaUcPeriod"/>
            </a:pPr>
            <a:r>
              <a:rPr lang="en-US" altLang="zh-CN" sz="2400"/>
              <a:t>How to behave and what to say when the visit comes to an end? </a:t>
            </a:r>
            <a:endParaRPr lang="en-US" altLang="zh-CN"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51202"/>
                                        </p:tgtEl>
                                        <p:attrNameLst>
                                          <p:attrName>style.visibility</p:attrName>
                                        </p:attrNameLst>
                                      </p:cBhvr>
                                      <p:to>
                                        <p:strVal val="visible"/>
                                      </p:to>
                                    </p:set>
                                    <p:animEffect transition="in" filter="fade">
                                      <p:cBhvr>
                                        <p:cTn id="7" dur="597">
                                          <p:stCondLst>
                                            <p:cond delay="0"/>
                                          </p:stCondLst>
                                        </p:cTn>
                                        <p:tgtEl>
                                          <p:spTgt spid="51202"/>
                                        </p:tgtEl>
                                      </p:cBhvr>
                                    </p:animEffect>
                                    <p:anim calcmode="lin" valueType="num">
                                      <p:cBhvr>
                                        <p:cTn id="8" dur="597" fill="hold">
                                          <p:stCondLst>
                                            <p:cond delay="0"/>
                                          </p:stCondLst>
                                        </p:cTn>
                                        <p:tgtEl>
                                          <p:spTgt spid="51202"/>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51202"/>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51202"/>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51203">
                                            <p:txEl>
                                              <p:pRg st="3" end="3"/>
                                            </p:txEl>
                                          </p:spTgt>
                                        </p:tgtEl>
                                        <p:attrNameLst>
                                          <p:attrName>style.visibility</p:attrName>
                                        </p:attrNameLst>
                                      </p:cBhvr>
                                      <p:to>
                                        <p:strVal val="visible"/>
                                      </p:to>
                                    </p:set>
                                    <p:anim to="" calcmode="lin" valueType="num">
                                      <p:cBhvr>
                                        <p:cTn id="15" dur="1" fill="hold"/>
                                        <p:tgtEl>
                                          <p:spTgt spid="51203">
                                            <p:txEl>
                                              <p:pRg st="3" end="3"/>
                                            </p:txEl>
                                          </p:spTgt>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51203">
                                            <p:txEl>
                                              <p:pRg st="4" end="4"/>
                                            </p:txEl>
                                          </p:spTgt>
                                        </p:tgtEl>
                                        <p:attrNameLst>
                                          <p:attrName>style.visibility</p:attrName>
                                        </p:attrNameLst>
                                      </p:cBhvr>
                                      <p:to>
                                        <p:strVal val="visible"/>
                                      </p:to>
                                    </p:set>
                                    <p:anim to="" calcmode="lin" valueType="num">
                                      <p:cBhvr>
                                        <p:cTn id="20" dur="1" fill="hold"/>
                                        <p:tgtEl>
                                          <p:spTgt spid="51203">
                                            <p:txEl>
                                              <p:pRg st="4" end="4"/>
                                            </p:txEl>
                                          </p:spTgt>
                                        </p:tgtEl>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51203">
                                            <p:txEl>
                                              <p:pRg st="5" end="5"/>
                                            </p:txEl>
                                          </p:spTgt>
                                        </p:tgtEl>
                                        <p:attrNameLst>
                                          <p:attrName>style.visibility</p:attrName>
                                        </p:attrNameLst>
                                      </p:cBhvr>
                                      <p:to>
                                        <p:strVal val="visible"/>
                                      </p:to>
                                    </p:set>
                                    <p:anim to="" calcmode="lin" valueType="num">
                                      <p:cBhvr>
                                        <p:cTn id="25" dur="1" fill="hold"/>
                                        <p:tgtEl>
                                          <p:spTgt spid="51203">
                                            <p:txEl>
                                              <p:pRg st="5" end="5"/>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日期占位符 1"/>
          <p:cNvSpPr/>
          <p:nvPr>
            <p:ph type="dt" sz="half" idx="10"/>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1">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4578" name="页脚占位符 2"/>
          <p:cNvSpPr/>
          <p:nvPr>
            <p:ph type="ftr" sz="quarter" idx="11"/>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r>
              <a:rPr lang="zh-CN" altLang="en-US" sz="1200" dirty="0">
                <a:latin typeface="Garamond" panose="02020404030301010803" pitchFamily="18" charset="0"/>
                <a:ea typeface="宋体" panose="02010600030101010101" pitchFamily="2" charset="-122"/>
              </a:rPr>
              <a:t>顾渝-</a:t>
            </a:r>
            <a:r>
              <a:rPr lang="zh-CN" altLang="en-US" sz="1200" dirty="0">
                <a:latin typeface="Garamond" panose="02020404030301010803" pitchFamily="18" charset="0"/>
                <a:sym typeface="+mn-ea"/>
              </a:rPr>
              <a:t>《商务英语谈判》（第二版）</a:t>
            </a:r>
            <a:r>
              <a:rPr lang="zh-CN" altLang="en-US" sz="1200" dirty="0">
                <a:latin typeface="Garamond" panose="02020404030301010803" pitchFamily="18" charset="0"/>
                <a:ea typeface="宋体" panose="02010600030101010101" pitchFamily="2" charset="-122"/>
              </a:rPr>
              <a:t>Chapter </a:t>
            </a:r>
            <a:r>
              <a:rPr lang="en-US" altLang="zh-CN" sz="1200" dirty="0">
                <a:latin typeface="Garamond" panose="02020404030301010803" pitchFamily="18" charset="0"/>
                <a:ea typeface="宋体" panose="02010600030101010101" pitchFamily="2" charset="-122"/>
              </a:rPr>
              <a:t>5</a:t>
            </a:r>
            <a:endParaRPr lang="en-US" altLang="zh-CN" sz="1200" dirty="0">
              <a:latin typeface="Garamond" panose="02020404030301010803" pitchFamily="18" charset="0"/>
              <a:ea typeface="宋体" panose="02010600030101010101" pitchFamily="2" charset="-122"/>
            </a:endParaRPr>
          </a:p>
        </p:txBody>
      </p:sp>
      <p:sp>
        <p:nvSpPr>
          <p:cNvPr id="24579" name="灯片编号占位符 3"/>
          <p:cNvSpPr/>
          <p:nvPr>
            <p:ph type="sldNum" sz="quarter" idx="12"/>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2530" name="标题 22529"/>
          <p:cNvSpPr>
            <a:spLocks noGrp="1"/>
          </p:cNvSpPr>
          <p:nvPr>
            <p:ph type="title"/>
          </p:nvPr>
        </p:nvSpPr>
        <p:spPr/>
        <p:txBody>
          <a:bodyPr anchor="t" anchorCtr="0"/>
          <a:p>
            <a:r>
              <a:rPr lang="en-US" altLang="zh-CN" b="1" u="sng"/>
              <a:t>5.3 Sample Dialogues</a:t>
            </a:r>
            <a:endParaRPr lang="en-US" altLang="zh-CN" sz="1700" b="1" u="sng"/>
          </a:p>
        </p:txBody>
      </p:sp>
      <p:sp>
        <p:nvSpPr>
          <p:cNvPr id="22531" name="内容占位符 22530"/>
          <p:cNvSpPr>
            <a:spLocks noGrp="1"/>
          </p:cNvSpPr>
          <p:nvPr>
            <p:ph idx="1"/>
          </p:nvPr>
        </p:nvSpPr>
        <p:spPr>
          <a:xfrm>
            <a:off x="457200" y="1268413"/>
            <a:ext cx="8229600" cy="4862512"/>
          </a:xfrm>
        </p:spPr>
        <p:txBody>
          <a:bodyPr anchor="t" anchorCtr="0"/>
          <a:p>
            <a:pPr marL="0" indent="0">
              <a:lnSpc>
                <a:spcPct val="90000"/>
              </a:lnSpc>
              <a:buClr>
                <a:schemeClr val="tx1"/>
              </a:buClr>
              <a:buNone/>
            </a:pPr>
            <a:r>
              <a:rPr lang="en-US" altLang="zh-CN" sz="3200" b="1"/>
              <a:t>Case Analysis:</a:t>
            </a:r>
            <a:endParaRPr lang="en-US" altLang="zh-CN" sz="3200" b="1"/>
          </a:p>
          <a:p>
            <a:pPr marL="0" indent="0">
              <a:lnSpc>
                <a:spcPct val="90000"/>
              </a:lnSpc>
              <a:buClr>
                <a:schemeClr val="tx1"/>
              </a:buClr>
              <a:buNone/>
            </a:pPr>
            <a:endParaRPr lang="en-US" altLang="zh-CN" sz="2400"/>
          </a:p>
          <a:p>
            <a:pPr marL="0" indent="0">
              <a:lnSpc>
                <a:spcPct val="90000"/>
              </a:lnSpc>
              <a:buClr>
                <a:schemeClr val="tx1"/>
              </a:buClr>
              <a:buNone/>
            </a:pPr>
            <a:r>
              <a:rPr lang="en-US" altLang="zh-CN" sz="3200"/>
              <a:t>Brief analysis of each dialogue is provided here to help understand the skills or strategies used by the negotiators or parties involved.</a:t>
            </a:r>
            <a:endParaRPr lang="en-US" altLang="zh-CN" sz="3200"/>
          </a:p>
          <a:p>
            <a:pPr marL="0" indent="0">
              <a:lnSpc>
                <a:spcPct val="90000"/>
              </a:lnSpc>
              <a:buClr>
                <a:schemeClr val="tx1"/>
              </a:buClr>
              <a:buNone/>
            </a:pPr>
            <a:endParaRPr lang="en-US" altLang="zh-CN" sz="3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22530"/>
                                        </p:tgtEl>
                                        <p:attrNameLst>
                                          <p:attrName>style.visibility</p:attrName>
                                        </p:attrNameLst>
                                      </p:cBhvr>
                                      <p:to>
                                        <p:strVal val="visible"/>
                                      </p:to>
                                    </p:set>
                                    <p:animEffect transition="in" filter="fade">
                                      <p:cBhvr>
                                        <p:cTn id="7" dur="597">
                                          <p:stCondLst>
                                            <p:cond delay="0"/>
                                          </p:stCondLst>
                                        </p:cTn>
                                        <p:tgtEl>
                                          <p:spTgt spid="22530"/>
                                        </p:tgtEl>
                                      </p:cBhvr>
                                    </p:animEffect>
                                    <p:anim calcmode="lin" valueType="num">
                                      <p:cBhvr>
                                        <p:cTn id="8" dur="597" fill="hold">
                                          <p:stCondLst>
                                            <p:cond delay="0"/>
                                          </p:stCondLst>
                                        </p:cTn>
                                        <p:tgtEl>
                                          <p:spTgt spid="22530"/>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22530"/>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22530"/>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5</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53250" name="标题 53249"/>
          <p:cNvSpPr>
            <a:spLocks noGrp="1"/>
          </p:cNvSpPr>
          <p:nvPr>
            <p:ph type="title"/>
          </p:nvPr>
        </p:nvSpPr>
        <p:spPr/>
        <p:txBody>
          <a:bodyPr/>
          <a:p>
            <a:r>
              <a:rPr lang="en-US" altLang="zh-CN" b="1" u="sng"/>
              <a:t>5.5 Exercises</a:t>
            </a:r>
            <a:endParaRPr lang="en-US" altLang="zh-CN" sz="1700" b="1"/>
          </a:p>
        </p:txBody>
      </p:sp>
      <p:sp>
        <p:nvSpPr>
          <p:cNvPr id="53251" name="文本占位符 53250"/>
          <p:cNvSpPr>
            <a:spLocks noGrp="1"/>
          </p:cNvSpPr>
          <p:nvPr>
            <p:ph type="body" idx="1"/>
          </p:nvPr>
        </p:nvSpPr>
        <p:spPr>
          <a:xfrm>
            <a:off x="395605" y="1052830"/>
            <a:ext cx="8229600" cy="4530725"/>
          </a:xfrm>
        </p:spPr>
        <p:txBody>
          <a:bodyPr/>
          <a:p>
            <a:pPr>
              <a:lnSpc>
                <a:spcPct val="90000"/>
              </a:lnSpc>
              <a:buFont typeface="Wingdings" panose="05000000000000000000" charset="0"/>
              <a:buChar char="l"/>
            </a:pPr>
            <a:r>
              <a:rPr lang="en-US" altLang="zh-CN" sz="2600"/>
              <a:t>Work in groups of 2-4.</a:t>
            </a:r>
            <a:endParaRPr lang="en-US" altLang="zh-CN" sz="2600"/>
          </a:p>
          <a:p>
            <a:pPr>
              <a:lnSpc>
                <a:spcPct val="90000"/>
              </a:lnSpc>
              <a:buFont typeface="Wingdings" panose="05000000000000000000" charset="0"/>
              <a:buChar char="l"/>
            </a:pPr>
            <a:r>
              <a:rPr lang="en-US" altLang="zh-CN" sz="2600"/>
              <a:t>Role-play Exercise A or B.</a:t>
            </a:r>
            <a:endParaRPr lang="en-US" altLang="zh-CN" sz="2600"/>
          </a:p>
          <a:p>
            <a:pPr>
              <a:lnSpc>
                <a:spcPct val="90000"/>
              </a:lnSpc>
              <a:buFont typeface="Wingdings" panose="05000000000000000000" charset="0"/>
              <a:buChar char="l"/>
            </a:pPr>
            <a:r>
              <a:rPr lang="en-US" altLang="zh-CN" sz="2600"/>
              <a:t>Please assign your own roles. </a:t>
            </a:r>
            <a:endParaRPr lang="en-US" altLang="zh-CN" sz="2600"/>
          </a:p>
          <a:p>
            <a:pPr>
              <a:lnSpc>
                <a:spcPct val="90000"/>
              </a:lnSpc>
              <a:buFont typeface="Wingdings" panose="05000000000000000000" charset="0"/>
              <a:buChar char="l"/>
            </a:pPr>
            <a:r>
              <a:rPr lang="en-US" altLang="zh-CN" sz="2600"/>
              <a:t>You have 10 minutes for the preparation.</a:t>
            </a:r>
            <a:endParaRPr lang="en-US" altLang="zh-CN" sz="2600"/>
          </a:p>
          <a:p>
            <a:pPr>
              <a:lnSpc>
                <a:spcPct val="90000"/>
              </a:lnSpc>
              <a:buFont typeface="Wingdings" panose="05000000000000000000" charset="0"/>
              <a:buChar char="l"/>
            </a:pPr>
            <a:r>
              <a:rPr lang="en-US" altLang="zh-CN" sz="2600">
                <a:sym typeface="+mn-ea"/>
              </a:rPr>
              <a:t>If necessary, you can use your smartphone to scan the QR code to get the suggested steps for each assignment.</a:t>
            </a:r>
            <a:endParaRPr lang="en-US" altLang="zh-CN" sz="2600"/>
          </a:p>
          <a:p>
            <a:pPr>
              <a:lnSpc>
                <a:spcPct val="90000"/>
              </a:lnSpc>
              <a:buFont typeface="Wingdings" panose="05000000000000000000" charset="0"/>
              <a:buChar char="l"/>
            </a:pPr>
            <a:r>
              <a:rPr lang="en-US" altLang="zh-CN" sz="2600"/>
              <a:t>After that the teacher will ask one group to model role-play Exercise A or B at your own choice. </a:t>
            </a:r>
            <a:endParaRPr lang="en-US" altLang="zh-CN" sz="2600"/>
          </a:p>
          <a:p>
            <a:pPr>
              <a:lnSpc>
                <a:spcPct val="90000"/>
              </a:lnSpc>
              <a:buFont typeface="Wingdings" panose="05000000000000000000" charset="0"/>
              <a:buChar char="l"/>
            </a:pPr>
            <a:r>
              <a:rPr lang="en-US" altLang="zh-CN" sz="2600"/>
              <a:t>The other students are required to listen carefully to the model role-play and be ready for the comments. </a:t>
            </a:r>
            <a:endParaRPr lang="en-US" altLang="zh-CN" sz="2600"/>
          </a:p>
        </p:txBody>
      </p:sp>
      <p:sp>
        <p:nvSpPr>
          <p:cNvPr id="53254" name="矩形 53253"/>
          <p:cNvSpPr/>
          <p:nvPr/>
        </p:nvSpPr>
        <p:spPr>
          <a:xfrm>
            <a:off x="3492500" y="5734050"/>
            <a:ext cx="1943100" cy="360363"/>
          </a:xfrm>
          <a:prstGeom prst="rect">
            <a:avLst/>
          </a:prstGeom>
          <a:solidFill>
            <a:schemeClr val="accent1"/>
          </a:solidFill>
          <a:ln w="9525" cap="flat" cmpd="sng">
            <a:solidFill>
              <a:schemeClr val="tx1"/>
            </a:solidFill>
            <a:prstDash val="solid"/>
            <a:miter/>
            <a:headEnd type="none" w="med" len="med"/>
            <a:tailEnd type="none" w="med" len="med"/>
          </a:ln>
        </p:spPr>
        <p:txBody>
          <a:bodyPr wrap="none" anchor="ctr" anchorCtr="0"/>
          <a:p>
            <a:pPr algn="ctr"/>
            <a:r>
              <a:rPr lang="en-US" altLang="zh-CN">
                <a:latin typeface="Arial" panose="020B0604020202020204" pitchFamily="34" charset="0"/>
                <a:hlinkClick r:id="rId1" action="ppaction://hlinkfile"/>
              </a:rPr>
              <a:t>Chapter 6</a:t>
            </a:r>
            <a:endParaRPr lang="en-US" altLang="zh-CN">
              <a:latin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顾渝《商务英语谈判》</a:t>
            </a:r>
            <a:r>
              <a:rPr lang="zh-CN" altLang="en-US" dirty="0">
                <a:sym typeface="+mn-ea"/>
              </a:rPr>
              <a:t>（第二版）</a:t>
            </a:r>
            <a:r>
              <a:rPr lang="zh-CN" altLang="en-US" dirty="0">
                <a:sym typeface="+mn-ea"/>
              </a:rPr>
              <a:t>Chapter 5</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61442" name="标题 61441"/>
          <p:cNvSpPr>
            <a:spLocks noGrp="1"/>
          </p:cNvSpPr>
          <p:nvPr>
            <p:ph type="title"/>
          </p:nvPr>
        </p:nvSpPr>
        <p:spPr/>
        <p:txBody>
          <a:bodyPr/>
          <a:p>
            <a:r>
              <a:rPr lang="en-US" altLang="zh-CN" sz="3800" b="1"/>
              <a:t>PART ONE</a:t>
            </a:r>
            <a:r>
              <a:rPr lang="en-US" altLang="zh-CN" sz="3800"/>
              <a:t> </a:t>
            </a:r>
            <a:br>
              <a:rPr lang="en-US" altLang="zh-CN" sz="3800"/>
            </a:br>
            <a:r>
              <a:rPr lang="en-US" altLang="zh-CN" sz="3800"/>
              <a:t>PRE-NEGOTIATION</a:t>
            </a:r>
            <a:endParaRPr lang="en-US" altLang="zh-CN" sz="3800"/>
          </a:p>
        </p:txBody>
      </p:sp>
      <p:grpSp>
        <p:nvGrpSpPr>
          <p:cNvPr id="61443" name="组合 61442"/>
          <p:cNvGrpSpPr>
            <a:grpSpLocks noChangeAspect="1"/>
          </p:cNvGrpSpPr>
          <p:nvPr/>
        </p:nvGrpSpPr>
        <p:grpSpPr>
          <a:xfrm>
            <a:off x="539750" y="1557338"/>
            <a:ext cx="7993063" cy="4541837"/>
            <a:chOff x="1500" y="761"/>
            <a:chExt cx="2716" cy="2730"/>
          </a:xfrm>
        </p:grpSpPr>
        <p:sp>
          <p:nvSpPr>
            <p:cNvPr id="61444" name="矩形 61443"/>
            <p:cNvSpPr>
              <a:spLocks noChangeAspect="1" noTextEdit="1"/>
            </p:cNvSpPr>
            <p:nvPr/>
          </p:nvSpPr>
          <p:spPr>
            <a:xfrm>
              <a:off x="1500" y="761"/>
              <a:ext cx="2716" cy="2730"/>
            </a:xfrm>
            <a:prstGeom prst="rect">
              <a:avLst/>
            </a:prstGeom>
          </p:spPr>
          <p:style>
            <a:lnRef idx="3">
              <a:schemeClr val="accent1"/>
            </a:lnRef>
            <a:fillRef idx="0">
              <a:srgbClr val="FFFFFF"/>
            </a:fillRef>
            <a:effectRef idx="0">
              <a:srgbClr val="FFFFFF"/>
            </a:effectRef>
            <a:fontRef idx="minor">
              <a:schemeClr val="tx1"/>
            </a:fontRef>
          </p:style>
          <p:txBody>
            <a:bodyPr/>
            <a:p>
              <a:endParaRPr lang="zh-CN" altLang="en-US"/>
            </a:p>
          </p:txBody>
        </p:sp>
        <p:sp>
          <p:nvSpPr>
            <p:cNvPr id="61445" name="_s61445"/>
            <p:cNvSpPr/>
            <p:nvPr/>
          </p:nvSpPr>
          <p:spPr>
            <a:xfrm flipH="1" flipV="1">
              <a:off x="2269" y="1786"/>
              <a:ext cx="296" cy="171"/>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1446" name="_s61446"/>
            <p:cNvSpPr/>
            <p:nvPr/>
          </p:nvSpPr>
          <p:spPr>
            <a:xfrm>
              <a:off x="1637" y="1278"/>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6</a:t>
              </a:r>
              <a:endParaRPr lang="en-US" altLang="zh-CN" sz="1700" b="1">
                <a:latin typeface="Arial" panose="020B0604020202020204" pitchFamily="34" charset="0"/>
              </a:endParaRPr>
            </a:p>
            <a:p>
              <a:pPr algn="ctr"/>
              <a:r>
                <a:rPr lang="en-US" altLang="zh-CN" sz="1700" b="1">
                  <a:latin typeface="Arial" panose="020B0604020202020204" pitchFamily="34" charset="0"/>
                </a:rPr>
                <a:t>Product</a:t>
              </a:r>
              <a:endParaRPr lang="en-US" altLang="zh-CN" sz="1700" b="1">
                <a:latin typeface="Arial" panose="020B0604020202020204" pitchFamily="34" charset="0"/>
              </a:endParaRPr>
            </a:p>
            <a:p>
              <a:pPr algn="ctr"/>
              <a:r>
                <a:rPr lang="en-US" altLang="zh-CN" sz="1700" b="1">
                  <a:latin typeface="Arial" panose="020B0604020202020204" pitchFamily="34" charset="0"/>
                </a:rPr>
                <a:t>Description</a:t>
              </a:r>
              <a:endParaRPr lang="en-US" altLang="zh-CN" sz="1700" b="1">
                <a:latin typeface="Arial" panose="020B0604020202020204" pitchFamily="34" charset="0"/>
              </a:endParaRPr>
            </a:p>
          </p:txBody>
        </p:sp>
        <p:sp>
          <p:nvSpPr>
            <p:cNvPr id="61447" name="_s61447"/>
            <p:cNvSpPr/>
            <p:nvPr/>
          </p:nvSpPr>
          <p:spPr>
            <a:xfrm flipH="1">
              <a:off x="2270" y="2295"/>
              <a:ext cx="296" cy="171"/>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1448" name="_s61448"/>
            <p:cNvSpPr/>
            <p:nvPr/>
          </p:nvSpPr>
          <p:spPr>
            <a:xfrm>
              <a:off x="1638" y="2296"/>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solidFill>
                    <a:schemeClr val="accent1"/>
                  </a:solidFill>
                  <a:latin typeface="Arial" panose="020B0604020202020204" pitchFamily="34" charset="0"/>
                </a:rPr>
                <a:t>CHAPTER 5</a:t>
              </a:r>
              <a:endParaRPr lang="en-US" altLang="zh-CN" sz="1700" b="1">
                <a:solidFill>
                  <a:schemeClr val="accent1"/>
                </a:solidFill>
                <a:latin typeface="Arial" panose="020B0604020202020204" pitchFamily="34" charset="0"/>
              </a:endParaRPr>
            </a:p>
            <a:p>
              <a:pPr algn="ctr"/>
              <a:r>
                <a:rPr lang="en-US" altLang="zh-CN" sz="1700" b="1">
                  <a:solidFill>
                    <a:schemeClr val="accent1"/>
                  </a:solidFill>
                  <a:latin typeface="Arial" panose="020B0604020202020204" pitchFamily="34" charset="0"/>
                </a:rPr>
                <a:t>Company </a:t>
              </a:r>
              <a:endParaRPr lang="en-US" altLang="zh-CN" sz="1700" b="1">
                <a:solidFill>
                  <a:schemeClr val="accent1"/>
                </a:solidFill>
                <a:latin typeface="Arial" panose="020B0604020202020204" pitchFamily="34" charset="0"/>
              </a:endParaRPr>
            </a:p>
            <a:p>
              <a:pPr algn="ctr"/>
              <a:r>
                <a:rPr lang="en-US" altLang="zh-CN" sz="1700" b="1">
                  <a:solidFill>
                    <a:schemeClr val="accent1"/>
                  </a:solidFill>
                  <a:latin typeface="Arial" panose="020B0604020202020204" pitchFamily="34" charset="0"/>
                </a:rPr>
                <a:t>Description</a:t>
              </a:r>
              <a:endParaRPr lang="en-US" altLang="zh-CN" sz="1700" b="1">
                <a:solidFill>
                  <a:schemeClr val="accent1"/>
                </a:solidFill>
                <a:latin typeface="Arial" panose="020B0604020202020204" pitchFamily="34" charset="0"/>
              </a:endParaRPr>
            </a:p>
          </p:txBody>
        </p:sp>
        <p:sp>
          <p:nvSpPr>
            <p:cNvPr id="61449" name="_s61449"/>
            <p:cNvSpPr/>
            <p:nvPr/>
          </p:nvSpPr>
          <p:spPr>
            <a:xfrm>
              <a:off x="2859" y="2463"/>
              <a:ext cx="0" cy="342"/>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1450" name="_s61450"/>
            <p:cNvSpPr/>
            <p:nvPr/>
          </p:nvSpPr>
          <p:spPr>
            <a:xfrm>
              <a:off x="2520" y="2804"/>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4</a:t>
              </a:r>
              <a:endParaRPr lang="en-US" altLang="zh-CN" sz="1700" b="1">
                <a:latin typeface="Arial" panose="020B0604020202020204" pitchFamily="34" charset="0"/>
              </a:endParaRPr>
            </a:p>
            <a:p>
              <a:pPr algn="ctr"/>
              <a:r>
                <a:rPr lang="en-US" altLang="zh-CN" sz="1700" b="1">
                  <a:latin typeface="Arial" panose="020B0604020202020204" pitchFamily="34" charset="0"/>
                </a:rPr>
                <a:t>Corporate </a:t>
              </a:r>
              <a:endParaRPr lang="en-US" altLang="zh-CN" sz="1700" b="1">
                <a:latin typeface="Arial" panose="020B0604020202020204" pitchFamily="34" charset="0"/>
              </a:endParaRPr>
            </a:p>
            <a:p>
              <a:pPr algn="ctr"/>
              <a:r>
                <a:rPr lang="en-US" altLang="zh-CN" sz="1700" b="1">
                  <a:latin typeface="Arial" panose="020B0604020202020204" pitchFamily="34" charset="0"/>
                </a:rPr>
                <a:t>Hospitality</a:t>
              </a:r>
              <a:endParaRPr lang="en-US" altLang="zh-CN" sz="1700" b="1">
                <a:latin typeface="Arial" panose="020B0604020202020204" pitchFamily="34" charset="0"/>
              </a:endParaRPr>
            </a:p>
          </p:txBody>
        </p:sp>
        <p:sp>
          <p:nvSpPr>
            <p:cNvPr id="61451" name="_s61451"/>
            <p:cNvSpPr/>
            <p:nvPr/>
          </p:nvSpPr>
          <p:spPr>
            <a:xfrm>
              <a:off x="3151" y="2294"/>
              <a:ext cx="296" cy="170"/>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1452" name="_s61452"/>
            <p:cNvSpPr/>
            <p:nvPr/>
          </p:nvSpPr>
          <p:spPr>
            <a:xfrm>
              <a:off x="3401" y="2295"/>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3</a:t>
              </a:r>
              <a:endParaRPr lang="en-US" altLang="zh-CN" sz="1700" b="1">
                <a:latin typeface="Arial" panose="020B0604020202020204" pitchFamily="34" charset="0"/>
              </a:endParaRPr>
            </a:p>
            <a:p>
              <a:pPr algn="ctr"/>
              <a:r>
                <a:rPr lang="en-US" altLang="zh-CN" sz="1700" b="1">
                  <a:latin typeface="Arial" panose="020B0604020202020204" pitchFamily="34" charset="0"/>
                </a:rPr>
                <a:t>Introductions </a:t>
              </a:r>
              <a:endParaRPr lang="en-US" altLang="zh-CN" sz="1700" b="1">
                <a:latin typeface="Arial" panose="020B0604020202020204" pitchFamily="34" charset="0"/>
              </a:endParaRPr>
            </a:p>
            <a:p>
              <a:pPr algn="ctr"/>
              <a:r>
                <a:rPr lang="en-US" altLang="zh-CN" sz="1700" b="1">
                  <a:latin typeface="Arial" panose="020B0604020202020204" pitchFamily="34" charset="0"/>
                </a:rPr>
                <a:t>and Greetings</a:t>
              </a:r>
              <a:endParaRPr lang="en-US" altLang="zh-CN" sz="1700" b="1">
                <a:latin typeface="Arial" panose="020B0604020202020204" pitchFamily="34" charset="0"/>
              </a:endParaRPr>
            </a:p>
          </p:txBody>
        </p:sp>
        <p:sp>
          <p:nvSpPr>
            <p:cNvPr id="61453" name="_s61453"/>
            <p:cNvSpPr/>
            <p:nvPr/>
          </p:nvSpPr>
          <p:spPr>
            <a:xfrm flipV="1">
              <a:off x="3151" y="1785"/>
              <a:ext cx="295" cy="171"/>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1454" name="_s61454"/>
            <p:cNvSpPr/>
            <p:nvPr/>
          </p:nvSpPr>
          <p:spPr>
            <a:xfrm>
              <a:off x="3401" y="1277"/>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2</a:t>
              </a:r>
              <a:endParaRPr lang="en-US" altLang="zh-CN" sz="1700" b="1">
                <a:latin typeface="Arial" panose="020B0604020202020204" pitchFamily="34" charset="0"/>
              </a:endParaRPr>
            </a:p>
            <a:p>
              <a:pPr algn="ctr"/>
              <a:r>
                <a:rPr lang="en-US" altLang="zh-CN" sz="1700" b="1">
                  <a:latin typeface="Arial" panose="020B0604020202020204" pitchFamily="34" charset="0"/>
                </a:rPr>
                <a:t>International </a:t>
              </a:r>
              <a:endParaRPr lang="en-US" altLang="zh-CN" sz="1700" b="1">
                <a:latin typeface="Arial" panose="020B0604020202020204" pitchFamily="34" charset="0"/>
              </a:endParaRPr>
            </a:p>
            <a:p>
              <a:pPr algn="ctr"/>
              <a:r>
                <a:rPr lang="en-US" altLang="zh-CN" sz="1700" b="1">
                  <a:latin typeface="Arial" panose="020B0604020202020204" pitchFamily="34" charset="0"/>
                </a:rPr>
                <a:t>Calls</a:t>
              </a:r>
              <a:endParaRPr lang="en-US" altLang="zh-CN" sz="1700" b="1">
                <a:latin typeface="Arial" panose="020B0604020202020204" pitchFamily="34" charset="0"/>
              </a:endParaRPr>
            </a:p>
          </p:txBody>
        </p:sp>
        <p:sp>
          <p:nvSpPr>
            <p:cNvPr id="61455" name="_s61455"/>
            <p:cNvSpPr/>
            <p:nvPr/>
          </p:nvSpPr>
          <p:spPr>
            <a:xfrm flipV="1">
              <a:off x="2858" y="1446"/>
              <a:ext cx="0" cy="341"/>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1456" name="_s61456"/>
            <p:cNvSpPr/>
            <p:nvPr/>
          </p:nvSpPr>
          <p:spPr>
            <a:xfrm>
              <a:off x="2519" y="768"/>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1</a:t>
              </a:r>
              <a:endParaRPr lang="en-US" altLang="zh-CN" sz="1700" b="1">
                <a:latin typeface="Arial" panose="020B0604020202020204" pitchFamily="34" charset="0"/>
              </a:endParaRPr>
            </a:p>
            <a:p>
              <a:pPr algn="ctr"/>
              <a:r>
                <a:rPr lang="en-US" altLang="zh-CN" sz="1700" b="1">
                  <a:latin typeface="Arial" panose="020B0604020202020204" pitchFamily="34" charset="0"/>
                </a:rPr>
                <a:t>Business </a:t>
              </a:r>
              <a:endParaRPr lang="en-US" altLang="zh-CN" sz="1700" b="1">
                <a:latin typeface="Arial" panose="020B0604020202020204" pitchFamily="34" charset="0"/>
              </a:endParaRPr>
            </a:p>
            <a:p>
              <a:pPr algn="ctr"/>
              <a:r>
                <a:rPr lang="en-US" altLang="zh-CN" sz="1700" b="1">
                  <a:latin typeface="Arial" panose="020B0604020202020204" pitchFamily="34" charset="0"/>
                </a:rPr>
                <a:t>Manners</a:t>
              </a:r>
              <a:endParaRPr lang="en-US" altLang="zh-CN" sz="1700" b="1">
                <a:latin typeface="Arial" panose="020B0604020202020204" pitchFamily="34" charset="0"/>
              </a:endParaRPr>
            </a:p>
          </p:txBody>
        </p:sp>
        <p:sp>
          <p:nvSpPr>
            <p:cNvPr id="61457" name="_s61457"/>
            <p:cNvSpPr/>
            <p:nvPr/>
          </p:nvSpPr>
          <p:spPr>
            <a:xfrm>
              <a:off x="2519" y="1787"/>
              <a:ext cx="679" cy="679"/>
            </a:xfrm>
            <a:prstGeom prst="ellipse">
              <a:avLst/>
            </a:prstGeom>
            <a:ln>
              <a:headEnd type="none" w="med" len="med"/>
              <a:tailEnd type="none" w="med" len="med"/>
            </a:ln>
          </p:spPr>
          <p:style>
            <a:lnRef idx="0">
              <a:srgbClr val="FFFFFF"/>
            </a:lnRef>
            <a:fillRef idx="1">
              <a:schemeClr val="accent1"/>
            </a:fillRef>
            <a:effectRef idx="0">
              <a:srgbClr val="FFFFFF"/>
            </a:effectRef>
            <a:fontRef idx="minor">
              <a:schemeClr val="lt1"/>
            </a:fontRef>
          </p:style>
          <p:txBody>
            <a:bodyPr wrap="none" lIns="0" tIns="0" rIns="0" bIns="0" anchor="ctr" anchorCtr="0">
              <a:flatTx/>
            </a:bodyPr>
            <a:p>
              <a:pPr algn="ctr">
                <a:lnSpc>
                  <a:spcPct val="80000"/>
                </a:lnSpc>
                <a:spcBef>
                  <a:spcPct val="20000"/>
                </a:spcBef>
              </a:pPr>
              <a:r>
                <a:rPr lang="en-US" altLang="zh-CN" sz="2500" b="1">
                  <a:solidFill>
                    <a:schemeClr val="tx1"/>
                  </a:solidFill>
                  <a:latin typeface="Arial" panose="020B0604020202020204" pitchFamily="34" charset="0"/>
                </a:rPr>
                <a:t>1 - 6</a:t>
              </a:r>
              <a:endParaRPr lang="en-US" altLang="zh-CN" sz="2500" b="1">
                <a:solidFill>
                  <a:schemeClr val="tx1"/>
                </a:solidFill>
                <a:latin typeface="Arial" panose="020B0604020202020204" pitchFamily="34"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61442"/>
                                        </p:tgtEl>
                                        <p:attrNameLst>
                                          <p:attrName>style.visibility</p:attrName>
                                        </p:attrNameLst>
                                      </p:cBhvr>
                                      <p:to>
                                        <p:strVal val="visible"/>
                                      </p:to>
                                    </p:set>
                                    <p:animEffect transition="in" filter="fade">
                                      <p:cBhvr>
                                        <p:cTn id="7" dur="597">
                                          <p:stCondLst>
                                            <p:cond delay="0"/>
                                          </p:stCondLst>
                                        </p:cTn>
                                        <p:tgtEl>
                                          <p:spTgt spid="61442"/>
                                        </p:tgtEl>
                                      </p:cBhvr>
                                    </p:animEffect>
                                    <p:anim calcmode="lin" valueType="num">
                                      <p:cBhvr>
                                        <p:cTn id="8" dur="597" fill="hold">
                                          <p:stCondLst>
                                            <p:cond delay="0"/>
                                          </p:stCondLst>
                                        </p:cTn>
                                        <p:tgtEl>
                                          <p:spTgt spid="61442"/>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61442"/>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61442"/>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5</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47106" name="标题 47105"/>
          <p:cNvSpPr>
            <a:spLocks noGrp="1"/>
          </p:cNvSpPr>
          <p:nvPr>
            <p:ph type="title"/>
          </p:nvPr>
        </p:nvSpPr>
        <p:spPr>
          <a:xfrm>
            <a:off x="395605" y="274955"/>
            <a:ext cx="8497570" cy="942340"/>
          </a:xfrm>
        </p:spPr>
        <p:txBody>
          <a:bodyPr/>
          <a:p>
            <a:r>
              <a:rPr lang="en-US" altLang="zh-CN" sz="3400" b="1" u="sng">
                <a:solidFill>
                  <a:schemeClr val="tx1"/>
                </a:solidFill>
              </a:rPr>
              <a:t>CHAPTER 5  Company Description</a:t>
            </a:r>
            <a:endParaRPr lang="en-US" altLang="zh-CN" sz="3400" b="1" u="sng">
              <a:solidFill>
                <a:schemeClr val="tx1"/>
              </a:solidFill>
            </a:endParaRPr>
          </a:p>
        </p:txBody>
      </p:sp>
      <p:sp>
        <p:nvSpPr>
          <p:cNvPr id="47107" name="文本占位符 47106"/>
          <p:cNvSpPr>
            <a:spLocks noGrp="1"/>
          </p:cNvSpPr>
          <p:nvPr>
            <p:ph type="body" idx="1"/>
          </p:nvPr>
        </p:nvSpPr>
        <p:spPr>
          <a:xfrm>
            <a:off x="457200" y="1196658"/>
            <a:ext cx="8229600" cy="4789487"/>
          </a:xfrm>
        </p:spPr>
        <p:txBody>
          <a:bodyPr/>
          <a:p>
            <a:pPr>
              <a:lnSpc>
                <a:spcPct val="80000"/>
              </a:lnSpc>
              <a:buNone/>
            </a:pPr>
            <a:r>
              <a:rPr lang="en-US" altLang="zh-CN" sz="2600" b="1"/>
              <a:t>Objectives</a:t>
            </a:r>
            <a:endParaRPr lang="en-US" altLang="zh-CN" sz="2600"/>
          </a:p>
          <a:p>
            <a:pPr>
              <a:lnSpc>
                <a:spcPct val="100000"/>
              </a:lnSpc>
            </a:pPr>
            <a:r>
              <a:rPr lang="en-US" altLang="zh-CN" sz="2600"/>
              <a:t>Know the importance of company visit for the prospective buyers</a:t>
            </a:r>
            <a:endParaRPr lang="en-US" altLang="zh-CN" sz="2600"/>
          </a:p>
          <a:p>
            <a:pPr>
              <a:lnSpc>
                <a:spcPct val="100000"/>
              </a:lnSpc>
            </a:pPr>
            <a:r>
              <a:rPr lang="en-US" altLang="zh-CN" sz="2600"/>
              <a:t>Gain knowledge of some key elements contained in describing a company to attract prospective buyers to establish business relations</a:t>
            </a:r>
            <a:endParaRPr lang="en-US" altLang="zh-CN" sz="2600"/>
          </a:p>
          <a:p>
            <a:pPr>
              <a:lnSpc>
                <a:spcPct val="100000"/>
              </a:lnSpc>
            </a:pPr>
            <a:r>
              <a:rPr lang="en-US" altLang="zh-CN" sz="2600"/>
              <a:t>Be familiar with the useful expressions and terms used in company description</a:t>
            </a:r>
            <a:endParaRPr lang="en-US" altLang="zh-CN" sz="2600"/>
          </a:p>
          <a:p>
            <a:pPr>
              <a:lnSpc>
                <a:spcPct val="100000"/>
              </a:lnSpc>
            </a:pPr>
            <a:r>
              <a:rPr lang="en-US" altLang="zh-CN" sz="2600"/>
              <a:t>Learn the skills and key points in company description through cases and case analysis </a:t>
            </a:r>
            <a:endParaRPr lang="en-US" altLang="zh-CN" sz="26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47106"/>
                                        </p:tgtEl>
                                        <p:attrNameLst>
                                          <p:attrName>style.visibility</p:attrName>
                                        </p:attrNameLst>
                                      </p:cBhvr>
                                      <p:to>
                                        <p:strVal val="visible"/>
                                      </p:to>
                                    </p:set>
                                    <p:animEffect transition="in" filter="fade">
                                      <p:cBhvr>
                                        <p:cTn id="7" dur="597">
                                          <p:stCondLst>
                                            <p:cond delay="0"/>
                                          </p:stCondLst>
                                        </p:cTn>
                                        <p:tgtEl>
                                          <p:spTgt spid="47106"/>
                                        </p:tgtEl>
                                      </p:cBhvr>
                                    </p:animEffect>
                                    <p:anim calcmode="lin" valueType="num">
                                      <p:cBhvr>
                                        <p:cTn id="8" dur="597" fill="hold">
                                          <p:stCondLst>
                                            <p:cond delay="0"/>
                                          </p:stCondLst>
                                        </p:cTn>
                                        <p:tgtEl>
                                          <p:spTgt spid="47106"/>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47106"/>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47106"/>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indefinite" fill="hold">
                                          <p:stCondLst>
                                            <p:cond delay="0"/>
                                          </p:stCondLst>
                                        </p:cTn>
                                        <p:tgtEl>
                                          <p:spTgt spid="47107">
                                            <p:txEl>
                                              <p:charRg st="11" end="75"/>
                                            </p:txEl>
                                          </p:spTgt>
                                        </p:tgtEl>
                                        <p:attrNameLst>
                                          <p:attrName>style.visibility</p:attrName>
                                        </p:attrNameLst>
                                      </p:cBhvr>
                                      <p:to>
                                        <p:strVal val="visible"/>
                                      </p:to>
                                    </p:set>
                                    <p:animEffect transition="in" filter="slide(fromBottom)">
                                      <p:cBhvr>
                                        <p:cTn id="15" dur="500">
                                          <p:stCondLst>
                                            <p:cond delay="0"/>
                                          </p:stCondLst>
                                        </p:cTn>
                                        <p:tgtEl>
                                          <p:spTgt spid="47107">
                                            <p:txEl>
                                              <p:charRg st="11" end="75"/>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indefinite" fill="hold">
                                          <p:stCondLst>
                                            <p:cond delay="0"/>
                                          </p:stCondLst>
                                        </p:cTn>
                                        <p:tgtEl>
                                          <p:spTgt spid="47107">
                                            <p:txEl>
                                              <p:charRg st="75" end="207"/>
                                            </p:txEl>
                                          </p:spTgt>
                                        </p:tgtEl>
                                        <p:attrNameLst>
                                          <p:attrName>style.visibility</p:attrName>
                                        </p:attrNameLst>
                                      </p:cBhvr>
                                      <p:to>
                                        <p:strVal val="visible"/>
                                      </p:to>
                                    </p:set>
                                    <p:animEffect transition="in" filter="slide(fromBottom)">
                                      <p:cBhvr>
                                        <p:cTn id="20" dur="500">
                                          <p:stCondLst>
                                            <p:cond delay="0"/>
                                          </p:stCondLst>
                                        </p:cTn>
                                        <p:tgtEl>
                                          <p:spTgt spid="47107">
                                            <p:txEl>
                                              <p:charRg st="75" end="207"/>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indefinite" fill="hold">
                                          <p:stCondLst>
                                            <p:cond delay="0"/>
                                          </p:stCondLst>
                                        </p:cTn>
                                        <p:tgtEl>
                                          <p:spTgt spid="47107">
                                            <p:txEl>
                                              <p:charRg st="207" end="285"/>
                                            </p:txEl>
                                          </p:spTgt>
                                        </p:tgtEl>
                                        <p:attrNameLst>
                                          <p:attrName>style.visibility</p:attrName>
                                        </p:attrNameLst>
                                      </p:cBhvr>
                                      <p:to>
                                        <p:strVal val="visible"/>
                                      </p:to>
                                    </p:set>
                                    <p:animEffect transition="in" filter="slide(fromBottom)">
                                      <p:cBhvr>
                                        <p:cTn id="25" dur="500">
                                          <p:stCondLst>
                                            <p:cond delay="0"/>
                                          </p:stCondLst>
                                        </p:cTn>
                                        <p:tgtEl>
                                          <p:spTgt spid="47107">
                                            <p:txEl>
                                              <p:charRg st="207" end="28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grpId="0" nodeType="clickEffect">
                                  <p:stCondLst>
                                    <p:cond delay="0"/>
                                  </p:stCondLst>
                                  <p:childTnLst>
                                    <p:set>
                                      <p:cBhvr>
                                        <p:cTn id="29" dur="indefinite" fill="hold">
                                          <p:stCondLst>
                                            <p:cond delay="0"/>
                                          </p:stCondLst>
                                        </p:cTn>
                                        <p:tgtEl>
                                          <p:spTgt spid="47107">
                                            <p:txEl>
                                              <p:charRg st="285" end="373"/>
                                            </p:txEl>
                                          </p:spTgt>
                                        </p:tgtEl>
                                        <p:attrNameLst>
                                          <p:attrName>style.visibility</p:attrName>
                                        </p:attrNameLst>
                                      </p:cBhvr>
                                      <p:to>
                                        <p:strVal val="visible"/>
                                      </p:to>
                                    </p:set>
                                    <p:animEffect transition="in" filter="slide(fromBottom)">
                                      <p:cBhvr>
                                        <p:cTn id="30" dur="500">
                                          <p:stCondLst>
                                            <p:cond delay="0"/>
                                          </p:stCondLst>
                                        </p:cTn>
                                        <p:tgtEl>
                                          <p:spTgt spid="47107">
                                            <p:txEl>
                                              <p:charRg st="285" end="37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 grpId="0"/>
      <p:bldP spid="47107"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5</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3602" name="标题 153601"/>
          <p:cNvSpPr>
            <a:spLocks noGrp="1"/>
          </p:cNvSpPr>
          <p:nvPr>
            <p:ph type="title"/>
          </p:nvPr>
        </p:nvSpPr>
        <p:spPr>
          <a:xfrm>
            <a:off x="395288" y="274638"/>
            <a:ext cx="8497887" cy="1143000"/>
          </a:xfrm>
        </p:spPr>
        <p:txBody>
          <a:bodyPr/>
          <a:p>
            <a:r>
              <a:rPr lang="en-US" altLang="zh-CN" b="1" u="sng"/>
              <a:t>5.4 Words and Expressions</a:t>
            </a:r>
            <a:endParaRPr lang="en-US" altLang="zh-CN" sz="1700" b="1" u="sng"/>
          </a:p>
        </p:txBody>
      </p:sp>
      <p:sp>
        <p:nvSpPr>
          <p:cNvPr id="153603" name="文本占位符 153602"/>
          <p:cNvSpPr>
            <a:spLocks noGrp="1"/>
          </p:cNvSpPr>
          <p:nvPr>
            <p:ph type="body" idx="1"/>
          </p:nvPr>
        </p:nvSpPr>
        <p:spPr/>
        <p:txBody>
          <a:bodyPr/>
          <a:p>
            <a:pPr marL="609600" indent="-609600">
              <a:buClr>
                <a:schemeClr val="tx1"/>
              </a:buClr>
              <a:buNone/>
            </a:pPr>
            <a:r>
              <a:rPr lang="en-US" altLang="zh-CN"/>
              <a:t>	Please learn this section first before you begin learning this Chapter.</a:t>
            </a:r>
            <a:endParaRPr lang="en-US" altLang="zh-CN"/>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5</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45410" name="标题 145409"/>
          <p:cNvSpPr>
            <a:spLocks noGrp="1"/>
          </p:cNvSpPr>
          <p:nvPr>
            <p:ph type="title"/>
          </p:nvPr>
        </p:nvSpPr>
        <p:spPr/>
        <p:txBody>
          <a:bodyPr/>
          <a:p>
            <a:r>
              <a:rPr lang="en-US" altLang="zh-CN" b="1" u="sng"/>
              <a:t>5.1 Before You Begin</a:t>
            </a:r>
            <a:br>
              <a:rPr lang="en-US" altLang="zh-CN" b="1" u="sng"/>
            </a:br>
            <a:r>
              <a:rPr lang="en-US" altLang="zh-CN" b="1">
                <a:solidFill>
                  <a:schemeClr val="tx1"/>
                </a:solidFill>
                <a:sym typeface="+mn-ea"/>
              </a:rPr>
              <a:t>Questions:</a:t>
            </a:r>
            <a:endParaRPr lang="en-US" altLang="zh-CN" b="1" u="sng"/>
          </a:p>
        </p:txBody>
      </p:sp>
      <p:sp>
        <p:nvSpPr>
          <p:cNvPr id="145411" name="文本占位符 145410"/>
          <p:cNvSpPr>
            <a:spLocks noGrp="1"/>
          </p:cNvSpPr>
          <p:nvPr>
            <p:ph type="body" idx="1"/>
          </p:nvPr>
        </p:nvSpPr>
        <p:spPr>
          <a:xfrm>
            <a:off x="468630" y="1784985"/>
            <a:ext cx="8064500" cy="4236720"/>
          </a:xfrm>
        </p:spPr>
        <p:txBody>
          <a:bodyPr/>
          <a:p>
            <a:pPr marL="609600" indent="-609600">
              <a:buNone/>
            </a:pPr>
            <a:r>
              <a:rPr lang="en-US" altLang="zh-CN" sz="2800" b="1"/>
              <a:t>1.   How should “brochures” look like?</a:t>
            </a:r>
            <a:endParaRPr lang="en-US" altLang="zh-CN" sz="2800"/>
          </a:p>
          <a:p>
            <a:pPr marL="609600" indent="-609600"/>
            <a:r>
              <a:rPr lang="en-US" altLang="zh-CN" sz="2800"/>
              <a:t>Information brochures should look attractive so that people will want to read them and find out more about the company. They should also be up-to-date and they should be easy to understand.</a:t>
            </a:r>
            <a:endParaRPr lang="en-US" altLang="zh-CN" sz="2800" b="1"/>
          </a:p>
          <a:p>
            <a:pPr marL="609600" indent="-609600">
              <a:buNone/>
            </a:pPr>
            <a:endParaRPr lang="en-US" altLang="zh-CN"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45410"/>
                                        </p:tgtEl>
                                        <p:attrNameLst>
                                          <p:attrName>style.visibility</p:attrName>
                                        </p:attrNameLst>
                                      </p:cBhvr>
                                      <p:to>
                                        <p:strVal val="visible"/>
                                      </p:to>
                                    </p:set>
                                    <p:animEffect transition="in" filter="fade">
                                      <p:cBhvr>
                                        <p:cTn id="7" dur="597">
                                          <p:stCondLst>
                                            <p:cond delay="0"/>
                                          </p:stCondLst>
                                        </p:cTn>
                                        <p:tgtEl>
                                          <p:spTgt spid="145410"/>
                                        </p:tgtEl>
                                      </p:cBhvr>
                                    </p:animEffect>
                                    <p:anim calcmode="lin" valueType="num">
                                      <p:cBhvr>
                                        <p:cTn id="8" dur="597" fill="hold">
                                          <p:stCondLst>
                                            <p:cond delay="0"/>
                                          </p:stCondLst>
                                        </p:cTn>
                                        <p:tgtEl>
                                          <p:spTgt spid="145410"/>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45410"/>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45410"/>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indefinite" fill="hold">
                                          <p:stCondLst>
                                            <p:cond delay="0"/>
                                          </p:stCondLst>
                                        </p:cTn>
                                        <p:tgtEl>
                                          <p:spTgt spid="145411">
                                            <p:txEl>
                                              <p:charRg st="39" end="229"/>
                                            </p:txEl>
                                          </p:spTgt>
                                        </p:tgtEl>
                                        <p:attrNameLst>
                                          <p:attrName>style.visibility</p:attrName>
                                        </p:attrNameLst>
                                      </p:cBhvr>
                                      <p:to>
                                        <p:strVal val="visible"/>
                                      </p:to>
                                    </p:set>
                                    <p:animEffect transition="in" filter="slide(fromBottom)">
                                      <p:cBhvr>
                                        <p:cTn id="15" dur="500">
                                          <p:stCondLst>
                                            <p:cond delay="0"/>
                                          </p:stCondLst>
                                        </p:cTn>
                                        <p:tgtEl>
                                          <p:spTgt spid="145411">
                                            <p:txEl>
                                              <p:charRg st="39" end="22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410" grpId="0"/>
      <p:bldP spid="145411"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5</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6674" name="标题 156673"/>
          <p:cNvSpPr>
            <a:spLocks noGrp="1"/>
          </p:cNvSpPr>
          <p:nvPr>
            <p:ph type="title"/>
          </p:nvPr>
        </p:nvSpPr>
        <p:spPr/>
        <p:txBody>
          <a:bodyPr/>
          <a:p>
            <a:r>
              <a:rPr lang="en-US" altLang="zh-CN" b="1" u="sng"/>
              <a:t>5.1 Before You Begin</a:t>
            </a:r>
            <a:endParaRPr lang="en-US" altLang="zh-CN" b="1" u="sng"/>
          </a:p>
        </p:txBody>
      </p:sp>
      <p:sp>
        <p:nvSpPr>
          <p:cNvPr id="156675" name="文本占位符 156674"/>
          <p:cNvSpPr>
            <a:spLocks noGrp="1"/>
          </p:cNvSpPr>
          <p:nvPr>
            <p:ph type="body" idx="1"/>
          </p:nvPr>
        </p:nvSpPr>
        <p:spPr>
          <a:xfrm>
            <a:off x="468313" y="1196975"/>
            <a:ext cx="8207375" cy="5040313"/>
          </a:xfrm>
        </p:spPr>
        <p:txBody>
          <a:bodyPr/>
          <a:p>
            <a:pPr marL="609600" indent="-609600">
              <a:buNone/>
            </a:pPr>
            <a:r>
              <a:rPr lang="en-US" altLang="zh-CN" sz="2600" b="1"/>
              <a:t>2.    Why is it important for potential buyers to visit the suppliers’ factory?</a:t>
            </a:r>
            <a:endParaRPr lang="en-US" altLang="zh-CN" sz="2600"/>
          </a:p>
          <a:p>
            <a:pPr marL="609600" indent="-609600"/>
            <a:r>
              <a:rPr lang="en-US" altLang="zh-CN" sz="2600"/>
              <a:t>For the potential buyers, a tour of the factory will help greatly in the examination of the sellers’ production facilities and capacity, quality standard, management, even the company’s social responsibilities and employee satisfaction in order to see if all of these meet the requirements of importation to their country. </a:t>
            </a:r>
            <a:endParaRPr lang="en-US" altLang="zh-CN" sz="2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6674"/>
                                        </p:tgtEl>
                                        <p:attrNameLst>
                                          <p:attrName>style.visibility</p:attrName>
                                        </p:attrNameLst>
                                      </p:cBhvr>
                                      <p:to>
                                        <p:strVal val="visible"/>
                                      </p:to>
                                    </p:set>
                                    <p:animEffect transition="in" filter="fade">
                                      <p:cBhvr>
                                        <p:cTn id="7" dur="597">
                                          <p:stCondLst>
                                            <p:cond delay="0"/>
                                          </p:stCondLst>
                                        </p:cTn>
                                        <p:tgtEl>
                                          <p:spTgt spid="156674"/>
                                        </p:tgtEl>
                                      </p:cBhvr>
                                    </p:animEffect>
                                    <p:anim calcmode="lin" valueType="num">
                                      <p:cBhvr>
                                        <p:cTn id="8" dur="597" fill="hold">
                                          <p:stCondLst>
                                            <p:cond delay="0"/>
                                          </p:stCondLst>
                                        </p:cTn>
                                        <p:tgtEl>
                                          <p:spTgt spid="156674"/>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6674"/>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6674"/>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indefinite" fill="hold">
                                          <p:stCondLst>
                                            <p:cond delay="0"/>
                                          </p:stCondLst>
                                        </p:cTn>
                                        <p:tgtEl>
                                          <p:spTgt spid="156675">
                                            <p:txEl>
                                              <p:charRg st="80" end="404"/>
                                            </p:txEl>
                                          </p:spTgt>
                                        </p:tgtEl>
                                        <p:attrNameLst>
                                          <p:attrName>style.visibility</p:attrName>
                                        </p:attrNameLst>
                                      </p:cBhvr>
                                      <p:to>
                                        <p:strVal val="visible"/>
                                      </p:to>
                                    </p:set>
                                    <p:animEffect transition="in" filter="slide(fromBottom)">
                                      <p:cBhvr>
                                        <p:cTn id="15" dur="500">
                                          <p:stCondLst>
                                            <p:cond delay="0"/>
                                          </p:stCondLst>
                                        </p:cTn>
                                        <p:tgtEl>
                                          <p:spTgt spid="156675">
                                            <p:txEl>
                                              <p:charRg st="80" end="40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674" grpId="0"/>
      <p:bldP spid="15667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5</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47459" name="文本占位符 147458"/>
          <p:cNvSpPr>
            <a:spLocks noGrp="1"/>
          </p:cNvSpPr>
          <p:nvPr>
            <p:ph type="body" idx="1"/>
          </p:nvPr>
        </p:nvSpPr>
        <p:spPr>
          <a:xfrm>
            <a:off x="250825" y="1268413"/>
            <a:ext cx="8435975" cy="4681537"/>
          </a:xfrm>
        </p:spPr>
        <p:txBody>
          <a:bodyPr/>
          <a:p>
            <a:pPr marL="571500" indent="-571500">
              <a:lnSpc>
                <a:spcPct val="80000"/>
              </a:lnSpc>
              <a:buNone/>
            </a:pPr>
            <a:r>
              <a:rPr lang="en-US" altLang="zh-CN" sz="2600" b="1"/>
              <a:t>3.   What information should be included in describing a company’s development stage?</a:t>
            </a:r>
            <a:endParaRPr lang="en-US" altLang="zh-CN" sz="2600"/>
          </a:p>
          <a:p>
            <a:pPr marL="571500" indent="-571500">
              <a:lnSpc>
                <a:spcPct val="80000"/>
              </a:lnSpc>
            </a:pPr>
            <a:r>
              <a:rPr lang="en-US" altLang="zh-CN" sz="2600"/>
              <a:t>A company’s development stage includes when the company was founded and milestones reached.</a:t>
            </a:r>
            <a:endParaRPr lang="en-US" altLang="zh-CN" sz="2600"/>
          </a:p>
          <a:p>
            <a:pPr marL="571500" indent="-571500">
              <a:lnSpc>
                <a:spcPct val="80000"/>
              </a:lnSpc>
              <a:buNone/>
            </a:pPr>
            <a:endParaRPr lang="en-US" altLang="zh-CN" sz="2600" b="1"/>
          </a:p>
          <a:p>
            <a:pPr marL="571500" indent="-571500">
              <a:lnSpc>
                <a:spcPct val="80000"/>
              </a:lnSpc>
              <a:buNone/>
            </a:pPr>
            <a:r>
              <a:rPr lang="en-US" altLang="zh-CN" sz="2600" b="1"/>
              <a:t>4.   What does R&amp;D refer to?</a:t>
            </a:r>
            <a:endParaRPr lang="en-US" altLang="zh-CN" sz="2600"/>
          </a:p>
          <a:p>
            <a:pPr marL="571500" indent="-571500">
              <a:lnSpc>
                <a:spcPct val="80000"/>
              </a:lnSpc>
            </a:pPr>
            <a:r>
              <a:rPr lang="en-US" altLang="zh-CN" sz="2600"/>
              <a:t>R&amp;D refers to a company’s ability to gain knowledge in order to design, develop and enhance the company’s product, services, technologies, or process. If a company is a high-tech firm, R&amp;D is crucial to its long-term success. The success of research for a company is also respected in their patents filed.</a:t>
            </a:r>
            <a:endParaRPr lang="en-US" altLang="zh-CN" sz="2600"/>
          </a:p>
        </p:txBody>
      </p:sp>
      <p:sp>
        <p:nvSpPr>
          <p:cNvPr id="147460" name="标题 147459"/>
          <p:cNvSpPr>
            <a:spLocks noGrp="1"/>
          </p:cNvSpPr>
          <p:nvPr>
            <p:ph type="title"/>
          </p:nvPr>
        </p:nvSpPr>
        <p:spPr/>
        <p:txBody>
          <a:bodyPr vert="horz" wrap="square" lIns="91440" tIns="45720" rIns="91440" bIns="45720" anchor="t" anchorCtr="0"/>
          <a:p>
            <a:r>
              <a:rPr lang="en-US" altLang="zh-CN" b="1" u="sng"/>
              <a:t>5.1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47460"/>
                                        </p:tgtEl>
                                        <p:attrNameLst>
                                          <p:attrName>style.visibility</p:attrName>
                                        </p:attrNameLst>
                                      </p:cBhvr>
                                      <p:to>
                                        <p:strVal val="visible"/>
                                      </p:to>
                                    </p:set>
                                    <p:animEffect transition="in" filter="fade">
                                      <p:cBhvr>
                                        <p:cTn id="7" dur="597">
                                          <p:stCondLst>
                                            <p:cond delay="0"/>
                                          </p:stCondLst>
                                        </p:cTn>
                                        <p:tgtEl>
                                          <p:spTgt spid="147460"/>
                                        </p:tgtEl>
                                      </p:cBhvr>
                                    </p:animEffect>
                                    <p:anim calcmode="lin" valueType="num">
                                      <p:cBhvr>
                                        <p:cTn id="8" dur="597" fill="hold">
                                          <p:stCondLst>
                                            <p:cond delay="0"/>
                                          </p:stCondLst>
                                        </p:cTn>
                                        <p:tgtEl>
                                          <p:spTgt spid="147460"/>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47460"/>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47460"/>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grpId="0" nodeType="clickEffect">
                                  <p:stCondLst>
                                    <p:cond delay="0"/>
                                  </p:stCondLst>
                                  <p:childTnLst>
                                    <p:set>
                                      <p:cBhvr>
                                        <p:cTn id="14" dur="1" fill="hold">
                                          <p:stCondLst>
                                            <p:cond delay="0"/>
                                          </p:stCondLst>
                                        </p:cTn>
                                        <p:tgtEl>
                                          <p:spTgt spid="147459">
                                            <p:txEl>
                                              <p:charRg st="86" end="178"/>
                                            </p:txEl>
                                          </p:spTgt>
                                        </p:tgtEl>
                                        <p:attrNameLst>
                                          <p:attrName>style.visibility</p:attrName>
                                        </p:attrNameLst>
                                      </p:cBhvr>
                                      <p:to>
                                        <p:strVal val="visible"/>
                                      </p:to>
                                    </p:set>
                                    <p:anim to="" calcmode="lin" valueType="num">
                                      <p:cBhvr>
                                        <p:cTn id="15" dur="1" fill="hold"/>
                                        <p:tgtEl>
                                          <p:spTgt spid="147459">
                                            <p:txEl>
                                              <p:charRg st="86" end="178"/>
                                            </p:txEl>
                                          </p:spTgt>
                                        </p:tgtEl>
                                        <p:attrNameLst>
                                          <p:attrName>style.visibility</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147459">
                                            <p:txEl>
                                              <p:charRg st="208" end="514"/>
                                            </p:txEl>
                                          </p:spTgt>
                                        </p:tgtEl>
                                        <p:attrNameLst>
                                          <p:attrName>style.visibility</p:attrName>
                                        </p:attrNameLst>
                                      </p:cBhvr>
                                      <p:to>
                                        <p:strVal val="visible"/>
                                      </p:to>
                                    </p:set>
                                    <p:anim to="" calcmode="lin" valueType="num">
                                      <p:cBhvr>
                                        <p:cTn id="20" dur="1" fill="hold"/>
                                        <p:tgtEl>
                                          <p:spTgt spid="147459">
                                            <p:txEl>
                                              <p:charRg st="208" end="514"/>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459" grpId="0" uiExpand="1" build="p"/>
      <p:bldP spid="14746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5</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48482" name="文本占位符 148481"/>
          <p:cNvSpPr>
            <a:spLocks noGrp="1"/>
          </p:cNvSpPr>
          <p:nvPr>
            <p:ph type="body" idx="1"/>
          </p:nvPr>
        </p:nvSpPr>
        <p:spPr>
          <a:xfrm>
            <a:off x="395288" y="1052513"/>
            <a:ext cx="8424862" cy="5184775"/>
          </a:xfrm>
        </p:spPr>
        <p:txBody>
          <a:bodyPr/>
          <a:p>
            <a:pPr marL="571500" indent="-571500">
              <a:lnSpc>
                <a:spcPct val="90000"/>
              </a:lnSpc>
              <a:buNone/>
            </a:pPr>
            <a:r>
              <a:rPr lang="en-US" altLang="zh-CN" sz="2500" b="1"/>
              <a:t>5.   How to describe a company’s objective?</a:t>
            </a:r>
            <a:endParaRPr lang="en-US" altLang="zh-CN" sz="2500"/>
          </a:p>
          <a:p>
            <a:pPr marL="571500" indent="-571500">
              <a:lnSpc>
                <a:spcPct val="90000"/>
              </a:lnSpc>
            </a:pPr>
            <a:r>
              <a:rPr lang="en-US" altLang="zh-CN" sz="2500"/>
              <a:t>Such key words can be used to describe a company’s objective: Launch our innovative new product. To grow steadily in market share each year from our current 10% to 30% over the next two years. To introduce our new line of products and thus increase sales by 20%.</a:t>
            </a:r>
            <a:endParaRPr lang="en-US" altLang="zh-CN" sz="2500"/>
          </a:p>
          <a:p>
            <a:pPr marL="571500" indent="-571500">
              <a:lnSpc>
                <a:spcPct val="90000"/>
              </a:lnSpc>
            </a:pPr>
            <a:endParaRPr lang="en-US" altLang="zh-CN" sz="2500" b="1"/>
          </a:p>
          <a:p>
            <a:pPr marL="571500" indent="-571500">
              <a:lnSpc>
                <a:spcPct val="90000"/>
              </a:lnSpc>
              <a:buNone/>
            </a:pPr>
            <a:r>
              <a:rPr lang="en-US" altLang="zh-CN" sz="2500" b="1"/>
              <a:t>6.   What does it mean by “company premises”?</a:t>
            </a:r>
            <a:endParaRPr lang="en-US" altLang="zh-CN" sz="2500"/>
          </a:p>
          <a:p>
            <a:pPr marL="571500" indent="-571500">
              <a:lnSpc>
                <a:spcPct val="90000"/>
              </a:lnSpc>
            </a:pPr>
            <a:r>
              <a:rPr lang="en-US" altLang="zh-CN" sz="2500"/>
              <a:t>Company premises are the buildings and the land that a company uses for business purposes or operations, which include its headquarters, branches and geographic area served. They are in general the offices, factories and workshops of a company.</a:t>
            </a:r>
            <a:endParaRPr lang="en-US" altLang="zh-CN" sz="2500"/>
          </a:p>
        </p:txBody>
      </p:sp>
      <p:sp>
        <p:nvSpPr>
          <p:cNvPr id="148483" name="标题 148482"/>
          <p:cNvSpPr>
            <a:spLocks noGrp="1"/>
          </p:cNvSpPr>
          <p:nvPr>
            <p:ph type="title"/>
          </p:nvPr>
        </p:nvSpPr>
        <p:spPr/>
        <p:txBody>
          <a:bodyPr vert="horz" wrap="square" lIns="91440" tIns="45720" rIns="91440" bIns="45720" anchor="t" anchorCtr="0"/>
          <a:p>
            <a:r>
              <a:rPr lang="en-US" altLang="zh-CN" b="1" u="sng"/>
              <a:t>5.1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48483"/>
                                        </p:tgtEl>
                                        <p:attrNameLst>
                                          <p:attrName>style.visibility</p:attrName>
                                        </p:attrNameLst>
                                      </p:cBhvr>
                                      <p:to>
                                        <p:strVal val="visible"/>
                                      </p:to>
                                    </p:set>
                                    <p:animEffect transition="in" filter="fade">
                                      <p:cBhvr>
                                        <p:cTn id="7" dur="597">
                                          <p:stCondLst>
                                            <p:cond delay="0"/>
                                          </p:stCondLst>
                                        </p:cTn>
                                        <p:tgtEl>
                                          <p:spTgt spid="148483"/>
                                        </p:tgtEl>
                                      </p:cBhvr>
                                    </p:animEffect>
                                    <p:anim calcmode="lin" valueType="num">
                                      <p:cBhvr>
                                        <p:cTn id="8" dur="597" fill="hold">
                                          <p:stCondLst>
                                            <p:cond delay="0"/>
                                          </p:stCondLst>
                                        </p:cTn>
                                        <p:tgtEl>
                                          <p:spTgt spid="148483"/>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48483"/>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48483"/>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grpId="0" nodeType="clickEffect">
                                  <p:stCondLst>
                                    <p:cond delay="0"/>
                                  </p:stCondLst>
                                  <p:childTnLst>
                                    <p:set>
                                      <p:cBhvr>
                                        <p:cTn id="14" dur="1" fill="hold">
                                          <p:stCondLst>
                                            <p:cond delay="0"/>
                                          </p:stCondLst>
                                        </p:cTn>
                                        <p:tgtEl>
                                          <p:spTgt spid="148482">
                                            <p:txEl>
                                              <p:charRg st="45" end="308"/>
                                            </p:txEl>
                                          </p:spTgt>
                                        </p:tgtEl>
                                        <p:attrNameLst>
                                          <p:attrName>style.visibility</p:attrName>
                                        </p:attrNameLst>
                                      </p:cBhvr>
                                      <p:to>
                                        <p:strVal val="visible"/>
                                      </p:to>
                                    </p:set>
                                    <p:anim to="" calcmode="lin" valueType="num">
                                      <p:cBhvr>
                                        <p:cTn id="15" dur="1" fill="hold"/>
                                        <p:tgtEl>
                                          <p:spTgt spid="148482">
                                            <p:txEl>
                                              <p:charRg st="45" end="308"/>
                                            </p:txEl>
                                          </p:spTgt>
                                        </p:tgtEl>
                                        <p:attrNameLst>
                                          <p:attrName>style.visibility</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148482">
                                            <p:txEl>
                                              <p:charRg st="356" end="601"/>
                                            </p:txEl>
                                          </p:spTgt>
                                        </p:tgtEl>
                                        <p:attrNameLst>
                                          <p:attrName>style.visibility</p:attrName>
                                        </p:attrNameLst>
                                      </p:cBhvr>
                                      <p:to>
                                        <p:strVal val="visible"/>
                                      </p:to>
                                    </p:set>
                                    <p:anim to="" calcmode="lin" valueType="num">
                                      <p:cBhvr>
                                        <p:cTn id="20" dur="1" fill="hold"/>
                                        <p:tgtEl>
                                          <p:spTgt spid="148482">
                                            <p:txEl>
                                              <p:charRg st="356" end="601"/>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482" grpId="0" uiExpand="1" build="p"/>
      <p:bldP spid="14848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5</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49506" name="文本占位符 149505"/>
          <p:cNvSpPr>
            <a:spLocks noGrp="1"/>
          </p:cNvSpPr>
          <p:nvPr>
            <p:ph type="body" idx="1"/>
          </p:nvPr>
        </p:nvSpPr>
        <p:spPr>
          <a:xfrm>
            <a:off x="457200" y="1268413"/>
            <a:ext cx="8229600" cy="4862512"/>
          </a:xfrm>
        </p:spPr>
        <p:txBody>
          <a:bodyPr/>
          <a:p>
            <a:pPr marL="571500" indent="-571500">
              <a:lnSpc>
                <a:spcPct val="90000"/>
              </a:lnSpc>
              <a:buNone/>
            </a:pPr>
            <a:r>
              <a:rPr lang="en-US" altLang="zh-CN" sz="2400" b="1"/>
              <a:t>7.   What is “professional company image” and what can be done to make a company look professional?</a:t>
            </a:r>
            <a:endParaRPr lang="en-US" altLang="zh-CN" sz="2400"/>
          </a:p>
          <a:p>
            <a:pPr marL="571500" indent="-571500">
              <a:lnSpc>
                <a:spcPct val="110000"/>
              </a:lnSpc>
            </a:pPr>
            <a:r>
              <a:rPr lang="en-US" altLang="zh-CN" sz="2400"/>
              <a:t>A professional company image is how the company, its staff and its buildings and offices look and how the company and its staff behave. To make a company look professional, the area around the building should be kept neat and clean. The parking area should be clean, neat and safe. Then name of the company should be written or painted clearly on a sign outside the buildings so that all clients and customers can easily find the company. </a:t>
            </a:r>
            <a:endParaRPr lang="en-US" altLang="zh-CN" sz="2400"/>
          </a:p>
        </p:txBody>
      </p:sp>
      <p:sp>
        <p:nvSpPr>
          <p:cNvPr id="149507" name="标题 149506"/>
          <p:cNvSpPr>
            <a:spLocks noGrp="1"/>
          </p:cNvSpPr>
          <p:nvPr>
            <p:ph type="title"/>
          </p:nvPr>
        </p:nvSpPr>
        <p:spPr/>
        <p:txBody>
          <a:bodyPr vert="horz" wrap="square" lIns="91440" tIns="45720" rIns="91440" bIns="45720" anchor="t" anchorCtr="0"/>
          <a:p>
            <a:r>
              <a:rPr lang="en-US" altLang="zh-CN" b="1" u="sng"/>
              <a:t>5.1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49507"/>
                                        </p:tgtEl>
                                        <p:attrNameLst>
                                          <p:attrName>style.visibility</p:attrName>
                                        </p:attrNameLst>
                                      </p:cBhvr>
                                      <p:to>
                                        <p:strVal val="visible"/>
                                      </p:to>
                                    </p:set>
                                    <p:animEffect transition="in" filter="fade">
                                      <p:cBhvr>
                                        <p:cTn id="7" dur="597">
                                          <p:stCondLst>
                                            <p:cond delay="0"/>
                                          </p:stCondLst>
                                        </p:cTn>
                                        <p:tgtEl>
                                          <p:spTgt spid="149507"/>
                                        </p:tgtEl>
                                      </p:cBhvr>
                                    </p:animEffect>
                                    <p:anim calcmode="lin" valueType="num">
                                      <p:cBhvr>
                                        <p:cTn id="8" dur="597" fill="hold">
                                          <p:stCondLst>
                                            <p:cond delay="0"/>
                                          </p:stCondLst>
                                        </p:cTn>
                                        <p:tgtEl>
                                          <p:spTgt spid="149507"/>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49507"/>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49507"/>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49506">
                                            <p:txEl>
                                              <p:charRg st="100" end="540"/>
                                            </p:txEl>
                                          </p:spTgt>
                                        </p:tgtEl>
                                        <p:attrNameLst>
                                          <p:attrName>style.visibility</p:attrName>
                                        </p:attrNameLst>
                                      </p:cBhvr>
                                      <p:to>
                                        <p:strVal val="visible"/>
                                      </p:to>
                                    </p:set>
                                    <p:anim to="" calcmode="lin" valueType="num">
                                      <p:cBhvr>
                                        <p:cTn id="15" dur="1" fill="hold"/>
                                        <p:tgtEl>
                                          <p:spTgt spid="149506">
                                            <p:txEl>
                                              <p:charRg st="100" end="540"/>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9507" grpId="0"/>
    </p:bldLst>
  </p:timing>
</p:sld>
</file>

<file path=ppt/tags/tag1.xml><?xml version="1.0" encoding="utf-8"?>
<p:tagLst xmlns:p="http://schemas.openxmlformats.org/presentationml/2006/main">
  <p:tag name="resource_record_key" val="{&quot;13&quot;:[4364884]}"/>
</p:tagLst>
</file>

<file path=ppt/theme/theme1.xml><?xml version="1.0" encoding="utf-8"?>
<a:theme xmlns:a="http://schemas.openxmlformats.org/drawingml/2006/main" name="Edge">
  <a:themeElements>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fontScheme name="">
      <a:majorFont>
        <a:latin typeface="Garamond"/>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820000"/>
        </a:lt1>
        <a:dk2>
          <a:srgbClr val="FFFFFF"/>
        </a:dk2>
        <a:lt2>
          <a:srgbClr val="333333"/>
        </a:lt2>
        <a:accent1>
          <a:srgbClr val="FF9900"/>
        </a:accent1>
        <a:accent2>
          <a:srgbClr val="CC3300"/>
        </a:accent2>
        <a:accent3>
          <a:srgbClr val="C1AAAA"/>
        </a:accent3>
        <a:accent4>
          <a:srgbClr val="DCDCDC"/>
        </a:accent4>
        <a:accent5>
          <a:srgbClr val="FFCAAA"/>
        </a:accent5>
        <a:accent6>
          <a:srgbClr val="B72D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CCCCFF"/>
        </a:dk1>
        <a:lt1>
          <a:srgbClr val="0B0506"/>
        </a:lt1>
        <a:dk2>
          <a:srgbClr val="FFFFFF"/>
        </a:dk2>
        <a:lt2>
          <a:srgbClr val="333333"/>
        </a:lt2>
        <a:accent1>
          <a:srgbClr val="3366CC"/>
        </a:accent1>
        <a:accent2>
          <a:srgbClr val="3333CC"/>
        </a:accent2>
        <a:accent3>
          <a:srgbClr val="AAAAAA"/>
        </a:accent3>
        <a:accent4>
          <a:srgbClr val="AFAFDC"/>
        </a:accent4>
        <a:accent5>
          <a:srgbClr val="ADB9E2"/>
        </a:accent5>
        <a:accent6>
          <a:srgbClr val="2D2DB7"/>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221013"/>
        </a:lt1>
        <a:dk2>
          <a:srgbClr val="FFFFFF"/>
        </a:dk2>
        <a:lt2>
          <a:srgbClr val="333333"/>
        </a:lt2>
        <a:accent1>
          <a:srgbClr val="CC3300"/>
        </a:accent1>
        <a:accent2>
          <a:srgbClr val="CC9900"/>
        </a:accent2>
        <a:accent3>
          <a:srgbClr val="ABAAAA"/>
        </a:accent3>
        <a:accent4>
          <a:srgbClr val="DCDCDC"/>
        </a:accent4>
        <a:accent5>
          <a:srgbClr val="E2ADAA"/>
        </a:accent5>
        <a:accent6>
          <a:srgbClr val="B789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0000CC"/>
        </a:lt1>
        <a:dk2>
          <a:srgbClr val="FFFFFF"/>
        </a:dk2>
        <a:lt2>
          <a:srgbClr val="11054B"/>
        </a:lt2>
        <a:accent1>
          <a:srgbClr val="FF6600"/>
        </a:accent1>
        <a:accent2>
          <a:srgbClr val="FF3300"/>
        </a:accent2>
        <a:accent3>
          <a:srgbClr val="AAAAE2"/>
        </a:accent3>
        <a:accent4>
          <a:srgbClr val="DCDCDC"/>
        </a:accent4>
        <a:accent5>
          <a:srgbClr val="FFB9AA"/>
        </a:accent5>
        <a:accent6>
          <a:srgbClr val="E52D00"/>
        </a:accent6>
        <a:hlink>
          <a:srgbClr val="CC9900"/>
        </a:hlink>
        <a:folHlink>
          <a:srgbClr val="B2B2B2"/>
        </a:folHlink>
      </a:clrScheme>
      <a:clrMap bg1="lt1" tx1="dk1" bg2="lt2" tx2="dk2" accent1="accent1" accent2="accent2" accent3="accent3" accent4="accent4" accent5="accent5" accent6="accent6" hlink="hlink" folHlink="folHlink"/>
    </a:extraClrScheme>
    <a:extraClrScheme>
      <a:clrScheme name="">
        <a:dk1>
          <a:srgbClr val="F8F8F8"/>
        </a:dk1>
        <a:lt1>
          <a:srgbClr val="002600"/>
        </a:lt1>
        <a:dk2>
          <a:srgbClr val="FAFACC"/>
        </a:dk2>
        <a:lt2>
          <a:srgbClr val="9B8D65"/>
        </a:lt2>
        <a:accent1>
          <a:srgbClr val="CC9933"/>
        </a:accent1>
        <a:accent2>
          <a:srgbClr val="8F9967"/>
        </a:accent2>
        <a:accent3>
          <a:srgbClr val="AAABAA"/>
        </a:accent3>
        <a:accent4>
          <a:srgbClr val="D6D6D6"/>
        </a:accent4>
        <a:accent5>
          <a:srgbClr val="E2CAAD"/>
        </a:accent5>
        <a:accent6>
          <a:srgbClr val="80895C"/>
        </a:accent6>
        <a:hlink>
          <a:srgbClr val="336600"/>
        </a:hlink>
        <a:folHlink>
          <a:srgbClr val="808000"/>
        </a:folHlink>
      </a:clrScheme>
      <a:clrMap bg1="lt1" tx1="dk1" bg2="lt2" tx2="dk2" accent1="accent1" accent2="accent2" accent3="accent3" accent4="accent4" accent5="accent5" accent6="accent6" hlink="hlink" folHlink="folHlink"/>
    </a:extraClrScheme>
    <a:extraClrScheme>
      <a:clrScheme name="">
        <a:dk1>
          <a:srgbClr val="FFFFFF"/>
        </a:dk1>
        <a:lt1>
          <a:srgbClr val="006699"/>
        </a:lt1>
        <a:dk2>
          <a:srgbClr val="FFFFFF"/>
        </a:dk2>
        <a:lt2>
          <a:srgbClr val="333333"/>
        </a:lt2>
        <a:accent1>
          <a:srgbClr val="CC9900"/>
        </a:accent1>
        <a:accent2>
          <a:srgbClr val="FF9900"/>
        </a:accent2>
        <a:accent3>
          <a:srgbClr val="AAB9CA"/>
        </a:accent3>
        <a:accent4>
          <a:srgbClr val="DCDCDC"/>
        </a:accent4>
        <a:accent5>
          <a:srgbClr val="E2CAAA"/>
        </a:accent5>
        <a:accent6>
          <a:srgbClr val="E58900"/>
        </a:accent6>
        <a:hlink>
          <a:srgbClr val="FFCC00"/>
        </a:hlink>
        <a:folHlink>
          <a:srgbClr val="706F37"/>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1C1C1"/>
        </a:accent5>
        <a:accent6>
          <a:srgbClr val="8989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36145"/>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Edge</Template>
  <TotalTime>0</TotalTime>
  <Words>7539</Words>
  <Application>WPS 演示</Application>
  <PresentationFormat>在屏幕上显示</PresentationFormat>
  <Paragraphs>254</Paragraphs>
  <Slides>18</Slides>
  <Notes>2</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18</vt:i4>
      </vt:variant>
    </vt:vector>
  </HeadingPairs>
  <TitlesOfParts>
    <vt:vector size="26" baseType="lpstr">
      <vt:lpstr>Arial</vt:lpstr>
      <vt:lpstr>宋体</vt:lpstr>
      <vt:lpstr>Wingdings</vt:lpstr>
      <vt:lpstr>Garamond</vt:lpstr>
      <vt:lpstr>Wingdings</vt:lpstr>
      <vt:lpstr>微软雅黑</vt:lpstr>
      <vt:lpstr>Arial Unicode MS</vt:lpstr>
      <vt:lpstr>Edge</vt:lpstr>
      <vt:lpstr>English for Business Negotiation (2nd Edition) 商务英语谈判（第二版）  Chapter 5 – Company Description</vt:lpstr>
      <vt:lpstr>PART ONE  PRE-NEGOTIATION</vt:lpstr>
      <vt:lpstr>CHAPTER 5  Company Description</vt:lpstr>
      <vt:lpstr>5.4 Words and Expressions</vt:lpstr>
      <vt:lpstr>5.1 Before You Begin Questions:</vt:lpstr>
      <vt:lpstr>5.1 Before You Begin</vt:lpstr>
      <vt:lpstr>5.1 Before You Begin</vt:lpstr>
      <vt:lpstr>5.1 Before You Begin</vt:lpstr>
      <vt:lpstr>5.1 Before You Begin</vt:lpstr>
      <vt:lpstr>5.1 Before You Begin</vt:lpstr>
      <vt:lpstr>5.1 Before You Begin</vt:lpstr>
      <vt:lpstr>5.1 Before You Begin</vt:lpstr>
      <vt:lpstr>5.1 Before You Begin</vt:lpstr>
      <vt:lpstr>5.1 Before You Begin</vt:lpstr>
      <vt:lpstr>5.2 Useful Expressions</vt:lpstr>
      <vt:lpstr>5.3 Sample Dialogues</vt:lpstr>
      <vt:lpstr>5.3 Sample Dialogues</vt:lpstr>
      <vt:lpstr>5.5 Exercises</vt:lpstr>
    </vt:vector>
  </TitlesOfParts>
  <Company>对外经济贸易大学出版社</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商务英语谈判</dc:title>
  <dc:creator>顾渝</dc:creator>
  <cp:lastModifiedBy>顾健</cp:lastModifiedBy>
  <cp:revision>67</cp:revision>
  <dcterms:created xsi:type="dcterms:W3CDTF">2013-06-15T08:12:00Z</dcterms:created>
  <dcterms:modified xsi:type="dcterms:W3CDTF">2025-03-21T06:33:40Z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EBC80BC9300E4212AE05E9E5732B5502_13</vt:lpwstr>
  </property>
  <property fmtid="{D5CDD505-2E9C-101B-9397-08002B2CF9AE}" pid="3" name="KSOProductBuildVer">
    <vt:lpwstr>2052-12.1.0.20305</vt:lpwstr>
  </property>
</Properties>
</file>