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349" r:id="rId3"/>
    <p:sldId id="366" r:id="rId4"/>
    <p:sldId id="342" r:id="rId5"/>
    <p:sldId id="347" r:id="rId6"/>
    <p:sldId id="351" r:id="rId7"/>
    <p:sldId id="361" r:id="rId8"/>
    <p:sldId id="359" r:id="rId9"/>
    <p:sldId id="365" r:id="rId10"/>
    <p:sldId id="358" r:id="rId11"/>
    <p:sldId id="357" r:id="rId12"/>
    <p:sldId id="356" r:id="rId13"/>
    <p:sldId id="355" r:id="rId14"/>
    <p:sldId id="354" r:id="rId15"/>
    <p:sldId id="353" r:id="rId16"/>
    <p:sldId id="363" r:id="rId17"/>
    <p:sldId id="345" r:id="rId18"/>
    <p:sldId id="346" r:id="rId19"/>
    <p:sldId id="364" r:id="rId21"/>
    <p:sldId id="348" r:id="rId22"/>
  </p:sldIdLst>
  <p:sldSz cx="9144000" cy="6858000" type="screen4x3"/>
  <p:notesSz cx="6858000" cy="9144000"/>
  <p:custDataLst>
    <p:tags r:id="rId26"/>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82"/>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10594" name="幻灯片图像占位符 110593"/>
          <p:cNvSpPr>
            <a:spLocks noRot="1" noTextEdit="1"/>
          </p:cNvSpPr>
          <p:nvPr>
            <p:ph type="sldImg"/>
          </p:nvPr>
        </p:nvSpPr>
        <p:spPr/>
      </p:sp>
      <p:sp>
        <p:nvSpPr>
          <p:cNvPr id="110595" name="文本占位符 110594"/>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12</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12</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12</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13.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539750" y="1196975"/>
            <a:ext cx="8064500" cy="2808288"/>
          </a:xfrm>
        </p:spPr>
        <p:txBody>
          <a:bodyPr anchor="t" anchorCtr="0"/>
          <a:p>
            <a:pPr algn="l"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12 – Signing a Contract</a:t>
            </a:r>
            <a:endParaRPr lang="en-US" altLang="zh-CN" sz="42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文本占位符 152577"/>
          <p:cNvSpPr>
            <a:spLocks noGrp="1"/>
          </p:cNvSpPr>
          <p:nvPr>
            <p:ph type="body" idx="1"/>
          </p:nvPr>
        </p:nvSpPr>
        <p:spPr>
          <a:xfrm>
            <a:off x="457200" y="1052830"/>
            <a:ext cx="8220075" cy="5004435"/>
          </a:xfrm>
        </p:spPr>
        <p:txBody>
          <a:bodyPr/>
          <a:p>
            <a:pPr marL="571500" indent="-571500">
              <a:lnSpc>
                <a:spcPct val="90000"/>
              </a:lnSpc>
              <a:buNone/>
            </a:pPr>
            <a:r>
              <a:rPr lang="en-US" altLang="zh-CN" sz="2200" b="1"/>
              <a:t>6.    What are the termination rights in the contract?</a:t>
            </a:r>
            <a:endParaRPr lang="en-US" altLang="zh-CN" sz="2200"/>
          </a:p>
          <a:p>
            <a:pPr marL="571500" indent="-571500">
              <a:lnSpc>
                <a:spcPct val="100000"/>
              </a:lnSpc>
            </a:pPr>
            <a:r>
              <a:rPr lang="en-US" altLang="zh-CN" sz="2200"/>
              <a:t>The right to cancel or terminate a contract may often not be exercised but will be important if the occasion arises. Express cancellation rights should be provided in every sales contract, even if the parties do not anticipate the need. In international contracts, the termination clause takes on added significance because the parties are dealing with more factors that are beyond their control than in domestic contracts, including long distance transport, customs clearance, different markets and customs, and distinct economic and political forces. If termination is not expressly covered by the contract, courts are likely to imply that the parties intended termination based on a reasonable justification only. Termination for no cause is not favored. </a:t>
            </a:r>
            <a:endParaRPr lang="en-US" altLang="zh-CN" sz="2200"/>
          </a:p>
        </p:txBody>
      </p:sp>
      <p:sp>
        <p:nvSpPr>
          <p:cNvPr id="152579" name="标题 152578"/>
          <p:cNvSpPr>
            <a:spLocks noGrp="1"/>
          </p:cNvSpPr>
          <p:nvPr>
            <p:ph type="title"/>
          </p:nvPr>
        </p:nvSpPr>
        <p:spPr>
          <a:xfrm>
            <a:off x="457200" y="278130"/>
            <a:ext cx="8207375" cy="722630"/>
          </a:xfrm>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79"/>
                                        </p:tgtEl>
                                        <p:attrNameLst>
                                          <p:attrName>style.visibility</p:attrName>
                                        </p:attrNameLst>
                                      </p:cBhvr>
                                      <p:to>
                                        <p:strVal val="visible"/>
                                      </p:to>
                                    </p:set>
                                    <p:animEffect transition="in" filter="fade">
                                      <p:cBhvr>
                                        <p:cTn id="7" dur="597">
                                          <p:stCondLst>
                                            <p:cond delay="0"/>
                                          </p:stCondLst>
                                        </p:cTn>
                                        <p:tgtEl>
                                          <p:spTgt spid="152579"/>
                                        </p:tgtEl>
                                      </p:cBhvr>
                                    </p:animEffect>
                                    <p:anim calcmode="lin" valueType="num">
                                      <p:cBhvr>
                                        <p:cTn id="8" dur="597" fill="hold">
                                          <p:stCondLst>
                                            <p:cond delay="0"/>
                                          </p:stCondLst>
                                        </p:cTn>
                                        <p:tgtEl>
                                          <p:spTgt spid="152579"/>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79"/>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79"/>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2578">
                                            <p:txEl>
                                              <p:pRg st="1" end="1"/>
                                            </p:txEl>
                                          </p:spTgt>
                                        </p:tgtEl>
                                        <p:attrNameLst>
                                          <p:attrName>style.visibility</p:attrName>
                                        </p:attrNameLst>
                                      </p:cBhvr>
                                      <p:to>
                                        <p:strVal val="visible"/>
                                      </p:to>
                                    </p:set>
                                    <p:anim to="" calcmode="lin" valueType="num">
                                      <p:cBhvr>
                                        <p:cTn id="15" dur="1" fill="hold"/>
                                        <p:tgtEl>
                                          <p:spTgt spid="152578">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文本占位符 151553"/>
          <p:cNvSpPr>
            <a:spLocks noGrp="1"/>
          </p:cNvSpPr>
          <p:nvPr>
            <p:ph type="body" idx="1"/>
          </p:nvPr>
        </p:nvSpPr>
        <p:spPr>
          <a:xfrm>
            <a:off x="457200" y="981075"/>
            <a:ext cx="8212455" cy="5073015"/>
          </a:xfrm>
        </p:spPr>
        <p:txBody>
          <a:bodyPr/>
          <a:p>
            <a:pPr marL="571500" indent="-571500">
              <a:lnSpc>
                <a:spcPct val="90000"/>
              </a:lnSpc>
              <a:buNone/>
            </a:pPr>
            <a:r>
              <a:rPr lang="en-US" altLang="zh-CN" sz="2200" b="1"/>
              <a:t>7.    What should parties to a contract consider as regards export and import provisions?</a:t>
            </a:r>
            <a:endParaRPr lang="en-US" altLang="zh-CN" sz="2200"/>
          </a:p>
          <a:p>
            <a:pPr marL="571500" indent="-571500" algn="l">
              <a:lnSpc>
                <a:spcPct val="100000"/>
              </a:lnSpc>
              <a:buChar char="n"/>
            </a:pPr>
            <a:r>
              <a:rPr lang="en-US" altLang="zh-CN" sz="2300"/>
              <a:t>Buyers and sellers should consider the following questions as regards export and import provisions:</a:t>
            </a:r>
            <a:endParaRPr lang="en-US" altLang="zh-CN" sz="2300"/>
          </a:p>
          <a:p>
            <a:pPr marL="1028700" lvl="1" indent="-571500">
              <a:lnSpc>
                <a:spcPct val="100000"/>
              </a:lnSpc>
              <a:buFont typeface="Wingdings" panose="05000000000000000000" pitchFamily="2" charset="2"/>
              <a:buAutoNum type="circleNumDbPlain"/>
            </a:pPr>
            <a:r>
              <a:rPr lang="en-US" altLang="zh-CN" sz="2200"/>
              <a:t>What licenses or permits do you need to obtain to comply with the contract?</a:t>
            </a:r>
            <a:endParaRPr lang="en-US" altLang="zh-CN" sz="2200"/>
          </a:p>
          <a:p>
            <a:pPr marL="1028700" lvl="1" indent="-571500">
              <a:lnSpc>
                <a:spcPct val="100000"/>
              </a:lnSpc>
              <a:buFont typeface="Wingdings" panose="05000000000000000000" pitchFamily="2" charset="2"/>
              <a:buAutoNum type="circleNumDbPlain"/>
            </a:pPr>
            <a:r>
              <a:rPr lang="en-US" altLang="zh-CN" sz="2200"/>
              <a:t>What are the requirements for clearing customs?</a:t>
            </a:r>
            <a:endParaRPr lang="en-US" altLang="zh-CN" sz="2200"/>
          </a:p>
          <a:p>
            <a:pPr marL="1028700" lvl="1" indent="-571500">
              <a:lnSpc>
                <a:spcPct val="100000"/>
              </a:lnSpc>
              <a:buFont typeface="Wingdings" panose="05000000000000000000" pitchFamily="2" charset="2"/>
              <a:buAutoNum type="circleNumDbPlain"/>
            </a:pPr>
            <a:r>
              <a:rPr lang="en-US" altLang="zh-CN" sz="2200"/>
              <a:t>What documentation will be required for import and export of the goods?</a:t>
            </a:r>
            <a:endParaRPr lang="en-US" altLang="zh-CN" sz="2200"/>
          </a:p>
          <a:p>
            <a:pPr marL="1028700" lvl="1" indent="-571500">
              <a:lnSpc>
                <a:spcPct val="100000"/>
              </a:lnSpc>
              <a:buFont typeface="Wingdings" panose="05000000000000000000" pitchFamily="2" charset="2"/>
              <a:buAutoNum type="circleNumDbPlain"/>
            </a:pPr>
            <a:r>
              <a:rPr lang="en-US" altLang="zh-CN" sz="2200"/>
              <a:t>Will an inspection of the goods be required, and where can it be made?</a:t>
            </a:r>
            <a:endParaRPr lang="en-US" altLang="zh-CN" sz="2200"/>
          </a:p>
          <a:p>
            <a:pPr marL="1028700" lvl="1" indent="-571500">
              <a:lnSpc>
                <a:spcPct val="100000"/>
              </a:lnSpc>
              <a:buFont typeface="Wingdings" panose="05000000000000000000" pitchFamily="2" charset="2"/>
              <a:buAutoNum type="circleNumDbPlain"/>
            </a:pPr>
            <a:r>
              <a:rPr lang="en-US" altLang="zh-CN" sz="2200"/>
              <a:t>What labeling, marking, packaging, and other requirements are imposed by your own country for sale or use of the goods?</a:t>
            </a:r>
            <a:endParaRPr lang="en-US" altLang="zh-CN" sz="2200"/>
          </a:p>
        </p:txBody>
      </p:sp>
      <p:sp>
        <p:nvSpPr>
          <p:cNvPr id="151555" name="标题 151554"/>
          <p:cNvSpPr>
            <a:spLocks noGrp="1"/>
          </p:cNvSpPr>
          <p:nvPr>
            <p:ph type="title"/>
          </p:nvPr>
        </p:nvSpPr>
        <p:spPr>
          <a:xfrm>
            <a:off x="457200" y="278130"/>
            <a:ext cx="8272780" cy="949960"/>
          </a:xfrm>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1555"/>
                                        </p:tgtEl>
                                        <p:attrNameLst>
                                          <p:attrName>style.visibility</p:attrName>
                                        </p:attrNameLst>
                                      </p:cBhvr>
                                      <p:to>
                                        <p:strVal val="visible"/>
                                      </p:to>
                                    </p:set>
                                    <p:animEffect transition="in" filter="fade">
                                      <p:cBhvr>
                                        <p:cTn id="7" dur="597">
                                          <p:stCondLst>
                                            <p:cond delay="0"/>
                                          </p:stCondLst>
                                        </p:cTn>
                                        <p:tgtEl>
                                          <p:spTgt spid="151555"/>
                                        </p:tgtEl>
                                      </p:cBhvr>
                                    </p:animEffect>
                                    <p:anim calcmode="lin" valueType="num">
                                      <p:cBhvr>
                                        <p:cTn id="8" dur="597" fill="hold">
                                          <p:stCondLst>
                                            <p:cond delay="0"/>
                                          </p:stCondLst>
                                        </p:cTn>
                                        <p:tgtEl>
                                          <p:spTgt spid="151555"/>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1555"/>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1555"/>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1554">
                                            <p:txEl>
                                              <p:charRg st="90" end="191"/>
                                            </p:txEl>
                                          </p:spTgt>
                                        </p:tgtEl>
                                        <p:attrNameLst>
                                          <p:attrName>style.visibility</p:attrName>
                                        </p:attrNameLst>
                                      </p:cBhvr>
                                      <p:to>
                                        <p:strVal val="visible"/>
                                      </p:to>
                                    </p:set>
                                    <p:anim to="" calcmode="lin" valueType="num">
                                      <p:cBhvr>
                                        <p:cTn id="15" dur="1" fill="hold"/>
                                        <p:tgtEl>
                                          <p:spTgt spid="151554">
                                            <p:txEl>
                                              <p:charRg st="90" end="191"/>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51554">
                                            <p:txEl>
                                              <p:charRg st="191" end="267"/>
                                            </p:txEl>
                                          </p:spTgt>
                                        </p:tgtEl>
                                        <p:attrNameLst>
                                          <p:attrName>style.visibility</p:attrName>
                                        </p:attrNameLst>
                                      </p:cBhvr>
                                      <p:to>
                                        <p:strVal val="visible"/>
                                      </p:to>
                                    </p:set>
                                    <p:anim to="" calcmode="lin" valueType="num">
                                      <p:cBhvr>
                                        <p:cTn id="20" dur="1" fill="hold"/>
                                        <p:tgtEl>
                                          <p:spTgt spid="151554">
                                            <p:txEl>
                                              <p:charRg st="191" end="267"/>
                                            </p:txEl>
                                          </p:spTgt>
                                        </p:tgtEl>
                                        <p:attrNameLst>
                                          <p:attrName>style.visibility</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51554">
                                            <p:txEl>
                                              <p:charRg st="267" end="315"/>
                                            </p:txEl>
                                          </p:spTgt>
                                        </p:tgtEl>
                                        <p:attrNameLst>
                                          <p:attrName>style.visibility</p:attrName>
                                        </p:attrNameLst>
                                      </p:cBhvr>
                                      <p:to>
                                        <p:strVal val="visible"/>
                                      </p:to>
                                    </p:set>
                                    <p:anim to="" calcmode="lin" valueType="num">
                                      <p:cBhvr>
                                        <p:cTn id="25" dur="1" fill="hold"/>
                                        <p:tgtEl>
                                          <p:spTgt spid="151554">
                                            <p:txEl>
                                              <p:charRg st="267" end="315"/>
                                            </p:txEl>
                                          </p:spTgt>
                                        </p:tgtEl>
                                        <p:attrNameLst>
                                          <p:attrName>style.visibility</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51554">
                                            <p:txEl>
                                              <p:charRg st="315" end="387"/>
                                            </p:txEl>
                                          </p:spTgt>
                                        </p:tgtEl>
                                        <p:attrNameLst>
                                          <p:attrName>style.visibility</p:attrName>
                                        </p:attrNameLst>
                                      </p:cBhvr>
                                      <p:to>
                                        <p:strVal val="visible"/>
                                      </p:to>
                                    </p:set>
                                    <p:anim to="" calcmode="lin" valueType="num">
                                      <p:cBhvr>
                                        <p:cTn id="30" dur="1" fill="hold"/>
                                        <p:tgtEl>
                                          <p:spTgt spid="151554">
                                            <p:txEl>
                                              <p:charRg st="315" end="387"/>
                                            </p:txEl>
                                          </p:spTgt>
                                        </p:tgtEl>
                                        <p:attrNameLst>
                                          <p:attrName>style.visibility</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51554">
                                            <p:txEl>
                                              <p:charRg st="387" end="458"/>
                                            </p:txEl>
                                          </p:spTgt>
                                        </p:tgtEl>
                                        <p:attrNameLst>
                                          <p:attrName>style.visibility</p:attrName>
                                        </p:attrNameLst>
                                      </p:cBhvr>
                                      <p:to>
                                        <p:strVal val="visible"/>
                                      </p:to>
                                    </p:set>
                                    <p:anim to="" calcmode="lin" valueType="num">
                                      <p:cBhvr>
                                        <p:cTn id="35" dur="1" fill="hold"/>
                                        <p:tgtEl>
                                          <p:spTgt spid="151554">
                                            <p:txEl>
                                              <p:charRg st="387" end="458"/>
                                            </p:txEl>
                                          </p:spTgt>
                                        </p:tgtEl>
                                        <p:attrNameLst>
                                          <p:attrName>style.visibility</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grpId="0" nodeType="clickEffect">
                                  <p:stCondLst>
                                    <p:cond delay="0"/>
                                  </p:stCondLst>
                                  <p:childTnLst>
                                    <p:set>
                                      <p:cBhvr>
                                        <p:cTn id="39" dur="1" fill="hold">
                                          <p:stCondLst>
                                            <p:cond delay="0"/>
                                          </p:stCondLst>
                                        </p:cTn>
                                        <p:tgtEl>
                                          <p:spTgt spid="151554">
                                            <p:txEl>
                                              <p:charRg st="458" end="578"/>
                                            </p:txEl>
                                          </p:spTgt>
                                        </p:tgtEl>
                                        <p:attrNameLst>
                                          <p:attrName>style.visibility</p:attrName>
                                        </p:attrNameLst>
                                      </p:cBhvr>
                                      <p:to>
                                        <p:strVal val="visible"/>
                                      </p:to>
                                    </p:set>
                                    <p:anim to="" calcmode="lin" valueType="num">
                                      <p:cBhvr>
                                        <p:cTn id="40" dur="1" fill="hold"/>
                                        <p:tgtEl>
                                          <p:spTgt spid="151554">
                                            <p:txEl>
                                              <p:charRg st="458" end="57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4" grpId="0" uiExpand="1" build="p"/>
      <p:bldP spid="1515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0" name="文本占位符 150529"/>
          <p:cNvSpPr>
            <a:spLocks noGrp="1"/>
          </p:cNvSpPr>
          <p:nvPr>
            <p:ph type="body" idx="1"/>
          </p:nvPr>
        </p:nvSpPr>
        <p:spPr>
          <a:xfrm>
            <a:off x="457200" y="1340485"/>
            <a:ext cx="8229600" cy="4530725"/>
          </a:xfrm>
        </p:spPr>
        <p:txBody>
          <a:bodyPr/>
          <a:p>
            <a:pPr marL="571500" indent="-571500">
              <a:buNone/>
            </a:pPr>
            <a:r>
              <a:rPr lang="en-US" altLang="zh-CN" sz="2600" b="1"/>
              <a:t>8.   How can the language of the contract often be a disputable item?</a:t>
            </a:r>
            <a:endParaRPr lang="en-US" altLang="zh-CN" sz="2600"/>
          </a:p>
          <a:p>
            <a:pPr marL="571500" indent="-571500">
              <a:lnSpc>
                <a:spcPct val="110000"/>
              </a:lnSpc>
            </a:pPr>
            <a:r>
              <a:rPr lang="en-US" altLang="zh-CN" sz="2600"/>
              <a:t>Contract language can be ambiguous and this contract is capable of more than one reasonable interpretation which might cause later dispute. Regardless of the other side’s view on written contracts, it is wise to document the agreement in simple, understandable terms so that the responsibilities and rights of both sides are clear. </a:t>
            </a:r>
            <a:endParaRPr lang="en-US" altLang="zh-CN" sz="2600"/>
          </a:p>
        </p:txBody>
      </p:sp>
      <p:sp>
        <p:nvSpPr>
          <p:cNvPr id="150531" name="标题 150530"/>
          <p:cNvSpPr>
            <a:spLocks noGrp="1"/>
          </p:cNvSpPr>
          <p:nvPr>
            <p:ph type="title"/>
          </p:nvPr>
        </p:nvSpPr>
        <p:spPr>
          <a:xfrm>
            <a:off x="457200" y="278130"/>
            <a:ext cx="8229600" cy="933450"/>
          </a:xfrm>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0531"/>
                                        </p:tgtEl>
                                        <p:attrNameLst>
                                          <p:attrName>style.visibility</p:attrName>
                                        </p:attrNameLst>
                                      </p:cBhvr>
                                      <p:to>
                                        <p:strVal val="visible"/>
                                      </p:to>
                                    </p:set>
                                    <p:animEffect transition="in" filter="fade">
                                      <p:cBhvr>
                                        <p:cTn id="7" dur="597">
                                          <p:stCondLst>
                                            <p:cond delay="0"/>
                                          </p:stCondLst>
                                        </p:cTn>
                                        <p:tgtEl>
                                          <p:spTgt spid="150531"/>
                                        </p:tgtEl>
                                      </p:cBhvr>
                                    </p:animEffect>
                                    <p:anim calcmode="lin" valueType="num">
                                      <p:cBhvr>
                                        <p:cTn id="8" dur="597" fill="hold">
                                          <p:stCondLst>
                                            <p:cond delay="0"/>
                                          </p:stCondLst>
                                        </p:cTn>
                                        <p:tgtEl>
                                          <p:spTgt spid="150531"/>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0531"/>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0531"/>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0530">
                                            <p:txEl>
                                              <p:charRg st="70" end="403"/>
                                            </p:txEl>
                                          </p:spTgt>
                                        </p:tgtEl>
                                        <p:attrNameLst>
                                          <p:attrName>style.visibility</p:attrName>
                                        </p:attrNameLst>
                                      </p:cBhvr>
                                      <p:to>
                                        <p:strVal val="visible"/>
                                      </p:to>
                                    </p:set>
                                    <p:anim to="" calcmode="lin" valueType="num">
                                      <p:cBhvr>
                                        <p:cTn id="15" dur="1" fill="hold"/>
                                        <p:tgtEl>
                                          <p:spTgt spid="150530">
                                            <p:txEl>
                                              <p:charRg st="70" end="40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uiExpand="1" build="p"/>
      <p:bldP spid="1505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6" name="文本占位符 149505"/>
          <p:cNvSpPr>
            <a:spLocks noGrp="1"/>
          </p:cNvSpPr>
          <p:nvPr>
            <p:ph type="body" idx="1"/>
          </p:nvPr>
        </p:nvSpPr>
        <p:spPr>
          <a:xfrm>
            <a:off x="457200" y="1188085"/>
            <a:ext cx="8228965" cy="4823460"/>
          </a:xfrm>
        </p:spPr>
        <p:txBody>
          <a:bodyPr/>
          <a:p>
            <a:pPr marL="571500" indent="-571500">
              <a:lnSpc>
                <a:spcPct val="80000"/>
              </a:lnSpc>
              <a:buNone/>
            </a:pPr>
            <a:r>
              <a:rPr lang="en-US" altLang="zh-CN" sz="2400" b="1"/>
              <a:t>9.   Can you give an example to show when the CISG provisions might be applied?</a:t>
            </a:r>
            <a:endParaRPr lang="en-US" altLang="zh-CN" sz="2400"/>
          </a:p>
          <a:p>
            <a:pPr marL="571500" indent="-571500">
              <a:lnSpc>
                <a:spcPct val="110000"/>
              </a:lnSpc>
            </a:pPr>
            <a:r>
              <a:rPr lang="en-US" altLang="zh-CN" sz="2400"/>
              <a:t>For example, a seller makes an offer and the buyer agrees but only on condition that two of the contract provisions are modified in the buyer’s favor. The buyer claims that a contract was formed, but the seller refuses to acknowledge the agreement. If a court applies the CISG to resolve the dispute, the seller would win because the CISG defines an acceptance as an assent made at the time the offer is still outstanding, communicated timely to the buyer, and made on the same terms as the offer without material modification. </a:t>
            </a:r>
            <a:endParaRPr lang="en-US" altLang="zh-CN" sz="2400"/>
          </a:p>
        </p:txBody>
      </p:sp>
      <p:sp>
        <p:nvSpPr>
          <p:cNvPr id="149507" name="标题 149506"/>
          <p:cNvSpPr>
            <a:spLocks noGrp="1"/>
          </p:cNvSpPr>
          <p:nvPr>
            <p:ph type="title"/>
          </p:nvPr>
        </p:nvSpPr>
        <p:spPr>
          <a:xfrm>
            <a:off x="457200" y="278130"/>
            <a:ext cx="8229600" cy="701675"/>
          </a:xfrm>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9507"/>
                                        </p:tgtEl>
                                        <p:attrNameLst>
                                          <p:attrName>style.visibility</p:attrName>
                                        </p:attrNameLst>
                                      </p:cBhvr>
                                      <p:to>
                                        <p:strVal val="visible"/>
                                      </p:to>
                                    </p:set>
                                    <p:animEffect transition="in" filter="fade">
                                      <p:cBhvr>
                                        <p:cTn id="7" dur="597">
                                          <p:stCondLst>
                                            <p:cond delay="0"/>
                                          </p:stCondLst>
                                        </p:cTn>
                                        <p:tgtEl>
                                          <p:spTgt spid="149507"/>
                                        </p:tgtEl>
                                      </p:cBhvr>
                                    </p:animEffect>
                                    <p:anim calcmode="lin" valueType="num">
                                      <p:cBhvr>
                                        <p:cTn id="8" dur="597" fill="hold">
                                          <p:stCondLst>
                                            <p:cond delay="0"/>
                                          </p:stCondLst>
                                        </p:cTn>
                                        <p:tgtEl>
                                          <p:spTgt spid="14950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950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9507"/>
                                        </p:tgtEl>
                                        <p:attrNameLst>
                                          <p:attrName>ppt_w</p:attrName>
                                        </p:attrNameLst>
                                      </p:cBhvr>
                                      <p:tavLst>
                                        <p:tav tm="0">
                                          <p:val>
                                            <p:fltVal val="0.000000"/>
                                          </p:val>
                                        </p:tav>
                                        <p:tav tm="100000">
                                          <p:val>
                                            <p:strVal val="#ppt_w"/>
                                          </p:val>
                                        </p:tav>
                                      </p:tavLst>
                                    </p:anim>
                                  </p:childTnLst>
                                </p:cTn>
                              </p:par>
                            </p:childTnLst>
                          </p:cTn>
                        </p:par>
                        <p:par>
                          <p:cTn id="11" fill="hold">
                            <p:stCondLst>
                              <p:cond delay="0"/>
                            </p:stCondLst>
                            <p:childTnLst>
                              <p:par>
                                <p:cTn id="12" presetID="24" presetClass="entr" presetSubtype="0" fill="hold" grpId="0" nodeType="afterEffect">
                                  <p:stCondLst>
                                    <p:cond delay="0"/>
                                  </p:stCondLst>
                                  <p:childTnLst>
                                    <p:set>
                                      <p:cBhvr>
                                        <p:cTn id="13" dur="1" fill="hold">
                                          <p:stCondLst>
                                            <p:cond delay="0"/>
                                          </p:stCondLst>
                                        </p:cTn>
                                        <p:tgtEl>
                                          <p:spTgt spid="149506">
                                            <p:txEl>
                                              <p:pRg st="0" end="0"/>
                                            </p:txEl>
                                          </p:spTgt>
                                        </p:tgtEl>
                                        <p:attrNameLst>
                                          <p:attrName>style.visibility</p:attrName>
                                        </p:attrNameLst>
                                      </p:cBhvr>
                                      <p:to>
                                        <p:strVal val="visible"/>
                                      </p:to>
                                    </p:set>
                                    <p:anim to="" calcmode="lin" valueType="num">
                                      <p:cBhvr>
                                        <p:cTn id="14" dur="1" fill="hold"/>
                                        <p:tgtEl>
                                          <p:spTgt spid="149506">
                                            <p:txEl>
                                              <p:pRg st="0" end="0"/>
                                            </p:txEl>
                                          </p:spTgt>
                                        </p:tgtEl>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49506">
                                            <p:txEl>
                                              <p:pRg st="1" end="1"/>
                                            </p:txEl>
                                          </p:spTgt>
                                        </p:tgtEl>
                                        <p:attrNameLst>
                                          <p:attrName>style.visibility</p:attrName>
                                        </p:attrNameLst>
                                      </p:cBhvr>
                                      <p:to>
                                        <p:strVal val="visible"/>
                                      </p:to>
                                    </p:set>
                                    <p:anim to="" calcmode="lin" valueType="num">
                                      <p:cBhvr>
                                        <p:cTn id="19" dur="1" fill="hold"/>
                                        <p:tgtEl>
                                          <p:spTgt spid="149506">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p:bldP spid="14950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2" name="文本占位符 148481"/>
          <p:cNvSpPr>
            <a:spLocks noGrp="1"/>
          </p:cNvSpPr>
          <p:nvPr>
            <p:ph type="body" idx="1"/>
          </p:nvPr>
        </p:nvSpPr>
        <p:spPr>
          <a:xfrm>
            <a:off x="462280" y="1101725"/>
            <a:ext cx="8223250" cy="5029200"/>
          </a:xfrm>
        </p:spPr>
        <p:txBody>
          <a:bodyPr/>
          <a:p>
            <a:pPr marL="571500" indent="-571500">
              <a:lnSpc>
                <a:spcPct val="90000"/>
              </a:lnSpc>
              <a:buNone/>
            </a:pPr>
            <a:r>
              <a:rPr lang="en-US" altLang="zh-CN" sz="2400" b="1"/>
              <a:t>10.  How can one make a contract legally binding? </a:t>
            </a:r>
            <a:endParaRPr lang="en-US" altLang="zh-CN" sz="2400"/>
          </a:p>
          <a:p>
            <a:pPr marL="571500" indent="-571500">
              <a:lnSpc>
                <a:spcPct val="90000"/>
              </a:lnSpc>
            </a:pPr>
            <a:r>
              <a:rPr lang="en-US" altLang="zh-CN" sz="2400"/>
              <a:t>For a contract to be legally binding, parties must obtain the signature of the person or people with authority to legally bind each business. A party’s authority to contract only becomes significant if you need to enforce the contract or if you want to dispute it. If a party has no authority to contract but does so anyway, the contract may be fully performed, all parties may be happy, and authority to contract never becomes an issue. That is an ideal world, however, and therefore you would be wise to obtain written evidence of the other party’s authority to contract. Written evidence simply means that your contract should include a clause that covers authority to contract. </a:t>
            </a:r>
            <a:endParaRPr lang="en-US" altLang="zh-CN" sz="2400"/>
          </a:p>
        </p:txBody>
      </p:sp>
      <p:sp>
        <p:nvSpPr>
          <p:cNvPr id="148483" name="标题 148482"/>
          <p:cNvSpPr>
            <a:spLocks noGrp="1"/>
          </p:cNvSpPr>
          <p:nvPr>
            <p:ph type="title"/>
          </p:nvPr>
        </p:nvSpPr>
        <p:spPr>
          <a:xfrm>
            <a:off x="457200" y="278130"/>
            <a:ext cx="8229600" cy="823595"/>
          </a:xfrm>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8483"/>
                                        </p:tgtEl>
                                        <p:attrNameLst>
                                          <p:attrName>style.visibility</p:attrName>
                                        </p:attrNameLst>
                                      </p:cBhvr>
                                      <p:to>
                                        <p:strVal val="visible"/>
                                      </p:to>
                                    </p:set>
                                    <p:animEffect transition="in" filter="fade">
                                      <p:cBhvr>
                                        <p:cTn id="7" dur="597">
                                          <p:stCondLst>
                                            <p:cond delay="0"/>
                                          </p:stCondLst>
                                        </p:cTn>
                                        <p:tgtEl>
                                          <p:spTgt spid="148483"/>
                                        </p:tgtEl>
                                      </p:cBhvr>
                                    </p:animEffect>
                                    <p:anim calcmode="lin" valueType="num">
                                      <p:cBhvr>
                                        <p:cTn id="8" dur="597" fill="hold">
                                          <p:stCondLst>
                                            <p:cond delay="0"/>
                                          </p:stCondLst>
                                        </p:cTn>
                                        <p:tgtEl>
                                          <p:spTgt spid="14848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848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848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8482">
                                            <p:txEl>
                                              <p:pRg st="1" end="1"/>
                                            </p:txEl>
                                          </p:spTgt>
                                        </p:tgtEl>
                                        <p:attrNameLst>
                                          <p:attrName>style.visibility</p:attrName>
                                        </p:attrNameLst>
                                      </p:cBhvr>
                                      <p:to>
                                        <p:strVal val="visible"/>
                                      </p:to>
                                    </p:set>
                                    <p:anim to="" calcmode="lin" valueType="num">
                                      <p:cBhvr>
                                        <p:cTn id="15" dur="1" fill="hold"/>
                                        <p:tgtEl>
                                          <p:spTgt spid="148482">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a:t>
            </a:r>
            <a:r>
              <a:rPr lang="en-US" altLang="zh-CN" dirty="0"/>
              <a:t>2</a:t>
            </a:r>
            <a:endParaRPr lang="en-US" altLang="zh-CN"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p:txBody>
          <a:bodyPr/>
          <a:p>
            <a:r>
              <a:rPr lang="en-US" altLang="zh-CN" b="1" u="sng"/>
              <a:t>12.1 Before You Begin</a:t>
            </a:r>
            <a:endParaRPr lang="en-US" altLang="zh-CN" sz="1700" b="1" u="sng"/>
          </a:p>
        </p:txBody>
      </p:sp>
      <p:sp>
        <p:nvSpPr>
          <p:cNvPr id="159747" name="文本占位符 159746"/>
          <p:cNvSpPr>
            <a:spLocks noGrp="1"/>
          </p:cNvSpPr>
          <p:nvPr>
            <p:ph type="body" idx="1"/>
          </p:nvPr>
        </p:nvSpPr>
        <p:spPr>
          <a:xfrm>
            <a:off x="628015" y="1124585"/>
            <a:ext cx="7562850" cy="4872355"/>
          </a:xfrm>
        </p:spPr>
        <p:txBody>
          <a:bodyPr vert="horz" wrap="square" lIns="91440" tIns="45720" rIns="91440" bIns="45720" anchor="t" anchorCtr="0"/>
          <a:p>
            <a:pPr marL="0" indent="0">
              <a:buNone/>
            </a:pPr>
            <a:r>
              <a:rPr lang="en-US" altLang="zh-CN" sz="2600" b="1">
                <a:sym typeface="+mn-ea"/>
              </a:rPr>
              <a:t>Further Reading- Assignment:</a:t>
            </a:r>
            <a:endParaRPr lang="en-US" altLang="zh-CN" sz="2600" b="1">
              <a:sym typeface="+mn-ea"/>
            </a:endParaRPr>
          </a:p>
          <a:p>
            <a:pPr marL="342900" lvl="1" indent="-342900" algn="l">
              <a:buClr>
                <a:srgbClr val="CC9900"/>
              </a:buClr>
              <a:buChar char="n"/>
            </a:pPr>
            <a:r>
              <a:rPr lang="en-US" altLang="zh-CN" sz="2600">
                <a:sym typeface="+mn-ea"/>
              </a:rPr>
              <a:t>Please read this article “Tips for Signing a Contract Signature Page” and know the correct process to sign a contract</a:t>
            </a:r>
            <a:r>
              <a:rPr lang="en-US" altLang="zh-CN" sz="2600"/>
              <a:t>. </a:t>
            </a:r>
            <a:endParaRPr lang="en-US" altLang="zh-CN" sz="2600"/>
          </a:p>
          <a:p>
            <a:pPr marL="342900" lvl="1" indent="-342900" algn="l">
              <a:buClr>
                <a:srgbClr val="CC9900"/>
              </a:buClr>
              <a:buChar char="n"/>
            </a:pPr>
            <a:r>
              <a:rPr lang="en-US" altLang="zh-CN" sz="2600">
                <a:sym typeface="+mn-ea"/>
              </a:rPr>
              <a:t>Please use your smartphone to scan and learn “Authorization to sign on behalf of the company” to avoid legal issues related to the signatures on the contract.</a:t>
            </a:r>
            <a:endParaRPr lang="en-US" altLang="zh-CN" sz="2600"/>
          </a:p>
          <a:p>
            <a:pPr marL="457200" lvl="1" indent="0">
              <a:buNone/>
            </a:pP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P spid="15974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08546" name="标题 108545"/>
          <p:cNvSpPr>
            <a:spLocks noGrp="1"/>
          </p:cNvSpPr>
          <p:nvPr>
            <p:ph type="title"/>
          </p:nvPr>
        </p:nvSpPr>
        <p:spPr>
          <a:xfrm>
            <a:off x="353060" y="278130"/>
            <a:ext cx="8333740" cy="922020"/>
          </a:xfrm>
        </p:spPr>
        <p:txBody>
          <a:bodyPr/>
          <a:p>
            <a:r>
              <a:rPr lang="en-US" altLang="zh-CN" b="1" u="sng"/>
              <a:t>12.2 Useful Expressions</a:t>
            </a:r>
            <a:endParaRPr lang="en-US" altLang="zh-CN" sz="1700" b="1" u="sng"/>
          </a:p>
        </p:txBody>
      </p:sp>
      <p:sp>
        <p:nvSpPr>
          <p:cNvPr id="108547" name="文本占位符 108546"/>
          <p:cNvSpPr>
            <a:spLocks noGrp="1"/>
          </p:cNvSpPr>
          <p:nvPr>
            <p:ph type="body" idx="1"/>
          </p:nvPr>
        </p:nvSpPr>
        <p:spPr>
          <a:xfrm>
            <a:off x="539433" y="1196975"/>
            <a:ext cx="7920037" cy="4608513"/>
          </a:xfrm>
        </p:spPr>
        <p:txBody>
          <a:bodyPr/>
          <a:p>
            <a:pPr marL="609600" indent="-609600"/>
            <a:r>
              <a:rPr lang="en-US" altLang="zh-CN" sz="2800" b="1"/>
              <a:t>What are the main contents covered by Group A-F?</a:t>
            </a:r>
            <a:endParaRPr lang="en-US" altLang="zh-CN" sz="2800" b="1"/>
          </a:p>
          <a:p>
            <a:pPr marL="1066800" lvl="1" indent="-609600" algn="l">
              <a:buFont typeface="+mj-lt"/>
              <a:buAutoNum type="alphaUcPeriod"/>
            </a:pPr>
            <a:r>
              <a:rPr lang="en-US" altLang="zh-CN" sz="2800" i="1"/>
              <a:t>Being cooperative</a:t>
            </a:r>
            <a:r>
              <a:rPr lang="en-US" altLang="zh-CN" sz="2800" i="1"/>
              <a:t>        </a:t>
            </a:r>
            <a:endParaRPr lang="en-US" altLang="zh-CN" sz="2800" i="1"/>
          </a:p>
          <a:p>
            <a:pPr marL="1066800" lvl="1" indent="-609600" algn="l">
              <a:buFont typeface="+mj-lt"/>
              <a:buAutoNum type="alphaUcPeriod"/>
            </a:pPr>
            <a:r>
              <a:rPr lang="en-US" altLang="zh-CN" sz="2800" i="1"/>
              <a:t>Clearing up some points </a:t>
            </a:r>
            <a:endParaRPr lang="en-US" altLang="zh-CN" sz="2800" i="1"/>
          </a:p>
          <a:p>
            <a:pPr marL="1066800" lvl="1" indent="-609600" algn="l">
              <a:buFont typeface="+mj-lt"/>
              <a:buAutoNum type="alphaUcPeriod"/>
            </a:pPr>
            <a:r>
              <a:rPr lang="en-US" altLang="zh-CN" sz="2800" i="1"/>
              <a:t>Detailed contract terms</a:t>
            </a:r>
            <a:endParaRPr lang="en-US" altLang="zh-CN" sz="2800" i="1"/>
          </a:p>
          <a:p>
            <a:pPr marL="1066800" lvl="1" indent="-609600" algn="l">
              <a:buFont typeface="+mj-lt"/>
              <a:buAutoNum type="alphaUcPeriod"/>
            </a:pPr>
            <a:r>
              <a:rPr lang="en-US" altLang="zh-CN" sz="2800" i="1"/>
              <a:t>Rights and obligations </a:t>
            </a:r>
            <a:endParaRPr lang="en-US" altLang="zh-CN" sz="2800" i="1"/>
          </a:p>
          <a:p>
            <a:pPr marL="1066800" lvl="1" indent="-609600" algn="l">
              <a:buFont typeface="+mj-lt"/>
              <a:buAutoNum type="alphaUcPeriod"/>
            </a:pPr>
            <a:r>
              <a:rPr lang="en-US" altLang="zh-CN" sz="2800" i="1"/>
              <a:t>In complete agreement</a:t>
            </a:r>
            <a:endParaRPr lang="en-US" altLang="zh-CN" sz="2800" i="1"/>
          </a:p>
          <a:p>
            <a:pPr marL="1066800" lvl="1" indent="-609600" algn="l">
              <a:buFont typeface="+mj-lt"/>
              <a:buAutoNum type="alphaUcPeriod"/>
            </a:pPr>
            <a:r>
              <a:rPr lang="en-US" altLang="zh-CN" sz="2800" i="1"/>
              <a:t>Ready to sign the contract </a:t>
            </a:r>
            <a:endParaRPr lang="en-US" altLang="zh-CN"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08546"/>
                                        </p:tgtEl>
                                        <p:attrNameLst>
                                          <p:attrName>style.visibility</p:attrName>
                                        </p:attrNameLst>
                                      </p:cBhvr>
                                      <p:to>
                                        <p:strVal val="visible"/>
                                      </p:to>
                                    </p:set>
                                    <p:animEffect transition="in" filter="fade">
                                      <p:cBhvr>
                                        <p:cTn id="7" dur="597">
                                          <p:stCondLst>
                                            <p:cond delay="0"/>
                                          </p:stCondLst>
                                        </p:cTn>
                                        <p:tgtEl>
                                          <p:spTgt spid="108546"/>
                                        </p:tgtEl>
                                      </p:cBhvr>
                                    </p:animEffect>
                                    <p:anim calcmode="lin" valueType="num">
                                      <p:cBhvr>
                                        <p:cTn id="8" dur="597" fill="hold">
                                          <p:stCondLst>
                                            <p:cond delay="0"/>
                                          </p:stCondLst>
                                        </p:cTn>
                                        <p:tgtEl>
                                          <p:spTgt spid="1085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085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0854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08547">
                                            <p:txEl>
                                              <p:pRg st="1" end="1"/>
                                            </p:txEl>
                                          </p:spTgt>
                                        </p:tgtEl>
                                        <p:attrNameLst>
                                          <p:attrName>style.visibility</p:attrName>
                                        </p:attrNameLst>
                                      </p:cBhvr>
                                      <p:to>
                                        <p:strVal val="visible"/>
                                      </p:to>
                                    </p:set>
                                    <p:anim to="" calcmode="lin" valueType="num">
                                      <p:cBhvr>
                                        <p:cTn id="15" dur="1" fill="hold"/>
                                        <p:tgtEl>
                                          <p:spTgt spid="108547">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08547">
                                            <p:txEl>
                                              <p:pRg st="2" end="2"/>
                                            </p:txEl>
                                          </p:spTgt>
                                        </p:tgtEl>
                                        <p:attrNameLst>
                                          <p:attrName>style.visibility</p:attrName>
                                        </p:attrNameLst>
                                      </p:cBhvr>
                                      <p:to>
                                        <p:strVal val="visible"/>
                                      </p:to>
                                    </p:set>
                                    <p:anim to="" calcmode="lin" valueType="num">
                                      <p:cBhvr>
                                        <p:cTn id="20" dur="1" fill="hold"/>
                                        <p:tgtEl>
                                          <p:spTgt spid="108547">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08547">
                                            <p:txEl>
                                              <p:pRg st="3" end="3"/>
                                            </p:txEl>
                                          </p:spTgt>
                                        </p:tgtEl>
                                        <p:attrNameLst>
                                          <p:attrName>style.visibility</p:attrName>
                                        </p:attrNameLst>
                                      </p:cBhvr>
                                      <p:to>
                                        <p:strVal val="visible"/>
                                      </p:to>
                                    </p:set>
                                    <p:anim to="" calcmode="lin" valueType="num">
                                      <p:cBhvr>
                                        <p:cTn id="25" dur="1" fill="hold"/>
                                        <p:tgtEl>
                                          <p:spTgt spid="108547">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08547">
                                            <p:txEl>
                                              <p:pRg st="4" end="4"/>
                                            </p:txEl>
                                          </p:spTgt>
                                        </p:tgtEl>
                                        <p:attrNameLst>
                                          <p:attrName>style.visibility</p:attrName>
                                        </p:attrNameLst>
                                      </p:cBhvr>
                                      <p:to>
                                        <p:strVal val="visible"/>
                                      </p:to>
                                    </p:set>
                                    <p:anim to="" calcmode="lin" valueType="num">
                                      <p:cBhvr>
                                        <p:cTn id="30" dur="1" fill="hold"/>
                                        <p:tgtEl>
                                          <p:spTgt spid="108547">
                                            <p:txEl>
                                              <p:pRg st="4" end="4"/>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08547">
                                            <p:txEl>
                                              <p:pRg st="5" end="5"/>
                                            </p:txEl>
                                          </p:spTgt>
                                        </p:tgtEl>
                                        <p:attrNameLst>
                                          <p:attrName>style.visibility</p:attrName>
                                        </p:attrNameLst>
                                      </p:cBhvr>
                                      <p:to>
                                        <p:strVal val="visible"/>
                                      </p:to>
                                    </p:set>
                                    <p:anim to="" calcmode="lin" valueType="num">
                                      <p:cBhvr>
                                        <p:cTn id="35" dur="1" fill="hold"/>
                                        <p:tgtEl>
                                          <p:spTgt spid="108547">
                                            <p:txEl>
                                              <p:pRg st="5" end="5"/>
                                            </p:txEl>
                                          </p:spTgt>
                                        </p:tgtEl>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08547">
                                            <p:txEl>
                                              <p:pRg st="6" end="6"/>
                                            </p:txEl>
                                          </p:spTgt>
                                        </p:tgtEl>
                                        <p:attrNameLst>
                                          <p:attrName>style.visibility</p:attrName>
                                        </p:attrNameLst>
                                      </p:cBhvr>
                                      <p:to>
                                        <p:strVal val="visible"/>
                                      </p:to>
                                    </p:set>
                                    <p:anim to="" calcmode="lin" valueType="num">
                                      <p:cBhvr>
                                        <p:cTn id="40" dur="1" fill="hold"/>
                                        <p:tgtEl>
                                          <p:spTgt spid="108547">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09571" name="文本占位符 109570"/>
          <p:cNvSpPr>
            <a:spLocks noGrp="1"/>
          </p:cNvSpPr>
          <p:nvPr>
            <p:ph type="body" idx="1"/>
          </p:nvPr>
        </p:nvSpPr>
        <p:spPr>
          <a:xfrm>
            <a:off x="718820" y="1196340"/>
            <a:ext cx="7967980" cy="4993005"/>
          </a:xfrm>
        </p:spPr>
        <p:txBody>
          <a:bodyPr/>
          <a:p>
            <a:pPr marL="609600" indent="-609600" fontAlgn="t">
              <a:lnSpc>
                <a:spcPct val="80000"/>
              </a:lnSpc>
              <a:buClr>
                <a:schemeClr val="tx1"/>
              </a:buClr>
              <a:buFont typeface="Wingdings" panose="05000000000000000000" pitchFamily="2" charset="2"/>
              <a:buChar char="l"/>
            </a:pPr>
            <a:r>
              <a:rPr lang="en-US" altLang="zh-CN" sz="2600">
                <a:sym typeface="+mn-ea"/>
              </a:rPr>
              <a:t>You can scan the QR codes in the textbook to listen to </a:t>
            </a:r>
            <a:r>
              <a:rPr lang="en-US" altLang="zh-CN" sz="2600">
                <a:sym typeface="+mn-ea"/>
              </a:rPr>
              <a:t>dialogues </a:t>
            </a:r>
            <a:r>
              <a:rPr lang="en-US" altLang="zh-CN" sz="2600">
                <a:sym typeface="宋体" panose="02010600030101010101" pitchFamily="2" charset="-122"/>
              </a:rPr>
              <a:t>A-C before/after class</a:t>
            </a:r>
            <a:r>
              <a:rPr lang="en-US" altLang="zh-CN" sz="2600">
                <a:sym typeface="+mn-ea"/>
              </a:rPr>
              <a:t>.</a:t>
            </a:r>
            <a:endParaRPr lang="en-US" altLang="zh-CN" sz="2600">
              <a:sym typeface="+mn-ea"/>
            </a:endParaRPr>
          </a:p>
          <a:p>
            <a:pPr marL="609600" indent="-609600" fontAlgn="t">
              <a:lnSpc>
                <a:spcPct val="80000"/>
              </a:lnSpc>
              <a:buClr>
                <a:schemeClr val="tx1"/>
              </a:buClr>
              <a:buFont typeface="Wingdings" panose="05000000000000000000" pitchFamily="2" charset="2"/>
              <a:buChar char="l"/>
            </a:pPr>
            <a:r>
              <a:rPr lang="en-US" altLang="zh-CN" sz="2600"/>
              <a:t>Please read the dialogues with your partners and answer the questions below (A-C).	</a:t>
            </a:r>
            <a:endParaRPr lang="en-US" altLang="zh-CN" sz="2600"/>
          </a:p>
          <a:p>
            <a:pPr marL="1524000" lvl="2" indent="-609600" algn="l" fontAlgn="t">
              <a:lnSpc>
                <a:spcPct val="100000"/>
              </a:lnSpc>
              <a:buClr>
                <a:schemeClr val="tx1"/>
              </a:buClr>
              <a:buFont typeface="+mj-lt"/>
              <a:buAutoNum type="alphaUcPeriod"/>
            </a:pPr>
            <a:r>
              <a:rPr lang="en-US" altLang="zh-CN" sz="2600"/>
              <a:t>What details have been confirmed by the buyer and the seller?</a:t>
            </a:r>
            <a:endParaRPr lang="en-US" altLang="zh-CN" sz="2600"/>
          </a:p>
          <a:p>
            <a:pPr marL="1524000" lvl="2" indent="-609600" algn="l" fontAlgn="t">
              <a:lnSpc>
                <a:spcPct val="100000"/>
              </a:lnSpc>
              <a:buClr>
                <a:schemeClr val="tx1"/>
              </a:buClr>
              <a:buFont typeface="+mj-lt"/>
              <a:buAutoNum type="alphaUcPeriod"/>
            </a:pPr>
            <a:r>
              <a:rPr lang="en-US" altLang="zh-CN" sz="2600"/>
              <a:t>What details have been clarified by the buyer and seller?</a:t>
            </a:r>
            <a:endParaRPr lang="en-US" altLang="zh-CN" sz="2600"/>
          </a:p>
          <a:p>
            <a:pPr marL="1524000" lvl="2" indent="-609600" algn="l" fontAlgn="t">
              <a:lnSpc>
                <a:spcPct val="100000"/>
              </a:lnSpc>
              <a:buClr>
                <a:schemeClr val="tx1"/>
              </a:buClr>
              <a:buFont typeface="+mj-lt"/>
              <a:buAutoNum type="alphaUcPeriod"/>
            </a:pPr>
            <a:r>
              <a:rPr lang="en-US" altLang="zh-CN" sz="2600"/>
              <a:t>What have been finalized between the buyer and the seller before signing the contract?</a:t>
            </a:r>
            <a:endParaRPr lang="en-US" altLang="zh-CN" sz="2600"/>
          </a:p>
          <a:p>
            <a:pPr marL="609600" indent="-609600" fontAlgn="t">
              <a:lnSpc>
                <a:spcPct val="80000"/>
              </a:lnSpc>
              <a:buClr>
                <a:schemeClr val="tx1"/>
              </a:buClr>
              <a:buFont typeface="Wingdings" panose="05000000000000000000" pitchFamily="2" charset="2"/>
              <a:buNone/>
            </a:pPr>
            <a:r>
              <a:rPr lang="en-US" altLang="zh-CN" sz="2600"/>
              <a:t> </a:t>
            </a:r>
            <a:endParaRPr lang="en-US" altLang="zh-CN" sz="2600"/>
          </a:p>
        </p:txBody>
      </p:sp>
      <p:sp>
        <p:nvSpPr>
          <p:cNvPr id="22530" name="标题 22529"/>
          <p:cNvSpPr>
            <a:spLocks noGrp="1"/>
          </p:cNvSpPr>
          <p:nvPr>
            <p:ph type="title"/>
          </p:nvPr>
        </p:nvSpPr>
        <p:spPr/>
        <p:txBody>
          <a:bodyPr anchor="t" anchorCtr="0"/>
          <a:p>
            <a:r>
              <a:rPr lang="en-US" altLang="zh-CN" b="1" u="sng"/>
              <a:t>12.3 Sample Dialogues</a:t>
            </a:r>
            <a:endParaRPr lang="en-US" altLang="zh-CN" sz="17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09571">
                                            <p:txEl>
                                              <p:pRg st="2" end="2"/>
                                            </p:txEl>
                                          </p:spTgt>
                                        </p:tgtEl>
                                        <p:attrNameLst>
                                          <p:attrName>style.visibility</p:attrName>
                                        </p:attrNameLst>
                                      </p:cBhvr>
                                      <p:to>
                                        <p:strVal val="visible"/>
                                      </p:to>
                                    </p:set>
                                    <p:anim to="" calcmode="lin" valueType="num">
                                      <p:cBhvr>
                                        <p:cTn id="15" dur="1" fill="hold"/>
                                        <p:tgtEl>
                                          <p:spTgt spid="109571">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09571">
                                            <p:txEl>
                                              <p:pRg st="3" end="3"/>
                                            </p:txEl>
                                          </p:spTgt>
                                        </p:tgtEl>
                                        <p:attrNameLst>
                                          <p:attrName>style.visibility</p:attrName>
                                        </p:attrNameLst>
                                      </p:cBhvr>
                                      <p:to>
                                        <p:strVal val="visible"/>
                                      </p:to>
                                    </p:set>
                                    <p:anim to="" calcmode="lin" valueType="num">
                                      <p:cBhvr>
                                        <p:cTn id="20" dur="1" fill="hold"/>
                                        <p:tgtEl>
                                          <p:spTgt spid="109571">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09571">
                                            <p:txEl>
                                              <p:pRg st="4" end="4"/>
                                            </p:txEl>
                                          </p:spTgt>
                                        </p:tgtEl>
                                        <p:attrNameLst>
                                          <p:attrName>style.visibility</p:attrName>
                                        </p:attrNameLst>
                                      </p:cBhvr>
                                      <p:to>
                                        <p:strVal val="visible"/>
                                      </p:to>
                                    </p:set>
                                    <p:anim to="" calcmode="lin" valueType="num">
                                      <p:cBhvr>
                                        <p:cTn id="25" dur="1" fill="hold"/>
                                        <p:tgtEl>
                                          <p:spTgt spid="109571">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12</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12.3 Sample Dialogues</a:t>
            </a:r>
            <a:endParaRPr lang="en-US" altLang="zh-CN" sz="1700" b="1" u="sng"/>
          </a:p>
        </p:txBody>
      </p:sp>
      <p:sp>
        <p:nvSpPr>
          <p:cNvPr id="22531" name="内容占位符 22530"/>
          <p:cNvSpPr>
            <a:spLocks noGrp="1"/>
          </p:cNvSpPr>
          <p:nvPr>
            <p:ph idx="1"/>
          </p:nvPr>
        </p:nvSpPr>
        <p:spPr>
          <a:xfrm>
            <a:off x="501650" y="1595120"/>
            <a:ext cx="8084820" cy="2357120"/>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12642" name="标题 112641"/>
          <p:cNvSpPr>
            <a:spLocks noGrp="1"/>
          </p:cNvSpPr>
          <p:nvPr>
            <p:ph type="title"/>
          </p:nvPr>
        </p:nvSpPr>
        <p:spPr/>
        <p:txBody>
          <a:bodyPr/>
          <a:p>
            <a:r>
              <a:rPr lang="en-US" altLang="zh-CN" b="1" u="sng"/>
              <a:t>12.5 Exercises</a:t>
            </a:r>
            <a:endParaRPr lang="en-US" altLang="zh-CN" sz="1700" b="1" u="sng"/>
          </a:p>
        </p:txBody>
      </p:sp>
      <p:sp>
        <p:nvSpPr>
          <p:cNvPr id="112643" name="文本占位符 112642"/>
          <p:cNvSpPr>
            <a:spLocks noGrp="1"/>
          </p:cNvSpPr>
          <p:nvPr>
            <p:ph type="body" idx="1"/>
          </p:nvPr>
        </p:nvSpPr>
        <p:spPr>
          <a:xfrm>
            <a:off x="395605" y="1124585"/>
            <a:ext cx="8229600" cy="4530725"/>
          </a:xfrm>
        </p:spPr>
        <p:txBody>
          <a:bodyPr/>
          <a:p>
            <a:pPr>
              <a:lnSpc>
                <a:spcPct val="90000"/>
              </a:lnSpc>
            </a:pPr>
            <a:r>
              <a:rPr lang="en-US" altLang="zh-CN" sz="2600"/>
              <a:t>Work in groups of 2-4.</a:t>
            </a:r>
            <a:endParaRPr lang="en-US" altLang="zh-CN" sz="2600"/>
          </a:p>
          <a:p>
            <a:pPr>
              <a:lnSpc>
                <a:spcPct val="90000"/>
              </a:lnSpc>
            </a:pPr>
            <a:r>
              <a:rPr lang="en-US" altLang="zh-CN" sz="2600"/>
              <a:t>Role-play Exercise A or B.</a:t>
            </a:r>
            <a:endParaRPr lang="en-US" altLang="zh-CN" sz="2600"/>
          </a:p>
          <a:p>
            <a:pPr>
              <a:lnSpc>
                <a:spcPct val="90000"/>
              </a:lnSpc>
            </a:pPr>
            <a:r>
              <a:rPr lang="en-US" altLang="zh-CN" sz="2600"/>
              <a:t>Please assign your own roles. </a:t>
            </a:r>
            <a:endParaRPr lang="en-US" altLang="zh-CN" sz="2600"/>
          </a:p>
          <a:p>
            <a:pPr>
              <a:lnSpc>
                <a:spcPct val="90000"/>
              </a:lnSpc>
            </a:pPr>
            <a:r>
              <a:rPr lang="en-US" altLang="zh-CN" sz="2600"/>
              <a:t>You have 10 minutes for the preparation. </a:t>
            </a:r>
            <a:endParaRPr lang="en-US" altLang="zh-CN" sz="2600"/>
          </a:p>
          <a:p>
            <a:pPr>
              <a:lnSpc>
                <a:spcPct val="90000"/>
              </a:lnSpc>
            </a:pPr>
            <a:r>
              <a:rPr lang="en-US" altLang="zh-CN" sz="2600">
                <a:sym typeface="+mn-ea"/>
              </a:rPr>
              <a:t>If necessary, you can use your smartphone to scan the QR code to get the suggested steps for each assignment.</a:t>
            </a:r>
            <a:endParaRPr lang="en-US" altLang="zh-CN" sz="2600">
              <a:sym typeface="+mn-ea"/>
            </a:endParaRPr>
          </a:p>
          <a:p>
            <a:pPr>
              <a:lnSpc>
                <a:spcPct val="90000"/>
              </a:lnSpc>
            </a:pPr>
            <a:r>
              <a:rPr lang="en-US" altLang="zh-CN" sz="2600"/>
              <a:t>After that the teacher will ask one group to model role-play Exercise A or B at your own choice. </a:t>
            </a:r>
            <a:endParaRPr lang="en-US" altLang="zh-CN" sz="2600"/>
          </a:p>
          <a:p>
            <a:pPr>
              <a:lnSpc>
                <a:spcPct val="90000"/>
              </a:lnSpc>
            </a:pPr>
            <a:r>
              <a:rPr lang="en-US" altLang="zh-CN" sz="2600"/>
              <a:t>The other students are required to listen carefully to the model role-play and be ready for the comments. </a:t>
            </a:r>
            <a:endParaRPr lang="en-US" altLang="zh-CN" sz="2600"/>
          </a:p>
        </p:txBody>
      </p:sp>
      <p:sp>
        <p:nvSpPr>
          <p:cNvPr id="112646" name="矩形 112645"/>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13</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（第二版）Chapter </a:t>
            </a:r>
            <a:r>
              <a:rPr lang="en-US" altLang="zh-CN" dirty="0">
                <a:sym typeface="+mn-ea"/>
              </a:rPr>
              <a:t>12</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sz="3800" b="1"/>
              <a:t>PART TWO</a:t>
            </a:r>
            <a:r>
              <a:rPr lang="en-US" altLang="zh-CN" sz="3800"/>
              <a:t> </a:t>
            </a:r>
            <a:br>
              <a:rPr lang="en-US" altLang="zh-CN" sz="3800"/>
            </a:br>
            <a:r>
              <a:rPr lang="en-US" altLang="zh-CN" sz="3800"/>
              <a:t>INTERNATIONAL TRADE</a:t>
            </a:r>
            <a:endParaRPr lang="en-US" altLang="zh-CN" sz="3800"/>
          </a:p>
        </p:txBody>
      </p:sp>
      <p:grpSp>
        <p:nvGrpSpPr>
          <p:cNvPr id="62467" name="组合 62466"/>
          <p:cNvGrpSpPr>
            <a:grpSpLocks noChangeAspect="1"/>
          </p:cNvGrpSpPr>
          <p:nvPr/>
        </p:nvGrpSpPr>
        <p:grpSpPr>
          <a:xfrm>
            <a:off x="611505" y="1574800"/>
            <a:ext cx="7983220" cy="4675505"/>
            <a:chOff x="1500" y="626"/>
            <a:chExt cx="2775" cy="2865"/>
          </a:xfrm>
        </p:grpSpPr>
        <p:sp>
          <p:nvSpPr>
            <p:cNvPr id="62468" name="矩形 62467"/>
            <p:cNvSpPr>
              <a:spLocks noChangeAspect="1" noTextEdit="1"/>
            </p:cNvSpPr>
            <p:nvPr/>
          </p:nvSpPr>
          <p:spPr>
            <a:xfrm>
              <a:off x="1500" y="626"/>
              <a:ext cx="2775" cy="2865"/>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2469" name="_s62469"/>
            <p:cNvSpPr/>
            <p:nvPr/>
          </p:nvSpPr>
          <p:spPr>
            <a:xfrm flipH="1" flipV="1">
              <a:off x="2372" y="1659"/>
              <a:ext cx="252" cy="188"/>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0" name="_s62470"/>
            <p:cNvSpPr/>
            <p:nvPr/>
          </p:nvSpPr>
          <p:spPr>
            <a:xfrm>
              <a:off x="1696" y="1084"/>
              <a:ext cx="775" cy="680"/>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13</a:t>
              </a:r>
              <a:endParaRPr lang="en-US" altLang="zh-CN" sz="1700" b="1">
                <a:latin typeface="Arial" panose="020B0604020202020204" pitchFamily="34" charset="0"/>
              </a:endParaRPr>
            </a:p>
            <a:p>
              <a:pPr algn="ctr"/>
              <a:r>
                <a:rPr lang="en-US" altLang="zh-CN" sz="1700" b="1">
                  <a:latin typeface="Arial" panose="020B0604020202020204" pitchFamily="34" charset="0"/>
                </a:rPr>
                <a:t>Complaints</a:t>
              </a:r>
              <a:endParaRPr lang="en-US" altLang="zh-CN" sz="1700" b="1">
                <a:latin typeface="Arial" panose="020B0604020202020204" pitchFamily="34" charset="0"/>
              </a:endParaRPr>
            </a:p>
            <a:p>
              <a:pPr algn="ctr"/>
              <a:r>
                <a:rPr lang="en-US" altLang="zh-CN" sz="1700" b="1">
                  <a:latin typeface="Arial" panose="020B0604020202020204" pitchFamily="34" charset="0"/>
                </a:rPr>
                <a:t>and </a:t>
              </a:r>
              <a:endParaRPr lang="en-US" altLang="zh-CN" sz="1700" b="1">
                <a:latin typeface="Arial" panose="020B0604020202020204" pitchFamily="34" charset="0"/>
              </a:endParaRPr>
            </a:p>
            <a:p>
              <a:pPr algn="ctr"/>
              <a:r>
                <a:rPr lang="en-US" altLang="zh-CN" sz="1700" b="1">
                  <a:latin typeface="Arial" panose="020B0604020202020204" pitchFamily="34" charset="0"/>
                </a:rPr>
                <a:t>Adjustments</a:t>
              </a:r>
              <a:endParaRPr lang="en-US" altLang="zh-CN" sz="1700" b="1">
                <a:latin typeface="Arial" panose="020B0604020202020204" pitchFamily="34" charset="0"/>
              </a:endParaRPr>
            </a:p>
          </p:txBody>
        </p:sp>
        <p:sp>
          <p:nvSpPr>
            <p:cNvPr id="62471" name="_s62471"/>
            <p:cNvSpPr/>
            <p:nvPr/>
          </p:nvSpPr>
          <p:spPr>
            <a:xfrm flipH="1">
              <a:off x="2261" y="2133"/>
              <a:ext cx="297" cy="76"/>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2" name="_s62472"/>
            <p:cNvSpPr/>
            <p:nvPr/>
          </p:nvSpPr>
          <p:spPr>
            <a:xfrm>
              <a:off x="1557" y="1947"/>
              <a:ext cx="715"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accent1"/>
                  </a:solidFill>
                  <a:latin typeface="Arial" panose="020B0604020202020204" pitchFamily="34" charset="0"/>
                </a:rPr>
                <a:t>CHAPTER 12</a:t>
              </a:r>
              <a:endParaRPr lang="en-US" altLang="zh-CN" sz="1700" b="1">
                <a:solidFill>
                  <a:schemeClr val="accent1"/>
                </a:solidFill>
                <a:latin typeface="Arial" panose="020B0604020202020204" pitchFamily="34" charset="0"/>
              </a:endParaRPr>
            </a:p>
            <a:p>
              <a:pPr algn="ctr">
                <a:buClrTx/>
                <a:buSzTx/>
                <a:buNone/>
              </a:pPr>
              <a:r>
                <a:rPr lang="en-US" altLang="zh-CN" sz="1700" b="1">
                  <a:solidFill>
                    <a:schemeClr val="accent1"/>
                  </a:solidFill>
                  <a:latin typeface="Arial" panose="020B0604020202020204" pitchFamily="34" charset="0"/>
                </a:rPr>
                <a:t>Signing a Contract</a:t>
              </a:r>
              <a:endParaRPr lang="en-US" altLang="zh-CN" sz="1700" b="1">
                <a:solidFill>
                  <a:schemeClr val="accent1"/>
                </a:solidFill>
                <a:latin typeface="Arial" panose="020B0604020202020204" pitchFamily="34" charset="0"/>
              </a:endParaRPr>
            </a:p>
          </p:txBody>
        </p:sp>
        <p:sp>
          <p:nvSpPr>
            <p:cNvPr id="62473" name="_s62473"/>
            <p:cNvSpPr/>
            <p:nvPr/>
          </p:nvSpPr>
          <p:spPr>
            <a:xfrm flipH="1">
              <a:off x="2594" y="2363"/>
              <a:ext cx="147"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4" name="_s62474"/>
            <p:cNvSpPr/>
            <p:nvPr/>
          </p:nvSpPr>
          <p:spPr>
            <a:xfrm>
              <a:off x="2109" y="263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11</a:t>
              </a:r>
              <a:endParaRPr lang="en-US" altLang="zh-CN" sz="1700" b="1">
                <a:latin typeface="Arial" panose="020B0604020202020204" pitchFamily="34" charset="0"/>
              </a:endParaRPr>
            </a:p>
            <a:p>
              <a:pPr algn="ctr"/>
              <a:r>
                <a:rPr lang="en-US" altLang="zh-CN" sz="1700" b="1">
                  <a:latin typeface="Arial" panose="020B0604020202020204" pitchFamily="34" charset="0"/>
                </a:rPr>
                <a:t>Shipment</a:t>
              </a:r>
              <a:endParaRPr lang="en-US" altLang="zh-CN" sz="1700" b="1">
                <a:latin typeface="Arial" panose="020B0604020202020204" pitchFamily="34" charset="0"/>
              </a:endParaRPr>
            </a:p>
          </p:txBody>
        </p:sp>
        <p:sp>
          <p:nvSpPr>
            <p:cNvPr id="62475" name="_s62475"/>
            <p:cNvSpPr/>
            <p:nvPr/>
          </p:nvSpPr>
          <p:spPr>
            <a:xfrm>
              <a:off x="3035" y="2363"/>
              <a:ext cx="148"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6" name="_s62476"/>
            <p:cNvSpPr/>
            <p:nvPr/>
          </p:nvSpPr>
          <p:spPr>
            <a:xfrm>
              <a:off x="2992" y="263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tx1"/>
                  </a:solidFill>
                  <a:latin typeface="Arial" panose="020B0604020202020204" pitchFamily="34" charset="0"/>
                </a:rPr>
                <a:t>CHAPTER 10</a:t>
              </a:r>
              <a:endParaRPr lang="en-US" altLang="zh-CN" sz="1700" b="1">
                <a:solidFill>
                  <a:schemeClr val="tx1"/>
                </a:solidFill>
                <a:latin typeface="Arial" panose="020B0604020202020204" pitchFamily="34" charset="0"/>
              </a:endParaRPr>
            </a:p>
            <a:p>
              <a:pPr algn="ctr">
                <a:buClrTx/>
                <a:buSzTx/>
                <a:buNone/>
              </a:pPr>
              <a:r>
                <a:rPr lang="en-US" altLang="zh-CN" sz="1700" b="1">
                  <a:solidFill>
                    <a:schemeClr val="tx1"/>
                  </a:solidFill>
                  <a:latin typeface="Arial" panose="020B0604020202020204" pitchFamily="34" charset="0"/>
                </a:rPr>
                <a:t>Packing</a:t>
              </a:r>
              <a:endParaRPr lang="en-US" altLang="zh-CN" sz="1700" b="1">
                <a:solidFill>
                  <a:schemeClr val="tx1"/>
                </a:solidFill>
                <a:latin typeface="Arial" panose="020B0604020202020204" pitchFamily="34" charset="0"/>
              </a:endParaRPr>
            </a:p>
          </p:txBody>
        </p:sp>
        <p:sp>
          <p:nvSpPr>
            <p:cNvPr id="62477" name="_s62477"/>
            <p:cNvSpPr/>
            <p:nvPr/>
          </p:nvSpPr>
          <p:spPr>
            <a:xfrm>
              <a:off x="3218" y="2134"/>
              <a:ext cx="332" cy="75"/>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8" name="_s62478"/>
            <p:cNvSpPr/>
            <p:nvPr/>
          </p:nvSpPr>
          <p:spPr>
            <a:xfrm>
              <a:off x="3542" y="194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vertOverflow="overflow" horzOverflow="overflow" vert="horz" wrap="none" lIns="0" tIns="0" rIns="0" bIns="0" numCol="1" spcCol="0" rtlCol="0" fromWordArt="0" anchor="ctr" anchorCtr="0" forceAA="0" compatLnSpc="1">
              <a:noAutofit/>
              <a:flatTx/>
            </a:bodyPr>
            <a:p>
              <a:pPr lvl="0" algn="ctr">
                <a:buClrTx/>
                <a:buSzTx/>
                <a:buFontTx/>
              </a:pPr>
              <a:r>
                <a:rPr lang="en-US" altLang="zh-CN" sz="1700" b="1">
                  <a:latin typeface="Arial" panose="020B0604020202020204" pitchFamily="34" charset="0"/>
                  <a:sym typeface="+mn-ea"/>
                </a:rPr>
                <a:t>CHAPTER 9</a:t>
              </a:r>
              <a:endParaRPr lang="en-US" altLang="zh-CN" sz="1700" b="1">
                <a:latin typeface="Arial" panose="020B0604020202020204" pitchFamily="34" charset="0"/>
                <a:sym typeface="+mn-ea"/>
              </a:endParaRPr>
            </a:p>
            <a:p>
              <a:pPr lvl="0" algn="ctr">
                <a:buClrTx/>
                <a:buSzTx/>
                <a:buFontTx/>
              </a:pPr>
              <a:r>
                <a:rPr lang="en-US" altLang="zh-CN" sz="1700" b="1">
                  <a:latin typeface="Arial" panose="020B0604020202020204" pitchFamily="34" charset="0"/>
                  <a:sym typeface="+mn-ea"/>
                </a:rPr>
                <a:t>Payment Terms</a:t>
              </a:r>
              <a:endParaRPr lang="en-US" altLang="zh-CN" sz="1700" b="1">
                <a:latin typeface="Arial" panose="020B0604020202020204" pitchFamily="34" charset="0"/>
                <a:sym typeface="+mn-ea"/>
              </a:endParaRPr>
            </a:p>
          </p:txBody>
        </p:sp>
        <p:sp>
          <p:nvSpPr>
            <p:cNvPr id="62479" name="_s62479"/>
            <p:cNvSpPr/>
            <p:nvPr/>
          </p:nvSpPr>
          <p:spPr>
            <a:xfrm flipV="1">
              <a:off x="3153" y="1635"/>
              <a:ext cx="266"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0" name="_s62480"/>
            <p:cNvSpPr/>
            <p:nvPr/>
          </p:nvSpPr>
          <p:spPr>
            <a:xfrm>
              <a:off x="3345" y="108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tx1"/>
                  </a:solidFill>
                  <a:latin typeface="Arial" panose="020B0604020202020204" pitchFamily="34" charset="0"/>
                </a:rPr>
                <a:t>CHAPTER 8</a:t>
              </a:r>
              <a:endParaRPr lang="en-US" altLang="zh-CN" sz="1700" b="1">
                <a:solidFill>
                  <a:schemeClr val="tx1"/>
                </a:solidFill>
                <a:latin typeface="Arial" panose="020B0604020202020204" pitchFamily="34" charset="0"/>
              </a:endParaRPr>
            </a:p>
            <a:p>
              <a:pPr algn="ctr"/>
              <a:r>
                <a:rPr lang="en-US" altLang="zh-CN" sz="1700" b="1">
                  <a:solidFill>
                    <a:schemeClr val="tx1"/>
                  </a:solidFill>
                  <a:latin typeface="Arial" panose="020B0604020202020204" pitchFamily="34" charset="0"/>
                </a:rPr>
                <a:t>Price</a:t>
              </a:r>
              <a:endParaRPr lang="en-US" altLang="zh-CN" sz="1700" b="1">
                <a:solidFill>
                  <a:schemeClr val="tx1"/>
                </a:solidFill>
                <a:latin typeface="Arial" panose="020B0604020202020204" pitchFamily="34" charset="0"/>
              </a:endParaRPr>
            </a:p>
          </p:txBody>
        </p:sp>
        <p:sp>
          <p:nvSpPr>
            <p:cNvPr id="62481" name="_s62481"/>
            <p:cNvSpPr/>
            <p:nvPr/>
          </p:nvSpPr>
          <p:spPr>
            <a:xfrm flipV="1">
              <a:off x="2888" y="1379"/>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2" name="_s62482"/>
            <p:cNvSpPr/>
            <p:nvPr/>
          </p:nvSpPr>
          <p:spPr>
            <a:xfrm>
              <a:off x="2549" y="701"/>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latin typeface="Arial" panose="020B0604020202020204" pitchFamily="34" charset="0"/>
                </a:rPr>
                <a:t>CHAPTER 7</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Inquiries </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and Offers</a:t>
              </a:r>
              <a:endParaRPr lang="en-US" altLang="zh-CN" sz="1700" b="1">
                <a:solidFill>
                  <a:schemeClr val="accent1"/>
                </a:solidFill>
                <a:latin typeface="Arial" panose="020B0604020202020204" pitchFamily="34" charset="0"/>
              </a:endParaRPr>
            </a:p>
          </p:txBody>
        </p:sp>
        <p:sp>
          <p:nvSpPr>
            <p:cNvPr id="62483" name="_s62483"/>
            <p:cNvSpPr/>
            <p:nvPr/>
          </p:nvSpPr>
          <p:spPr>
            <a:xfrm>
              <a:off x="2549" y="1720"/>
              <a:ext cx="679" cy="679"/>
            </a:xfrm>
            <a:prstGeom prst="ellipse">
              <a:avLst/>
            </a:prstGeom>
            <a:ln>
              <a:headEnd type="none" w="med" len="med"/>
              <a:tailEnd type="none" w="med" len="med"/>
            </a:ln>
          </p:spPr>
          <p:style>
            <a:lnRef idx="0">
              <a:srgbClr val="FFFFFF"/>
            </a:lnRef>
            <a:fillRef idx="3">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7 - 13</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2466"/>
                                        </p:tgtEl>
                                        <p:attrNameLst>
                                          <p:attrName>style.visibility</p:attrName>
                                        </p:attrNameLst>
                                      </p:cBhvr>
                                      <p:to>
                                        <p:strVal val="visible"/>
                                      </p:to>
                                    </p:set>
                                    <p:animEffect transition="in" filter="fade">
                                      <p:cBhvr>
                                        <p:cTn id="7" dur="597">
                                          <p:stCondLst>
                                            <p:cond delay="0"/>
                                          </p:stCondLst>
                                        </p:cTn>
                                        <p:tgtEl>
                                          <p:spTgt spid="62466"/>
                                        </p:tgtEl>
                                      </p:cBhvr>
                                    </p:animEffect>
                                    <p:anim calcmode="lin" valueType="num">
                                      <p:cBhvr>
                                        <p:cTn id="8" dur="597" fill="hold">
                                          <p:stCondLst>
                                            <p:cond delay="0"/>
                                          </p:stCondLst>
                                        </p:cTn>
                                        <p:tgtEl>
                                          <p:spTgt spid="624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24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246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05474" name="标题 105473"/>
          <p:cNvSpPr>
            <a:spLocks noGrp="1"/>
          </p:cNvSpPr>
          <p:nvPr>
            <p:ph type="title"/>
          </p:nvPr>
        </p:nvSpPr>
        <p:spPr>
          <a:xfrm>
            <a:off x="395288" y="274638"/>
            <a:ext cx="8497887" cy="1143000"/>
          </a:xfrm>
        </p:spPr>
        <p:txBody>
          <a:bodyPr/>
          <a:p>
            <a:r>
              <a:rPr lang="en-US" altLang="zh-CN" sz="3400" b="1" u="sng">
                <a:solidFill>
                  <a:schemeClr val="tx1"/>
                </a:solidFill>
              </a:rPr>
              <a:t>CHAPTER 12  Signing a Contract</a:t>
            </a:r>
            <a:endParaRPr lang="en-US" altLang="zh-CN" sz="3400" b="1" u="sng">
              <a:solidFill>
                <a:schemeClr val="tx1"/>
              </a:solidFill>
            </a:endParaRPr>
          </a:p>
        </p:txBody>
      </p:sp>
      <p:sp>
        <p:nvSpPr>
          <p:cNvPr id="105475" name="文本占位符 105474"/>
          <p:cNvSpPr>
            <a:spLocks noGrp="1"/>
          </p:cNvSpPr>
          <p:nvPr>
            <p:ph type="body" idx="1"/>
          </p:nvPr>
        </p:nvSpPr>
        <p:spPr>
          <a:xfrm>
            <a:off x="457200" y="1278890"/>
            <a:ext cx="8229600" cy="4852035"/>
          </a:xfrm>
        </p:spPr>
        <p:txBody>
          <a:bodyPr/>
          <a:p>
            <a:pPr>
              <a:lnSpc>
                <a:spcPct val="90000"/>
              </a:lnSpc>
              <a:buNone/>
            </a:pPr>
            <a:r>
              <a:rPr lang="en-US" altLang="zh-CN" sz="2600" b="1"/>
              <a:t>Objectives</a:t>
            </a:r>
            <a:endParaRPr lang="en-US" altLang="zh-CN" sz="2600"/>
          </a:p>
          <a:p>
            <a:pPr>
              <a:lnSpc>
                <a:spcPct val="90000"/>
              </a:lnSpc>
            </a:pPr>
            <a:r>
              <a:rPr lang="en-US" altLang="zh-CN" sz="2600"/>
              <a:t>Gain knowledge of the contract terms in international trade</a:t>
            </a:r>
            <a:endParaRPr lang="en-US" altLang="zh-CN" sz="2600"/>
          </a:p>
          <a:p>
            <a:pPr>
              <a:lnSpc>
                <a:spcPct val="90000"/>
              </a:lnSpc>
            </a:pPr>
            <a:r>
              <a:rPr lang="en-US" altLang="zh-CN" sz="2600"/>
              <a:t>Be aware of the effect of a contract and the necessary prudence before signing a contract</a:t>
            </a:r>
            <a:endParaRPr lang="en-US" altLang="zh-CN" sz="2600"/>
          </a:p>
          <a:p>
            <a:pPr>
              <a:lnSpc>
                <a:spcPct val="90000"/>
              </a:lnSpc>
            </a:pPr>
            <a:r>
              <a:rPr lang="en-US" altLang="zh-CN" sz="2600"/>
              <a:t>Be familiar with the useful expressions and terms used in negotiating contract terms</a:t>
            </a:r>
            <a:endParaRPr lang="en-US" altLang="zh-CN" sz="2600"/>
          </a:p>
          <a:p>
            <a:pPr>
              <a:lnSpc>
                <a:spcPct val="90000"/>
              </a:lnSpc>
            </a:pPr>
            <a:r>
              <a:rPr lang="en-US" altLang="zh-CN" sz="2600"/>
              <a:t>Learn the skills and key points in finalizing contract terms through cases and case analysis</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05474"/>
                                        </p:tgtEl>
                                        <p:attrNameLst>
                                          <p:attrName>style.visibility</p:attrName>
                                        </p:attrNameLst>
                                      </p:cBhvr>
                                      <p:to>
                                        <p:strVal val="visible"/>
                                      </p:to>
                                    </p:set>
                                    <p:animEffect transition="in" filter="fade">
                                      <p:cBhvr>
                                        <p:cTn id="7" dur="597">
                                          <p:stCondLst>
                                            <p:cond delay="0"/>
                                          </p:stCondLst>
                                        </p:cTn>
                                        <p:tgtEl>
                                          <p:spTgt spid="105474"/>
                                        </p:tgtEl>
                                      </p:cBhvr>
                                    </p:animEffect>
                                    <p:anim calcmode="lin" valueType="num">
                                      <p:cBhvr>
                                        <p:cTn id="8" dur="597" fill="hold">
                                          <p:stCondLst>
                                            <p:cond delay="0"/>
                                          </p:stCondLst>
                                        </p:cTn>
                                        <p:tgtEl>
                                          <p:spTgt spid="10547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0547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0547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05475">
                                            <p:txEl>
                                              <p:charRg st="11" end="71"/>
                                            </p:txEl>
                                          </p:spTgt>
                                        </p:tgtEl>
                                        <p:attrNameLst>
                                          <p:attrName>style.visibility</p:attrName>
                                        </p:attrNameLst>
                                      </p:cBhvr>
                                      <p:to>
                                        <p:strVal val="visible"/>
                                      </p:to>
                                    </p:set>
                                    <p:animEffect transition="in" filter="slide(fromBottom)">
                                      <p:cBhvr>
                                        <p:cTn id="15" dur="500">
                                          <p:stCondLst>
                                            <p:cond delay="0"/>
                                          </p:stCondLst>
                                        </p:cTn>
                                        <p:tgtEl>
                                          <p:spTgt spid="105475">
                                            <p:txEl>
                                              <p:charRg st="11" end="7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05475">
                                            <p:txEl>
                                              <p:charRg st="71" end="161"/>
                                            </p:txEl>
                                          </p:spTgt>
                                        </p:tgtEl>
                                        <p:attrNameLst>
                                          <p:attrName>style.visibility</p:attrName>
                                        </p:attrNameLst>
                                      </p:cBhvr>
                                      <p:to>
                                        <p:strVal val="visible"/>
                                      </p:to>
                                    </p:set>
                                    <p:animEffect transition="in" filter="slide(fromBottom)">
                                      <p:cBhvr>
                                        <p:cTn id="20" dur="500">
                                          <p:stCondLst>
                                            <p:cond delay="0"/>
                                          </p:stCondLst>
                                        </p:cTn>
                                        <p:tgtEl>
                                          <p:spTgt spid="105475">
                                            <p:txEl>
                                              <p:charRg st="71" end="16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05475">
                                            <p:txEl>
                                              <p:charRg st="161" end="246"/>
                                            </p:txEl>
                                          </p:spTgt>
                                        </p:tgtEl>
                                        <p:attrNameLst>
                                          <p:attrName>style.visibility</p:attrName>
                                        </p:attrNameLst>
                                      </p:cBhvr>
                                      <p:to>
                                        <p:strVal val="visible"/>
                                      </p:to>
                                    </p:set>
                                    <p:animEffect transition="in" filter="slide(fromBottom)">
                                      <p:cBhvr>
                                        <p:cTn id="25" dur="500">
                                          <p:stCondLst>
                                            <p:cond delay="0"/>
                                          </p:stCondLst>
                                        </p:cTn>
                                        <p:tgtEl>
                                          <p:spTgt spid="105475">
                                            <p:txEl>
                                              <p:charRg st="161" end="24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05475">
                                            <p:txEl>
                                              <p:charRg st="246" end="339"/>
                                            </p:txEl>
                                          </p:spTgt>
                                        </p:tgtEl>
                                        <p:attrNameLst>
                                          <p:attrName>style.visibility</p:attrName>
                                        </p:attrNameLst>
                                      </p:cBhvr>
                                      <p:to>
                                        <p:strVal val="visible"/>
                                      </p:to>
                                    </p:set>
                                    <p:animEffect transition="in" filter="slide(fromBottom)">
                                      <p:cBhvr>
                                        <p:cTn id="30" dur="500">
                                          <p:stCondLst>
                                            <p:cond delay="0"/>
                                          </p:stCondLst>
                                        </p:cTn>
                                        <p:tgtEl>
                                          <p:spTgt spid="105475">
                                            <p:txEl>
                                              <p:charRg st="246" end="33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11618" name="标题 111617"/>
          <p:cNvSpPr>
            <a:spLocks noGrp="1"/>
          </p:cNvSpPr>
          <p:nvPr>
            <p:ph type="title"/>
          </p:nvPr>
        </p:nvSpPr>
        <p:spPr>
          <a:xfrm>
            <a:off x="393065" y="238125"/>
            <a:ext cx="8500110" cy="1179830"/>
          </a:xfrm>
        </p:spPr>
        <p:txBody>
          <a:bodyPr/>
          <a:p>
            <a:r>
              <a:rPr lang="en-US" altLang="zh-CN" b="1" u="sng"/>
              <a:t>12.4 Words and Expressions</a:t>
            </a:r>
            <a:endParaRPr lang="en-US" altLang="zh-CN" sz="1700" b="1" u="sng"/>
          </a:p>
        </p:txBody>
      </p:sp>
      <p:sp>
        <p:nvSpPr>
          <p:cNvPr id="111619" name="文本占位符 111618"/>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6435" name="文本占位符 146434"/>
          <p:cNvSpPr>
            <a:spLocks noGrp="1"/>
          </p:cNvSpPr>
          <p:nvPr>
            <p:ph type="body" idx="1"/>
          </p:nvPr>
        </p:nvSpPr>
        <p:spPr>
          <a:xfrm>
            <a:off x="428625" y="1609725"/>
            <a:ext cx="8258175" cy="4521200"/>
          </a:xfrm>
        </p:spPr>
        <p:txBody>
          <a:bodyPr/>
          <a:p>
            <a:pPr marL="571500" indent="-571500">
              <a:lnSpc>
                <a:spcPct val="80000"/>
              </a:lnSpc>
              <a:buNone/>
            </a:pPr>
            <a:r>
              <a:rPr lang="en-US" altLang="zh-CN" sz="2600" b="1"/>
              <a:t>1.   Why is documentation important in the process of negotiation for both parties?</a:t>
            </a:r>
            <a:endParaRPr lang="en-US" altLang="zh-CN" sz="2600"/>
          </a:p>
          <a:p>
            <a:pPr marL="571500" indent="-571500">
              <a:lnSpc>
                <a:spcPct val="90000"/>
              </a:lnSpc>
            </a:pPr>
            <a:r>
              <a:rPr lang="en-US" altLang="zh-CN" sz="2600"/>
              <a:t>It is important to document all phrases of the negotiations so you have reference to all previous discussions, facts, and matters agreed upon. Otherwise, in the spirit of closing the deal, you could make unnecessary and costly concessions. Also, the deal could abort if the two parties try to renegotiate items previously agreed upon. Documentation is not only important, but continual acknowledgment from the other side is equally important. </a:t>
            </a:r>
            <a:endParaRPr lang="en-US" altLang="zh-CN" sz="2600" b="1"/>
          </a:p>
        </p:txBody>
      </p:sp>
      <p:sp>
        <p:nvSpPr>
          <p:cNvPr id="146436" name="标题 146435"/>
          <p:cNvSpPr>
            <a:spLocks noGrp="1"/>
          </p:cNvSpPr>
          <p:nvPr>
            <p:ph type="title"/>
          </p:nvPr>
        </p:nvSpPr>
        <p:spPr/>
        <p:txBody>
          <a:bodyPr vert="horz" wrap="square" lIns="91440" tIns="45720" rIns="91440" bIns="45720" anchor="t" anchorCtr="0"/>
          <a:p>
            <a:r>
              <a:rPr lang="en-US" altLang="zh-CN" b="1" u="sng"/>
              <a:t>12.1 Before You Begin</a:t>
            </a:r>
            <a:br>
              <a:rPr lang="en-US" altLang="zh-CN" b="1"/>
            </a:br>
            <a:r>
              <a:rPr lang="en-US" altLang="zh-CN" sz="3600" b="1">
                <a:solidFill>
                  <a:schemeClr val="tx1"/>
                </a:solidFill>
              </a:rPr>
              <a:t>Questions:</a:t>
            </a:r>
            <a:endParaRPr lang="en-US" altLang="zh-CN" sz="3600" b="1">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6436"/>
                                        </p:tgtEl>
                                        <p:attrNameLst>
                                          <p:attrName>style.visibility</p:attrName>
                                        </p:attrNameLst>
                                      </p:cBhvr>
                                      <p:to>
                                        <p:strVal val="visible"/>
                                      </p:to>
                                    </p:set>
                                    <p:animEffect transition="in" filter="fade">
                                      <p:cBhvr>
                                        <p:cTn id="7" dur="597">
                                          <p:stCondLst>
                                            <p:cond delay="0"/>
                                          </p:stCondLst>
                                        </p:cTn>
                                        <p:tgtEl>
                                          <p:spTgt spid="146436"/>
                                        </p:tgtEl>
                                      </p:cBhvr>
                                    </p:animEffect>
                                    <p:anim calcmode="lin" valueType="num">
                                      <p:cBhvr>
                                        <p:cTn id="8" dur="597" fill="hold">
                                          <p:stCondLst>
                                            <p:cond delay="0"/>
                                          </p:stCondLst>
                                        </p:cTn>
                                        <p:tgtEl>
                                          <p:spTgt spid="14643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643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643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6435">
                                            <p:txEl>
                                              <p:charRg st="84" end="528"/>
                                            </p:txEl>
                                          </p:spTgt>
                                        </p:tgtEl>
                                        <p:attrNameLst>
                                          <p:attrName>style.visibility</p:attrName>
                                        </p:attrNameLst>
                                      </p:cBhvr>
                                      <p:to>
                                        <p:strVal val="visible"/>
                                      </p:to>
                                    </p:set>
                                    <p:anim to="" calcmode="lin" valueType="num">
                                      <p:cBhvr>
                                        <p:cTn id="15" dur="1" fill="hold"/>
                                        <p:tgtEl>
                                          <p:spTgt spid="146435">
                                            <p:txEl>
                                              <p:charRg st="84" end="52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uiExpand="1" build="p"/>
      <p:bldP spid="1464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6674" name="文本占位符 156673"/>
          <p:cNvSpPr>
            <a:spLocks noGrp="1"/>
          </p:cNvSpPr>
          <p:nvPr>
            <p:ph type="body" idx="1"/>
          </p:nvPr>
        </p:nvSpPr>
        <p:spPr>
          <a:xfrm>
            <a:off x="611505" y="1412875"/>
            <a:ext cx="7570470" cy="3595370"/>
          </a:xfrm>
        </p:spPr>
        <p:txBody>
          <a:bodyPr/>
          <a:p>
            <a:pPr marL="571500" indent="-571500">
              <a:lnSpc>
                <a:spcPct val="80000"/>
              </a:lnSpc>
              <a:buNone/>
            </a:pPr>
            <a:r>
              <a:rPr lang="en-US" altLang="zh-CN" sz="2600" b="1"/>
              <a:t>2.   How could disputes be avoided or reduced in drafting a contract?</a:t>
            </a:r>
            <a:endParaRPr lang="en-US" altLang="zh-CN" sz="2600"/>
          </a:p>
          <a:p>
            <a:pPr marL="571500" indent="-571500">
              <a:lnSpc>
                <a:spcPct val="110000"/>
              </a:lnSpc>
            </a:pPr>
            <a:r>
              <a:rPr lang="en-US" altLang="zh-CN" sz="2600"/>
              <a:t>In drafting a contract, parties should try to draft their contract provisions as clearly as they possibly can. The more definitive the terms, the fewer the disputes. Use very precise language. Ask: if something will go wrong, where will it go wrong? </a:t>
            </a:r>
            <a:endParaRPr lang="en-US" altLang="zh-CN" sz="2600"/>
          </a:p>
        </p:txBody>
      </p:sp>
      <p:sp>
        <p:nvSpPr>
          <p:cNvPr id="156675" name="标题 156674"/>
          <p:cNvSpPr>
            <a:spLocks noGrp="1"/>
          </p:cNvSpPr>
          <p:nvPr>
            <p:ph type="title"/>
          </p:nvPr>
        </p:nvSpPr>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6675"/>
                                        </p:tgtEl>
                                        <p:attrNameLst>
                                          <p:attrName>style.visibility</p:attrName>
                                        </p:attrNameLst>
                                      </p:cBhvr>
                                      <p:to>
                                        <p:strVal val="visible"/>
                                      </p:to>
                                    </p:set>
                                    <p:animEffect transition="in" filter="fade">
                                      <p:cBhvr>
                                        <p:cTn id="7" dur="597">
                                          <p:stCondLst>
                                            <p:cond delay="0"/>
                                          </p:stCondLst>
                                        </p:cTn>
                                        <p:tgtEl>
                                          <p:spTgt spid="156675"/>
                                        </p:tgtEl>
                                      </p:cBhvr>
                                    </p:animEffect>
                                    <p:anim calcmode="lin" valueType="num">
                                      <p:cBhvr>
                                        <p:cTn id="8" dur="597" fill="hold">
                                          <p:stCondLst>
                                            <p:cond delay="0"/>
                                          </p:stCondLst>
                                        </p:cTn>
                                        <p:tgtEl>
                                          <p:spTgt spid="156675"/>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6675"/>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6675"/>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6674">
                                            <p:txEl>
                                              <p:charRg st="69" end="320"/>
                                            </p:txEl>
                                          </p:spTgt>
                                        </p:tgtEl>
                                        <p:attrNameLst>
                                          <p:attrName>style.visibility</p:attrName>
                                        </p:attrNameLst>
                                      </p:cBhvr>
                                      <p:to>
                                        <p:strVal val="visible"/>
                                      </p:to>
                                    </p:set>
                                    <p:anim to="" calcmode="lin" valueType="num">
                                      <p:cBhvr>
                                        <p:cTn id="15" dur="1" fill="hold"/>
                                        <p:tgtEl>
                                          <p:spTgt spid="156674">
                                            <p:txEl>
                                              <p:charRg st="69" end="320"/>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4" grpId="0" build="p"/>
      <p:bldP spid="1566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4626" name="文本占位符 154625"/>
          <p:cNvSpPr>
            <a:spLocks noGrp="1"/>
          </p:cNvSpPr>
          <p:nvPr>
            <p:ph type="body" idx="1"/>
          </p:nvPr>
        </p:nvSpPr>
        <p:spPr>
          <a:xfrm>
            <a:off x="391160" y="1122680"/>
            <a:ext cx="8209915" cy="5018405"/>
          </a:xfrm>
        </p:spPr>
        <p:txBody>
          <a:bodyPr/>
          <a:p>
            <a:pPr marL="571500" indent="-571500">
              <a:lnSpc>
                <a:spcPct val="90000"/>
              </a:lnSpc>
              <a:buNone/>
            </a:pPr>
            <a:r>
              <a:rPr lang="en-US" altLang="zh-CN" sz="2400" b="1"/>
              <a:t>3.    Why is arbitration the preference for both parties in negotiating dispute settlement scheme?</a:t>
            </a:r>
            <a:endParaRPr lang="en-US" altLang="zh-CN" sz="2400"/>
          </a:p>
          <a:p>
            <a:pPr marL="571500" indent="-571500">
              <a:lnSpc>
                <a:spcPct val="90000"/>
              </a:lnSpc>
            </a:pPr>
            <a:r>
              <a:rPr lang="en-US" altLang="zh-CN" sz="2400"/>
              <a:t>To decide how to resolve disputes before they happen is the rule of a successful international business transaction. Arbitration is fairly popular in business circles because of its formality and decisiveness. Arbitration may be appealing for a number of reasons. First, it is less expensive and faster than a court trial. Second, the parties tend to have more control over the choice of the decision makers, since the parties usually select arbitrators but have no influence over the judge appointed to hear their case. Third, many of the rules governing procedures and admission of evidence are relaxed in arbitration proceedings, at least in comparison to the trial setting. </a:t>
            </a:r>
            <a:endParaRPr lang="en-US" altLang="zh-CN" sz="2400"/>
          </a:p>
        </p:txBody>
      </p:sp>
      <p:sp>
        <p:nvSpPr>
          <p:cNvPr id="154627" name="标题 154626"/>
          <p:cNvSpPr>
            <a:spLocks noGrp="1"/>
          </p:cNvSpPr>
          <p:nvPr>
            <p:ph type="title"/>
          </p:nvPr>
        </p:nvSpPr>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4627"/>
                                        </p:tgtEl>
                                        <p:attrNameLst>
                                          <p:attrName>style.visibility</p:attrName>
                                        </p:attrNameLst>
                                      </p:cBhvr>
                                      <p:to>
                                        <p:strVal val="visible"/>
                                      </p:to>
                                    </p:set>
                                    <p:animEffect transition="in" filter="fade">
                                      <p:cBhvr>
                                        <p:cTn id="7" dur="597">
                                          <p:stCondLst>
                                            <p:cond delay="0"/>
                                          </p:stCondLst>
                                        </p:cTn>
                                        <p:tgtEl>
                                          <p:spTgt spid="154627"/>
                                        </p:tgtEl>
                                      </p:cBhvr>
                                    </p:animEffect>
                                    <p:anim calcmode="lin" valueType="num">
                                      <p:cBhvr>
                                        <p:cTn id="8" dur="597" fill="hold">
                                          <p:stCondLst>
                                            <p:cond delay="0"/>
                                          </p:stCondLst>
                                        </p:cTn>
                                        <p:tgtEl>
                                          <p:spTgt spid="15462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462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462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4626">
                                            <p:txEl>
                                              <p:charRg st="99" end="778"/>
                                            </p:txEl>
                                          </p:spTgt>
                                        </p:tgtEl>
                                        <p:attrNameLst>
                                          <p:attrName>style.visibility</p:attrName>
                                        </p:attrNameLst>
                                      </p:cBhvr>
                                      <p:to>
                                        <p:strVal val="visible"/>
                                      </p:to>
                                    </p:set>
                                    <p:anim to="" calcmode="lin" valueType="num">
                                      <p:cBhvr>
                                        <p:cTn id="15" dur="1" fill="hold"/>
                                        <p:tgtEl>
                                          <p:spTgt spid="154626">
                                            <p:txEl>
                                              <p:charRg st="99" end="77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6" grpId="0" uiExpand="1" build="p"/>
      <p:bldP spid="1546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文本占位符 153601"/>
          <p:cNvSpPr>
            <a:spLocks noGrp="1"/>
          </p:cNvSpPr>
          <p:nvPr>
            <p:ph type="body" idx="1"/>
          </p:nvPr>
        </p:nvSpPr>
        <p:spPr>
          <a:xfrm>
            <a:off x="539750" y="1268730"/>
            <a:ext cx="7817485" cy="4115435"/>
          </a:xfrm>
        </p:spPr>
        <p:txBody>
          <a:bodyPr/>
          <a:p>
            <a:pPr marL="571500" indent="-571500">
              <a:lnSpc>
                <a:spcPct val="90000"/>
              </a:lnSpc>
              <a:buNone/>
            </a:pPr>
            <a:r>
              <a:rPr lang="en-US" altLang="zh-CN" sz="2100" b="1"/>
              <a:t>4</a:t>
            </a:r>
            <a:r>
              <a:rPr lang="en-US" altLang="zh-CN" sz="2300" b="1"/>
              <a:t>.    When is a party considered prepared to sign a contract?</a:t>
            </a:r>
            <a:endParaRPr lang="en-US" altLang="zh-CN" sz="2300"/>
          </a:p>
          <a:p>
            <a:pPr marL="571500" indent="-571500">
              <a:lnSpc>
                <a:spcPct val="110000"/>
              </a:lnSpc>
            </a:pPr>
            <a:r>
              <a:rPr lang="en-US" altLang="zh-CN" sz="2300"/>
              <a:t>Before signing a contract, either party must make sure that there are no more doubts about the contract. As for the buyer, if the seller has promised you something, make sure that it is written on the contract. Make sure that what you want to add or delete in the contract are already added or deleted. It can be very difficult to cancel a contract once you sign it, unless both parties agree.</a:t>
            </a:r>
            <a:endParaRPr lang="en-US" altLang="zh-CN" sz="2300"/>
          </a:p>
        </p:txBody>
      </p:sp>
      <p:sp>
        <p:nvSpPr>
          <p:cNvPr id="153603" name="标题 153602"/>
          <p:cNvSpPr>
            <a:spLocks noGrp="1"/>
          </p:cNvSpPr>
          <p:nvPr>
            <p:ph type="title"/>
          </p:nvPr>
        </p:nvSpPr>
        <p:spPr>
          <a:xfrm>
            <a:off x="457200" y="278130"/>
            <a:ext cx="8230235" cy="850900"/>
          </a:xfrm>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3"/>
                                        </p:tgtEl>
                                        <p:attrNameLst>
                                          <p:attrName>style.visibility</p:attrName>
                                        </p:attrNameLst>
                                      </p:cBhvr>
                                      <p:to>
                                        <p:strVal val="visible"/>
                                      </p:to>
                                    </p:set>
                                    <p:animEffect transition="in" filter="fade">
                                      <p:cBhvr>
                                        <p:cTn id="7" dur="597">
                                          <p:stCondLst>
                                            <p:cond delay="0"/>
                                          </p:stCondLst>
                                        </p:cTn>
                                        <p:tgtEl>
                                          <p:spTgt spid="153603"/>
                                        </p:tgtEl>
                                      </p:cBhvr>
                                    </p:animEffect>
                                    <p:anim calcmode="lin" valueType="num">
                                      <p:cBhvr>
                                        <p:cTn id="8" dur="597" fill="hold">
                                          <p:stCondLst>
                                            <p:cond delay="0"/>
                                          </p:stCondLst>
                                        </p:cTn>
                                        <p:tgtEl>
                                          <p:spTgt spid="15360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3602">
                                            <p:txEl>
                                              <p:charRg st="62" end="456"/>
                                            </p:txEl>
                                          </p:spTgt>
                                        </p:tgtEl>
                                        <p:attrNameLst>
                                          <p:attrName>style.visibility</p:attrName>
                                        </p:attrNameLst>
                                      </p:cBhvr>
                                      <p:to>
                                        <p:strVal val="visible"/>
                                      </p:to>
                                    </p:set>
                                    <p:anim to="" calcmode="lin" valueType="num">
                                      <p:cBhvr>
                                        <p:cTn id="15" dur="1" fill="hold"/>
                                        <p:tgtEl>
                                          <p:spTgt spid="153602">
                                            <p:txEl>
                                              <p:charRg st="62" end="456"/>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uiExpand="1" build="p"/>
      <p:bldP spid="15360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12</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文本占位符 153601"/>
          <p:cNvSpPr>
            <a:spLocks noGrp="1"/>
          </p:cNvSpPr>
          <p:nvPr>
            <p:ph type="body" idx="1"/>
          </p:nvPr>
        </p:nvSpPr>
        <p:spPr>
          <a:xfrm>
            <a:off x="455930" y="1470660"/>
            <a:ext cx="7845425" cy="3487420"/>
          </a:xfrm>
        </p:spPr>
        <p:txBody>
          <a:bodyPr/>
          <a:p>
            <a:pPr marL="571500" indent="-571500">
              <a:lnSpc>
                <a:spcPct val="90000"/>
              </a:lnSpc>
              <a:buNone/>
            </a:pPr>
            <a:r>
              <a:rPr lang="en-US" altLang="zh-CN" sz="2300" b="1"/>
              <a:t>5.    When can the buyer cancel a contract?</a:t>
            </a:r>
            <a:endParaRPr lang="en-US" altLang="zh-CN" sz="2300"/>
          </a:p>
          <a:p>
            <a:pPr marL="571500" indent="-571500">
              <a:lnSpc>
                <a:spcPct val="140000"/>
              </a:lnSpc>
            </a:pPr>
            <a:r>
              <a:rPr lang="en-US" altLang="zh-CN" sz="2300"/>
              <a:t>The buyer has the right to cancel a contract when the seller lied about the product or service, when the buyer never got the product and when the contract, or the law, allows the parties to cancel it within a certain time period. </a:t>
            </a:r>
            <a:endParaRPr lang="en-US" altLang="zh-CN" sz="2300"/>
          </a:p>
        </p:txBody>
      </p:sp>
      <p:sp>
        <p:nvSpPr>
          <p:cNvPr id="153603" name="标题 153602"/>
          <p:cNvSpPr>
            <a:spLocks noGrp="1"/>
          </p:cNvSpPr>
          <p:nvPr>
            <p:ph type="title"/>
          </p:nvPr>
        </p:nvSpPr>
        <p:spPr>
          <a:xfrm>
            <a:off x="457200" y="278130"/>
            <a:ext cx="8230235" cy="850900"/>
          </a:xfrm>
        </p:spPr>
        <p:txBody>
          <a:bodyPr vert="horz" wrap="square" lIns="91440" tIns="45720" rIns="91440" bIns="45720" anchor="t" anchorCtr="0"/>
          <a:p>
            <a:r>
              <a:rPr lang="en-US" altLang="zh-CN" b="1" u="sng"/>
              <a:t>12.1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3"/>
                                        </p:tgtEl>
                                        <p:attrNameLst>
                                          <p:attrName>style.visibility</p:attrName>
                                        </p:attrNameLst>
                                      </p:cBhvr>
                                      <p:to>
                                        <p:strVal val="visible"/>
                                      </p:to>
                                    </p:set>
                                    <p:animEffect transition="in" filter="fade">
                                      <p:cBhvr>
                                        <p:cTn id="7" dur="597">
                                          <p:stCondLst>
                                            <p:cond delay="0"/>
                                          </p:stCondLst>
                                        </p:cTn>
                                        <p:tgtEl>
                                          <p:spTgt spid="153603"/>
                                        </p:tgtEl>
                                      </p:cBhvr>
                                    </p:animEffect>
                                    <p:anim calcmode="lin" valueType="num">
                                      <p:cBhvr>
                                        <p:cTn id="8" dur="597" fill="hold">
                                          <p:stCondLst>
                                            <p:cond delay="0"/>
                                          </p:stCondLst>
                                        </p:cTn>
                                        <p:tgtEl>
                                          <p:spTgt spid="153603"/>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3"/>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3"/>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3602">
                                            <p:txEl>
                                              <p:pRg st="1" end="1"/>
                                            </p:txEl>
                                          </p:spTgt>
                                        </p:tgtEl>
                                        <p:attrNameLst>
                                          <p:attrName>style.visibility</p:attrName>
                                        </p:attrNameLst>
                                      </p:cBhvr>
                                      <p:to>
                                        <p:strVal val="visible"/>
                                      </p:to>
                                    </p:set>
                                    <p:anim to="" calcmode="lin" valueType="num">
                                      <p:cBhvr>
                                        <p:cTn id="15" dur="1" fill="hold"/>
                                        <p:tgtEl>
                                          <p:spTgt spid="153602">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uiExpand="1" build="p"/>
      <p:bldP spid="153603" grpId="0"/>
    </p:bldLst>
  </p:timing>
</p:sld>
</file>

<file path=ppt/tags/tag1.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8566</Words>
  <Application>WPS 演示</Application>
  <PresentationFormat>在屏幕上显示</PresentationFormat>
  <Paragraphs>257</Paragraphs>
  <Slides>19</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Arial</vt:lpstr>
      <vt:lpstr>宋体</vt:lpstr>
      <vt:lpstr>Wingdings</vt:lpstr>
      <vt:lpstr>Garamond</vt:lpstr>
      <vt:lpstr>微软雅黑</vt:lpstr>
      <vt:lpstr>Arial Unicode MS</vt:lpstr>
      <vt:lpstr>Edge</vt:lpstr>
      <vt:lpstr>English for Business Negotiation (2nd Edition) 商务英语谈判（第二版）  Chapter 12 – Signing a Contract</vt:lpstr>
      <vt:lpstr>PART TWO  INTERNATIONAL TRADE</vt:lpstr>
      <vt:lpstr>CHAPTER 12  Signing a Contract</vt:lpstr>
      <vt:lpstr>12.4 Words and Expressions</vt:lpstr>
      <vt:lpstr>12.1 Before You Begin Questions:</vt:lpstr>
      <vt:lpstr>12.1 Before You Begin</vt:lpstr>
      <vt:lpstr>12.1 Before You Begin</vt:lpstr>
      <vt:lpstr>12.1 Before You Begin</vt:lpstr>
      <vt:lpstr>12.1 Before You Begin</vt:lpstr>
      <vt:lpstr>12.1 Before You Begin</vt:lpstr>
      <vt:lpstr>12.1 Before You Begin</vt:lpstr>
      <vt:lpstr>12.1 Before You Begin</vt:lpstr>
      <vt:lpstr>12.1 Before You Begin</vt:lpstr>
      <vt:lpstr>12.1 Before You Begin</vt:lpstr>
      <vt:lpstr>12.1 Before You Begin</vt:lpstr>
      <vt:lpstr>12.2 Useful Expressions</vt:lpstr>
      <vt:lpstr>12.3 Sample Dialogues</vt:lpstr>
      <vt:lpstr>12.3 Sample Dialogues</vt:lpstr>
      <vt:lpstr>12.5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54</cp:revision>
  <dcterms:created xsi:type="dcterms:W3CDTF">2013-06-15T08:12:00Z</dcterms:created>
  <dcterms:modified xsi:type="dcterms:W3CDTF">2025-03-21T07:56:06Z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B6D0CD86DD3B4BBAA8F335C2D6DA110D_13</vt:lpwstr>
  </property>
  <property fmtid="{D5CDD505-2E9C-101B-9397-08002B2CF9AE}" pid="3" name="KSOProductBuildVer">
    <vt:lpwstr>2052-12.1.0.20305</vt:lpwstr>
  </property>
</Properties>
</file>