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1"/>
  </p:notesMasterIdLst>
  <p:handoutMasterIdLst>
    <p:handoutMasterId r:id="rId25"/>
  </p:handoutMasterIdLst>
  <p:sldIdLst>
    <p:sldId id="370" r:id="rId4"/>
    <p:sldId id="392" r:id="rId5"/>
    <p:sldId id="363" r:id="rId6"/>
    <p:sldId id="368" r:id="rId7"/>
    <p:sldId id="372" r:id="rId8"/>
    <p:sldId id="373" r:id="rId9"/>
    <p:sldId id="374" r:id="rId10"/>
    <p:sldId id="380" r:id="rId11"/>
    <p:sldId id="375" r:id="rId12"/>
    <p:sldId id="376" r:id="rId13"/>
    <p:sldId id="377" r:id="rId14"/>
    <p:sldId id="383" r:id="rId15"/>
    <p:sldId id="389" r:id="rId16"/>
    <p:sldId id="381" r:id="rId17"/>
    <p:sldId id="385" r:id="rId18"/>
    <p:sldId id="366" r:id="rId19"/>
    <p:sldId id="367" r:id="rId20"/>
    <p:sldId id="387" r:id="rId22"/>
    <p:sldId id="369" r:id="rId23"/>
    <p:sldId id="391" r:id="rId24"/>
  </p:sldIdLst>
  <p:sldSz cx="9144000" cy="6858000" type="screen4x3"/>
  <p:notesSz cx="6858000" cy="9144000"/>
  <p:custDataLst>
    <p:tags r:id="rId29"/>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53" d="100"/>
          <a:sy n="53" d="100"/>
        </p:scale>
        <p:origin x="-1157" y="-62"/>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notesMaster" Target="notesMasters/notes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35170" name="幻灯片图像占位符 135169"/>
          <p:cNvSpPr>
            <a:spLocks noRot="1" noTextEdit="1"/>
          </p:cNvSpPr>
          <p:nvPr>
            <p:ph type="sldImg"/>
          </p:nvPr>
        </p:nvSpPr>
        <p:spPr/>
      </p:sp>
      <p:sp>
        <p:nvSpPr>
          <p:cNvPr id="135171" name="文本占位符 135170"/>
          <p:cNvSpPr>
            <a:spLocks noGrp="1"/>
          </p:cNvSpPr>
          <p:nvPr>
            <p:ph type="body" idx="1"/>
          </p:nvPr>
        </p:nvSpPr>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4386" name="标题 144385"/>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4387" name="副标题 144386"/>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4388" name="日期占位符 14438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4389" name="页脚占位符 144388"/>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15</a:t>
            </a:r>
            <a:endParaRPr lang="zh-CN" altLang="en-US" dirty="0"/>
          </a:p>
        </p:txBody>
      </p:sp>
      <p:sp>
        <p:nvSpPr>
          <p:cNvPr id="144390" name="灯片编号占位符 14438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4391" name="任意多边形 144390"/>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4392" name="直接连接符 144391"/>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4386" name="标题 144385"/>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4387" name="副标题 144386"/>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4388" name="日期占位符 14438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4389" name="页脚占位符 144388"/>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15</a:t>
            </a:r>
            <a:endParaRPr lang="zh-CN" altLang="en-US" dirty="0"/>
          </a:p>
        </p:txBody>
      </p:sp>
      <p:sp>
        <p:nvSpPr>
          <p:cNvPr id="144390" name="灯片编号占位符 14438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4391" name="任意多边形 144390"/>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4392" name="直接连接符 144391"/>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15</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62" name="标题 143361"/>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3363" name="文本占位符 143362"/>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15</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62" name="标题 143361"/>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3363" name="文本占位符 143362"/>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15</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11188" y="1268413"/>
            <a:ext cx="8208962" cy="2736850"/>
          </a:xfrm>
        </p:spPr>
        <p:txBody>
          <a:bodyPr anchor="t" anchorCtr="0"/>
          <a:p>
            <a:pPr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br>
              <a:rPr lang="en-US" altLang="zh-CN" sz="4200" b="1">
                <a:latin typeface="Garamond" panose="02020404030301010803" pitchFamily="18" charset="0"/>
                <a:ea typeface="宋体" panose="02010600030101010101" pitchFamily="2" charset="-122"/>
                <a:sym typeface="+mn-ea"/>
              </a:rPr>
            </a:br>
            <a:r>
              <a:rPr lang="en-US" altLang="zh-CN" sz="2400">
                <a:latin typeface="Garamond" panose="02020404030301010803" pitchFamily="18" charset="0"/>
                <a:ea typeface="宋体" panose="02010600030101010101" pitchFamily="2" charset="-122"/>
                <a:sym typeface="+mn-ea"/>
              </a:rPr>
              <a:t>(2nd Edition)</a:t>
            </a:r>
            <a:br>
              <a:rPr lang="en-US" altLang="zh-CN" sz="24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000" kern="1200" baseline="0">
                <a:solidFill>
                  <a:srgbClr val="333399"/>
                </a:solidFill>
                <a:latin typeface="Garamond" panose="02020404030301010803" pitchFamily="18" charset="0"/>
                <a:ea typeface="宋体" panose="02010600030101010101" pitchFamily="2" charset="-122"/>
              </a:rPr>
              <a:t>Chapter 15 – Licensing Agreements</a:t>
            </a:r>
            <a:endParaRPr lang="en-US" altLang="zh-CN" sz="40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4" name="标题 151553"/>
          <p:cNvSpPr>
            <a:spLocks noGrp="1"/>
          </p:cNvSpPr>
          <p:nvPr>
            <p:ph type="title"/>
          </p:nvPr>
        </p:nvSpPr>
        <p:spPr/>
        <p:txBody>
          <a:bodyPr/>
          <a:p>
            <a:r>
              <a:rPr lang="en-US" altLang="zh-CN" b="1" u="sng"/>
              <a:t>15.1 Before You Begin</a:t>
            </a:r>
            <a:endParaRPr lang="en-US" altLang="zh-CN" b="1" u="sng"/>
          </a:p>
        </p:txBody>
      </p:sp>
      <p:sp>
        <p:nvSpPr>
          <p:cNvPr id="151555" name="文本占位符 151554"/>
          <p:cNvSpPr>
            <a:spLocks noGrp="1"/>
          </p:cNvSpPr>
          <p:nvPr>
            <p:ph type="body" idx="1"/>
          </p:nvPr>
        </p:nvSpPr>
        <p:spPr>
          <a:xfrm>
            <a:off x="457200" y="1341120"/>
            <a:ext cx="7974965" cy="4768215"/>
          </a:xfrm>
        </p:spPr>
        <p:txBody>
          <a:bodyPr/>
          <a:p>
            <a:pPr marL="571500" indent="-571500">
              <a:lnSpc>
                <a:spcPct val="90000"/>
              </a:lnSpc>
              <a:buClr>
                <a:schemeClr val="tx1"/>
              </a:buClr>
              <a:buFont typeface="Wingdings" panose="05000000000000000000" pitchFamily="2" charset="2"/>
              <a:buAutoNum type="arabicPeriod" startAt="6"/>
            </a:pPr>
            <a:r>
              <a:rPr lang="en-US" altLang="zh-CN" sz="2600" b="1"/>
              <a:t>What are the disadvantages associated with purchasing a franchise for the franchisee?</a:t>
            </a:r>
            <a:endParaRPr lang="en-US" altLang="zh-CN" sz="2600"/>
          </a:p>
          <a:p>
            <a:pPr marL="571500" indent="-571500">
              <a:lnSpc>
                <a:spcPct val="100000"/>
              </a:lnSpc>
            </a:pPr>
            <a:r>
              <a:rPr lang="en-US" altLang="zh-CN" sz="2600"/>
              <a:t>While there is no question that consumers often prefer the consistency associated with buying a franchised product or services, the manager of such a facility may be hampered by franchisor rules and regulations that do not take into account local needs and tastes. If a franchisor is not sensitive to the needs of local clients, the franchisee may have a difficult time achieving success.</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1555">
                                            <p:txEl>
                                              <p:charRg st="86" end="475"/>
                                            </p:txEl>
                                          </p:spTgt>
                                        </p:tgtEl>
                                        <p:attrNameLst>
                                          <p:attrName>style.visibility</p:attrName>
                                        </p:attrNameLst>
                                      </p:cBhvr>
                                      <p:to>
                                        <p:strVal val="visible"/>
                                      </p:to>
                                    </p:set>
                                    <p:anim to="" calcmode="lin" valueType="num">
                                      <p:cBhvr>
                                        <p:cTn id="7" dur="1" fill="hold"/>
                                        <p:tgtEl>
                                          <p:spTgt spid="151555">
                                            <p:txEl>
                                              <p:charRg st="86" end="475"/>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9" name="文本占位符 152578"/>
          <p:cNvSpPr>
            <a:spLocks noGrp="1"/>
          </p:cNvSpPr>
          <p:nvPr>
            <p:ph type="body" idx="1"/>
          </p:nvPr>
        </p:nvSpPr>
        <p:spPr>
          <a:xfrm>
            <a:off x="611505" y="1412875"/>
            <a:ext cx="7972425" cy="4446905"/>
          </a:xfrm>
        </p:spPr>
        <p:txBody>
          <a:bodyPr/>
          <a:p>
            <a:pPr marL="571500" indent="-571500">
              <a:lnSpc>
                <a:spcPct val="90000"/>
              </a:lnSpc>
              <a:buClr>
                <a:schemeClr val="tx1"/>
              </a:buClr>
              <a:buFont typeface="Wingdings" panose="05000000000000000000" pitchFamily="2" charset="2"/>
              <a:buAutoNum type="arabicPeriod" startAt="7"/>
            </a:pPr>
            <a:r>
              <a:rPr lang="en-US" altLang="zh-CN" sz="2600" b="1"/>
              <a:t>What is an “exclusive license”?</a:t>
            </a:r>
            <a:endParaRPr lang="en-US" altLang="zh-CN" sz="2600"/>
          </a:p>
          <a:p>
            <a:pPr marL="571500" indent="-571500">
              <a:lnSpc>
                <a:spcPct val="100000"/>
              </a:lnSpc>
            </a:pPr>
            <a:r>
              <a:rPr lang="en-US" altLang="zh-CN" sz="2600"/>
              <a:t>An exclusive license is a license in which the licensee company is the sole party authorized to manufacture or distribute the licensor’s goods or perform services in a particular territory. Such an arrangement prevents the licensor from being able to license the same product to other parties in that territory and may (or may not) even prohibit the licensor from itself using the marks in the licensed territory.</a:t>
            </a:r>
            <a:endParaRPr lang="en-US" altLang="zh-CN" sz="2600" b="1"/>
          </a:p>
        </p:txBody>
      </p:sp>
      <p:sp>
        <p:nvSpPr>
          <p:cNvPr id="152580" name="标题 152579"/>
          <p:cNvSpPr>
            <a:spLocks noGrp="1"/>
          </p:cNvSpPr>
          <p:nvPr>
            <p:ph type="title"/>
          </p:nvPr>
        </p:nvSpPr>
        <p:spPr>
          <a:xfrm>
            <a:off x="457200" y="278130"/>
            <a:ext cx="8229600" cy="957580"/>
          </a:xfrm>
        </p:spPr>
        <p:txBody>
          <a:bodyPr vert="horz" wrap="square" lIns="91440" tIns="45720" rIns="91440" bIns="45720" anchor="t" anchorCtr="0"/>
          <a:p>
            <a:r>
              <a:rPr lang="en-US" altLang="zh-CN" b="1" u="sng"/>
              <a:t>15.1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2579">
                                            <p:txEl>
                                              <p:charRg st="32" end="446"/>
                                            </p:txEl>
                                          </p:spTgt>
                                        </p:tgtEl>
                                        <p:attrNameLst>
                                          <p:attrName>style.visibility</p:attrName>
                                        </p:attrNameLst>
                                      </p:cBhvr>
                                      <p:to>
                                        <p:strVal val="visible"/>
                                      </p:to>
                                    </p:set>
                                    <p:anim to="" calcmode="lin" valueType="num">
                                      <p:cBhvr>
                                        <p:cTn id="7" dur="1" fill="hold"/>
                                        <p:tgtEl>
                                          <p:spTgt spid="152579">
                                            <p:txEl>
                                              <p:charRg st="32" end="446"/>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8722" name="文本占位符 158721"/>
          <p:cNvSpPr>
            <a:spLocks noGrp="1"/>
          </p:cNvSpPr>
          <p:nvPr>
            <p:ph type="body" idx="1"/>
          </p:nvPr>
        </p:nvSpPr>
        <p:spPr>
          <a:xfrm>
            <a:off x="457200" y="1370330"/>
            <a:ext cx="7920990" cy="4028440"/>
          </a:xfrm>
        </p:spPr>
        <p:txBody>
          <a:bodyPr/>
          <a:p>
            <a:pPr marL="571500" indent="-571500">
              <a:lnSpc>
                <a:spcPct val="90000"/>
              </a:lnSpc>
              <a:buClr>
                <a:schemeClr val="tx1"/>
              </a:buClr>
              <a:buFont typeface="Wingdings" panose="05000000000000000000" pitchFamily="2" charset="2"/>
              <a:buAutoNum type="arabicPeriod" startAt="8"/>
            </a:pPr>
            <a:r>
              <a:rPr lang="en-US" altLang="zh-CN" sz="3200" b="1"/>
              <a:t>What is non-exclusivity license? </a:t>
            </a:r>
            <a:endParaRPr lang="en-US" altLang="zh-CN" sz="3200"/>
          </a:p>
          <a:p>
            <a:pPr marL="571500" indent="-571500">
              <a:lnSpc>
                <a:spcPct val="110000"/>
              </a:lnSpc>
            </a:pPr>
            <a:r>
              <a:rPr lang="en-US" altLang="zh-CN" sz="3200"/>
              <a:t>A non-exclusivity license is a license in which the licensor retains the right to manufacture or distribute its goods or conduct its services in the same territory, or license other parties to do the same. </a:t>
            </a:r>
            <a:endParaRPr lang="en-US" altLang="zh-CN" sz="3200"/>
          </a:p>
        </p:txBody>
      </p:sp>
      <p:sp>
        <p:nvSpPr>
          <p:cNvPr id="158723" name="标题 158722"/>
          <p:cNvSpPr>
            <a:spLocks noGrp="1"/>
          </p:cNvSpPr>
          <p:nvPr>
            <p:ph type="title"/>
          </p:nvPr>
        </p:nvSpPr>
        <p:spPr>
          <a:xfrm>
            <a:off x="457200" y="278130"/>
            <a:ext cx="8229600" cy="1016635"/>
          </a:xfrm>
        </p:spPr>
        <p:txBody>
          <a:bodyPr vert="horz" wrap="square" lIns="91440" tIns="45720" rIns="91440" bIns="45720" anchor="t" anchorCtr="0"/>
          <a:p>
            <a:r>
              <a:rPr lang="en-US" altLang="zh-CN" b="1" u="sng"/>
              <a:t>15.1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8722">
                                            <p:txEl>
                                              <p:charRg st="34" end="241"/>
                                            </p:txEl>
                                          </p:spTgt>
                                        </p:tgtEl>
                                        <p:attrNameLst>
                                          <p:attrName>style.visibility</p:attrName>
                                        </p:attrNameLst>
                                      </p:cBhvr>
                                      <p:to>
                                        <p:strVal val="visible"/>
                                      </p:to>
                                    </p:set>
                                    <p:anim to="" calcmode="lin" valueType="num">
                                      <p:cBhvr>
                                        <p:cTn id="7" dur="1" fill="hold"/>
                                        <p:tgtEl>
                                          <p:spTgt spid="158722">
                                            <p:txEl>
                                              <p:charRg st="34" end="241"/>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8722" name="文本占位符 158721"/>
          <p:cNvSpPr>
            <a:spLocks noGrp="1"/>
          </p:cNvSpPr>
          <p:nvPr>
            <p:ph type="body" idx="1"/>
          </p:nvPr>
        </p:nvSpPr>
        <p:spPr>
          <a:xfrm>
            <a:off x="490220" y="1196975"/>
            <a:ext cx="8148955" cy="4669155"/>
          </a:xfrm>
        </p:spPr>
        <p:txBody>
          <a:bodyPr/>
          <a:p>
            <a:pPr marL="571500" indent="-571500" algn="l">
              <a:lnSpc>
                <a:spcPct val="90000"/>
              </a:lnSpc>
              <a:buClr>
                <a:srgbClr val="000000"/>
              </a:buClr>
              <a:buFont typeface="+mj-lt"/>
              <a:buAutoNum type="arabicPeriod" startAt="9"/>
            </a:pPr>
            <a:r>
              <a:rPr lang="en-US" altLang="zh-CN" sz="3200" b="1"/>
              <a:t>What is royalty?</a:t>
            </a:r>
            <a:endParaRPr lang="en-US" altLang="zh-CN" sz="3200" b="1"/>
          </a:p>
          <a:p>
            <a:pPr marL="571500" indent="-571500">
              <a:lnSpc>
                <a:spcPct val="110000"/>
              </a:lnSpc>
            </a:pPr>
            <a:r>
              <a:rPr lang="en-US" altLang="zh-CN" sz="2800"/>
              <a:t>Royalty is the compensation paid by the franchisee to the franchisor. There can be a prepayment of royalties, also called the franchise fee, which is the one-time, up-front payment. There are also the royalty paid as a percentage of sales as they occur over the term of the license agreement, also called the running royalty.</a:t>
            </a:r>
            <a:endParaRPr lang="en-US" altLang="zh-CN" sz="2800"/>
          </a:p>
        </p:txBody>
      </p:sp>
      <p:sp>
        <p:nvSpPr>
          <p:cNvPr id="158723" name="标题 158722"/>
          <p:cNvSpPr>
            <a:spLocks noGrp="1"/>
          </p:cNvSpPr>
          <p:nvPr>
            <p:ph type="title"/>
          </p:nvPr>
        </p:nvSpPr>
        <p:spPr>
          <a:xfrm>
            <a:off x="457200" y="278130"/>
            <a:ext cx="8229600" cy="778510"/>
          </a:xfrm>
        </p:spPr>
        <p:txBody>
          <a:bodyPr vert="horz" wrap="square" lIns="91440" tIns="45720" rIns="91440" bIns="45720" anchor="t" anchorCtr="0"/>
          <a:p>
            <a:r>
              <a:rPr lang="en-US" altLang="zh-CN" b="1" u="sng"/>
              <a:t>15.1 B</a:t>
            </a:r>
            <a:r>
              <a:rPr lang="en-US" altLang="zh-CN" sz="4200" b="1" u="sng"/>
              <a:t>efore Yo</a:t>
            </a:r>
            <a:r>
              <a:rPr lang="en-US" altLang="zh-CN" b="1" u="sng"/>
              <a:t>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8722">
                                            <p:txEl>
                                              <p:pRg st="1" end="1"/>
                                            </p:txEl>
                                          </p:spTgt>
                                        </p:tgtEl>
                                        <p:attrNameLst>
                                          <p:attrName>style.visibility</p:attrName>
                                        </p:attrNameLst>
                                      </p:cBhvr>
                                      <p:to>
                                        <p:strVal val="visible"/>
                                      </p:to>
                                    </p:set>
                                    <p:anim to="" calcmode="lin" valueType="num">
                                      <p:cBhvr>
                                        <p:cTn id="7" dur="1" fill="hold"/>
                                        <p:tgtEl>
                                          <p:spTgt spid="158722">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6674" name="文本占位符 156673"/>
          <p:cNvSpPr>
            <a:spLocks noGrp="1"/>
          </p:cNvSpPr>
          <p:nvPr>
            <p:ph type="body" idx="1"/>
          </p:nvPr>
        </p:nvSpPr>
        <p:spPr>
          <a:xfrm>
            <a:off x="457200" y="1341120"/>
            <a:ext cx="8227695" cy="4579620"/>
          </a:xfrm>
        </p:spPr>
        <p:txBody>
          <a:bodyPr/>
          <a:p>
            <a:pPr marL="571500" indent="-571500" algn="l">
              <a:lnSpc>
                <a:spcPct val="90000"/>
              </a:lnSpc>
              <a:buClr>
                <a:srgbClr val="000000"/>
              </a:buClr>
              <a:buFont typeface="+mj-lt"/>
              <a:buAutoNum type="arabicPeriod" startAt="10"/>
            </a:pPr>
            <a:r>
              <a:rPr lang="en-US" altLang="zh-CN" sz="2600" b="1"/>
              <a:t>What can the local counsel do in assisting the licensee in a license agreement?</a:t>
            </a:r>
            <a:endParaRPr lang="en-US" altLang="zh-CN" sz="2600" b="1"/>
          </a:p>
          <a:p>
            <a:pPr marL="571500" indent="-571500">
              <a:lnSpc>
                <a:spcPct val="100000"/>
              </a:lnSpc>
            </a:pPr>
            <a:r>
              <a:rPr lang="en-US" altLang="zh-CN" sz="2600"/>
              <a:t>Before engaging in a license agreement in an unfamiliar territory, it is a good idea to contact local counsel for assistance. Local counsel can advise of any tax implications as well as any local jurisdictional licensing laws. A license agreement should not be entered into unless the licensee is confident that the transaction can cover its business expenses and earn a reasonable return on the investment required. </a:t>
            </a:r>
            <a:endParaRPr lang="en-US" altLang="zh-CN" sz="2600"/>
          </a:p>
        </p:txBody>
      </p:sp>
      <p:sp>
        <p:nvSpPr>
          <p:cNvPr id="156675" name="标题 156674"/>
          <p:cNvSpPr>
            <a:spLocks noGrp="1"/>
          </p:cNvSpPr>
          <p:nvPr>
            <p:ph type="title"/>
          </p:nvPr>
        </p:nvSpPr>
        <p:spPr>
          <a:xfrm>
            <a:off x="457200" y="278130"/>
            <a:ext cx="8229600" cy="861695"/>
          </a:xfrm>
        </p:spPr>
        <p:txBody>
          <a:bodyPr vert="horz" wrap="square" lIns="91440" tIns="45720" rIns="91440" bIns="45720" anchor="t" anchorCtr="0"/>
          <a:p>
            <a:r>
              <a:rPr lang="en-US" altLang="zh-CN" b="1" u="sng"/>
              <a:t>15.1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6674">
                                            <p:txEl>
                                              <p:charRg st="80" end="498"/>
                                            </p:txEl>
                                          </p:spTgt>
                                        </p:tgtEl>
                                        <p:attrNameLst>
                                          <p:attrName>style.visibility</p:attrName>
                                        </p:attrNameLst>
                                      </p:cBhvr>
                                      <p:to>
                                        <p:strVal val="visible"/>
                                      </p:to>
                                    </p:set>
                                    <p:anim to="" calcmode="lin" valueType="num">
                                      <p:cBhvr>
                                        <p:cTn id="7" dur="1" fill="hold"/>
                                        <p:tgtEl>
                                          <p:spTgt spid="156674">
                                            <p:txEl>
                                              <p:charRg st="80" end="498"/>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a:t>
            </a:r>
            <a:r>
              <a:rPr lang="en-US" altLang="zh-CN" dirty="0"/>
              <a:t>5</a:t>
            </a:r>
            <a:endParaRPr lang="en-US" altLang="zh-CN"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标题 159745"/>
          <p:cNvSpPr>
            <a:spLocks noGrp="1"/>
          </p:cNvSpPr>
          <p:nvPr>
            <p:ph type="title"/>
          </p:nvPr>
        </p:nvSpPr>
        <p:spPr>
          <a:xfrm>
            <a:off x="457200" y="278130"/>
            <a:ext cx="8229600" cy="933450"/>
          </a:xfrm>
        </p:spPr>
        <p:txBody>
          <a:bodyPr/>
          <a:p>
            <a:r>
              <a:rPr lang="en-US" altLang="zh-CN" b="1" u="sng"/>
              <a:t>15.1 Before You Begin</a:t>
            </a:r>
            <a:endParaRPr lang="en-US" altLang="zh-CN" sz="1700" b="1" u="sng"/>
          </a:p>
        </p:txBody>
      </p:sp>
      <p:sp>
        <p:nvSpPr>
          <p:cNvPr id="159747" name="文本占位符 159746"/>
          <p:cNvSpPr>
            <a:spLocks noGrp="1"/>
          </p:cNvSpPr>
          <p:nvPr>
            <p:ph type="body" idx="1"/>
          </p:nvPr>
        </p:nvSpPr>
        <p:spPr>
          <a:xfrm>
            <a:off x="611505" y="1341120"/>
            <a:ext cx="7590790" cy="4683760"/>
          </a:xfrm>
        </p:spPr>
        <p:txBody>
          <a:bodyPr vert="horz" wrap="square" lIns="91440" tIns="45720" rIns="91440" bIns="45720" anchor="t" anchorCtr="0"/>
          <a:p>
            <a:pPr marL="0" indent="0">
              <a:buNone/>
            </a:pPr>
            <a:r>
              <a:rPr lang="en-US" altLang="zh-CN" sz="2600" b="1">
                <a:sym typeface="+mn-ea"/>
              </a:rPr>
              <a:t>Further Reading- Assignment:</a:t>
            </a:r>
            <a:endParaRPr lang="en-US" altLang="zh-CN" sz="2600" b="1">
              <a:sym typeface="+mn-ea"/>
            </a:endParaRPr>
          </a:p>
          <a:p>
            <a:pPr marL="342900" lvl="1" indent="-342900" algn="l">
              <a:buClr>
                <a:srgbClr val="CC9900"/>
              </a:buClr>
              <a:buChar char="n"/>
            </a:pPr>
            <a:r>
              <a:rPr lang="en-US" altLang="zh-CN" sz="2600">
                <a:sym typeface="+mn-ea"/>
              </a:rPr>
              <a:t>Please read this article “</a:t>
            </a:r>
            <a:r>
              <a:rPr lang="en-US" altLang="zh-CN">
                <a:sym typeface="+mn-ea"/>
              </a:rPr>
              <a:t>Five Principles of Investigative Negotiation</a:t>
            </a:r>
            <a:r>
              <a:rPr lang="en-US" altLang="zh-CN" sz="2600">
                <a:sym typeface="+mn-ea"/>
              </a:rPr>
              <a:t>” and learn how they help negotiators focus on identifying and addressing the underlying interests of the parties involved</a:t>
            </a:r>
            <a:r>
              <a:rPr lang="en-US" altLang="zh-CN" sz="2600"/>
              <a:t>. </a:t>
            </a:r>
            <a:endParaRPr lang="en-US" altLang="zh-CN" sz="2600"/>
          </a:p>
          <a:p>
            <a:pPr marL="342900" lvl="1" indent="-342900" algn="l">
              <a:buClr>
                <a:srgbClr val="CC9900"/>
              </a:buClr>
              <a:buChar char="n"/>
            </a:pPr>
            <a:r>
              <a:rPr lang="en-US" altLang="zh-CN" sz="2600">
                <a:sym typeface="+mn-ea"/>
              </a:rPr>
              <a:t>Please use your smartphone to scan and learn “Case study on investigative negotiation” and learn the application of this approach to business negotiation.</a:t>
            </a:r>
            <a:endParaRPr lang="en-US" altLang="zh-CN" sz="2600"/>
          </a:p>
          <a:p>
            <a:pPr marL="457200" lvl="1" indent="0">
              <a:buNone/>
            </a:pP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6"/>
                                        </p:tgtEl>
                                        <p:attrNameLst>
                                          <p:attrName>style.visibility</p:attrName>
                                        </p:attrNameLst>
                                      </p:cBhvr>
                                      <p:to>
                                        <p:strVal val="visible"/>
                                      </p:to>
                                    </p:set>
                                    <p:animEffect transition="in" filter="fade">
                                      <p:cBhvr>
                                        <p:cTn id="7" dur="597">
                                          <p:stCondLst>
                                            <p:cond delay="0"/>
                                          </p:stCondLst>
                                        </p:cTn>
                                        <p:tgtEl>
                                          <p:spTgt spid="159746"/>
                                        </p:tgtEl>
                                      </p:cBhvr>
                                    </p:animEffect>
                                    <p:anim calcmode="lin" valueType="num">
                                      <p:cBhvr>
                                        <p:cTn id="8" dur="597" fill="hold">
                                          <p:stCondLst>
                                            <p:cond delay="0"/>
                                          </p:stCondLst>
                                        </p:cTn>
                                        <p:tgtEl>
                                          <p:spTgt spid="1597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P spid="159747"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33122" name="标题 133121"/>
          <p:cNvSpPr>
            <a:spLocks noGrp="1"/>
          </p:cNvSpPr>
          <p:nvPr>
            <p:ph type="title"/>
          </p:nvPr>
        </p:nvSpPr>
        <p:spPr>
          <a:xfrm>
            <a:off x="457200" y="278130"/>
            <a:ext cx="8229600" cy="877570"/>
          </a:xfrm>
        </p:spPr>
        <p:txBody>
          <a:bodyPr/>
          <a:p>
            <a:r>
              <a:rPr lang="en-US" altLang="zh-CN" b="1" u="sng"/>
              <a:t>15.2 Useful Expressions</a:t>
            </a:r>
            <a:endParaRPr lang="en-US" altLang="zh-CN" sz="1700" b="1" u="sng"/>
          </a:p>
        </p:txBody>
      </p:sp>
      <p:sp>
        <p:nvSpPr>
          <p:cNvPr id="133123" name="文本占位符 133122"/>
          <p:cNvSpPr>
            <a:spLocks noGrp="1"/>
          </p:cNvSpPr>
          <p:nvPr>
            <p:ph type="body" idx="1"/>
          </p:nvPr>
        </p:nvSpPr>
        <p:spPr>
          <a:xfrm>
            <a:off x="323850" y="1412558"/>
            <a:ext cx="8569325" cy="4464050"/>
          </a:xfrm>
        </p:spPr>
        <p:txBody>
          <a:bodyPr/>
          <a:p>
            <a:pPr marL="609600" indent="-609600">
              <a:lnSpc>
                <a:spcPct val="90000"/>
              </a:lnSpc>
            </a:pPr>
            <a:r>
              <a:rPr lang="en-US" altLang="zh-CN" b="1"/>
              <a:t>What are the main contents covered by Group A-F?</a:t>
            </a:r>
            <a:endParaRPr lang="en-US" altLang="zh-CN" b="1"/>
          </a:p>
          <a:p>
            <a:pPr marL="1066800" lvl="1" indent="-609600">
              <a:lnSpc>
                <a:spcPct val="90000"/>
              </a:lnSpc>
              <a:buFont typeface="+mj-lt"/>
              <a:buAutoNum type="alphaUcPeriod"/>
            </a:pPr>
            <a:r>
              <a:rPr lang="en-US" altLang="zh-CN" sz="2800" i="1"/>
              <a:t>Reviewing the contract</a:t>
            </a:r>
            <a:endParaRPr lang="en-US" altLang="zh-CN" sz="2800" i="1"/>
          </a:p>
          <a:p>
            <a:pPr marL="1066800" lvl="1" indent="-609600">
              <a:lnSpc>
                <a:spcPct val="90000"/>
              </a:lnSpc>
              <a:buFont typeface="+mj-lt"/>
              <a:buAutoNum type="alphaUcPeriod"/>
            </a:pPr>
            <a:r>
              <a:rPr lang="en-US" altLang="zh-CN" sz="2800" i="1"/>
              <a:t>Drawing to a close</a:t>
            </a:r>
            <a:r>
              <a:rPr lang="en-US" altLang="zh-CN" sz="2800"/>
              <a:t> </a:t>
            </a:r>
            <a:r>
              <a:rPr lang="en-US" altLang="zh-CN" sz="2800" i="1"/>
              <a:t>	</a:t>
            </a:r>
            <a:endParaRPr lang="en-US" altLang="zh-CN" sz="2800" i="1"/>
          </a:p>
          <a:p>
            <a:pPr marL="1066800" lvl="1" indent="-609600">
              <a:lnSpc>
                <a:spcPct val="90000"/>
              </a:lnSpc>
              <a:buFont typeface="+mj-lt"/>
              <a:buAutoNum type="alphaUcPeriod"/>
            </a:pPr>
            <a:r>
              <a:rPr lang="en-US" altLang="zh-CN" sz="2800" i="1"/>
              <a:t>Disagreement existed</a:t>
            </a:r>
            <a:endParaRPr lang="en-US" altLang="zh-CN" sz="2800"/>
          </a:p>
          <a:p>
            <a:pPr marL="1066800" lvl="1" indent="-609600">
              <a:lnSpc>
                <a:spcPct val="90000"/>
              </a:lnSpc>
              <a:buFont typeface="+mj-lt"/>
              <a:buAutoNum type="alphaUcPeriod"/>
            </a:pPr>
            <a:r>
              <a:rPr lang="en-US" altLang="zh-CN" sz="2800" i="1"/>
              <a:t>Trademark details</a:t>
            </a:r>
            <a:endParaRPr lang="en-US" altLang="zh-CN" sz="2800"/>
          </a:p>
          <a:p>
            <a:pPr marL="1066800" lvl="1" indent="-609600">
              <a:lnSpc>
                <a:spcPct val="90000"/>
              </a:lnSpc>
              <a:buFont typeface="+mj-lt"/>
              <a:buAutoNum type="alphaUcPeriod"/>
            </a:pPr>
            <a:r>
              <a:rPr lang="en-US" altLang="zh-CN" sz="2800" i="1"/>
              <a:t>Royalties</a:t>
            </a:r>
            <a:r>
              <a:rPr lang="en-US" altLang="zh-CN" sz="2800"/>
              <a:t> </a:t>
            </a:r>
            <a:endParaRPr lang="en-US" altLang="zh-CN" sz="2800"/>
          </a:p>
          <a:p>
            <a:pPr marL="1066800" lvl="1" indent="-609600">
              <a:lnSpc>
                <a:spcPct val="90000"/>
              </a:lnSpc>
              <a:buFont typeface="+mj-lt"/>
              <a:buAutoNum type="alphaUcPeriod"/>
            </a:pPr>
            <a:r>
              <a:rPr lang="en-US" altLang="zh-CN" sz="2800" i="1"/>
              <a:t>Successful conclusion</a:t>
            </a:r>
            <a:r>
              <a:rPr lang="en-US" altLang="zh-CN" sz="2800"/>
              <a:t>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33122"/>
                                        </p:tgtEl>
                                        <p:attrNameLst>
                                          <p:attrName>style.visibility</p:attrName>
                                        </p:attrNameLst>
                                      </p:cBhvr>
                                      <p:to>
                                        <p:strVal val="visible"/>
                                      </p:to>
                                    </p:set>
                                    <p:animEffect transition="in" filter="fade">
                                      <p:cBhvr>
                                        <p:cTn id="7" dur="597">
                                          <p:stCondLst>
                                            <p:cond delay="0"/>
                                          </p:stCondLst>
                                        </p:cTn>
                                        <p:tgtEl>
                                          <p:spTgt spid="133122"/>
                                        </p:tgtEl>
                                      </p:cBhvr>
                                    </p:animEffect>
                                    <p:anim calcmode="lin" valueType="num">
                                      <p:cBhvr>
                                        <p:cTn id="8" dur="597" fill="hold">
                                          <p:stCondLst>
                                            <p:cond delay="0"/>
                                          </p:stCondLst>
                                        </p:cTn>
                                        <p:tgtEl>
                                          <p:spTgt spid="13312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3312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3312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33123">
                                            <p:txEl>
                                              <p:charRg st="49" end="76"/>
                                            </p:txEl>
                                          </p:spTgt>
                                        </p:tgtEl>
                                        <p:attrNameLst>
                                          <p:attrName>style.visibility</p:attrName>
                                        </p:attrNameLst>
                                      </p:cBhvr>
                                      <p:to>
                                        <p:strVal val="visible"/>
                                      </p:to>
                                    </p:set>
                                    <p:animEffect transition="in" filter="slide(fromBottom)">
                                      <p:cBhvr>
                                        <p:cTn id="15" dur="500">
                                          <p:stCondLst>
                                            <p:cond delay="0"/>
                                          </p:stCondLst>
                                        </p:cTn>
                                        <p:tgtEl>
                                          <p:spTgt spid="133123">
                                            <p:txEl>
                                              <p:charRg st="49" end="7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33123">
                                            <p:txEl>
                                              <p:charRg st="76" end="101"/>
                                            </p:txEl>
                                          </p:spTgt>
                                        </p:tgtEl>
                                        <p:attrNameLst>
                                          <p:attrName>style.visibility</p:attrName>
                                        </p:attrNameLst>
                                      </p:cBhvr>
                                      <p:to>
                                        <p:strVal val="visible"/>
                                      </p:to>
                                    </p:set>
                                    <p:animEffect transition="in" filter="slide(fromBottom)">
                                      <p:cBhvr>
                                        <p:cTn id="20" dur="500">
                                          <p:stCondLst>
                                            <p:cond delay="0"/>
                                          </p:stCondLst>
                                        </p:cTn>
                                        <p:tgtEl>
                                          <p:spTgt spid="133123">
                                            <p:txEl>
                                              <p:charRg st="76" end="10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133123">
                                            <p:txEl>
                                              <p:charRg st="101" end="126"/>
                                            </p:txEl>
                                          </p:spTgt>
                                        </p:tgtEl>
                                        <p:attrNameLst>
                                          <p:attrName>style.visibility</p:attrName>
                                        </p:attrNameLst>
                                      </p:cBhvr>
                                      <p:to>
                                        <p:strVal val="visible"/>
                                      </p:to>
                                    </p:set>
                                    <p:animEffect transition="in" filter="slide(fromBottom)">
                                      <p:cBhvr>
                                        <p:cTn id="25" dur="500">
                                          <p:stCondLst>
                                            <p:cond delay="0"/>
                                          </p:stCondLst>
                                        </p:cTn>
                                        <p:tgtEl>
                                          <p:spTgt spid="133123">
                                            <p:txEl>
                                              <p:charRg st="101" end="12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133123">
                                            <p:txEl>
                                              <p:charRg st="126" end="148"/>
                                            </p:txEl>
                                          </p:spTgt>
                                        </p:tgtEl>
                                        <p:attrNameLst>
                                          <p:attrName>style.visibility</p:attrName>
                                        </p:attrNameLst>
                                      </p:cBhvr>
                                      <p:to>
                                        <p:strVal val="visible"/>
                                      </p:to>
                                    </p:set>
                                    <p:animEffect transition="in" filter="slide(fromBottom)">
                                      <p:cBhvr>
                                        <p:cTn id="30" dur="500">
                                          <p:stCondLst>
                                            <p:cond delay="0"/>
                                          </p:stCondLst>
                                        </p:cTn>
                                        <p:tgtEl>
                                          <p:spTgt spid="133123">
                                            <p:txEl>
                                              <p:charRg st="126" end="14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133123">
                                            <p:txEl>
                                              <p:charRg st="148" end="163"/>
                                            </p:txEl>
                                          </p:spTgt>
                                        </p:tgtEl>
                                        <p:attrNameLst>
                                          <p:attrName>style.visibility</p:attrName>
                                        </p:attrNameLst>
                                      </p:cBhvr>
                                      <p:to>
                                        <p:strVal val="visible"/>
                                      </p:to>
                                    </p:set>
                                    <p:animEffect transition="in" filter="slide(fromBottom)">
                                      <p:cBhvr>
                                        <p:cTn id="35" dur="500">
                                          <p:stCondLst>
                                            <p:cond delay="0"/>
                                          </p:stCondLst>
                                        </p:cTn>
                                        <p:tgtEl>
                                          <p:spTgt spid="133123">
                                            <p:txEl>
                                              <p:charRg st="148" end="16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133123">
                                            <p:txEl>
                                              <p:charRg st="163" end="190"/>
                                            </p:txEl>
                                          </p:spTgt>
                                        </p:tgtEl>
                                        <p:attrNameLst>
                                          <p:attrName>style.visibility</p:attrName>
                                        </p:attrNameLst>
                                      </p:cBhvr>
                                      <p:to>
                                        <p:strVal val="visible"/>
                                      </p:to>
                                    </p:set>
                                    <p:animEffect transition="in" filter="slide(fromBottom)">
                                      <p:cBhvr>
                                        <p:cTn id="40" dur="500">
                                          <p:stCondLst>
                                            <p:cond delay="0"/>
                                          </p:stCondLst>
                                        </p:cTn>
                                        <p:tgtEl>
                                          <p:spTgt spid="133123">
                                            <p:txEl>
                                              <p:charRg st="163" end="19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p:bldP spid="13312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34146" name="标题 134145"/>
          <p:cNvSpPr>
            <a:spLocks noGrp="1"/>
          </p:cNvSpPr>
          <p:nvPr>
            <p:ph type="title"/>
          </p:nvPr>
        </p:nvSpPr>
        <p:spPr>
          <a:xfrm>
            <a:off x="457200" y="278130"/>
            <a:ext cx="8229600" cy="861695"/>
          </a:xfrm>
        </p:spPr>
        <p:txBody>
          <a:bodyPr/>
          <a:p>
            <a:r>
              <a:rPr lang="en-US" altLang="zh-CN" b="1" u="sng"/>
              <a:t>15.3 Sample Dialogues</a:t>
            </a:r>
            <a:endParaRPr lang="en-US" altLang="zh-CN" sz="1700" b="1" u="sng"/>
          </a:p>
        </p:txBody>
      </p:sp>
      <p:sp>
        <p:nvSpPr>
          <p:cNvPr id="134147" name="文本占位符 134146"/>
          <p:cNvSpPr>
            <a:spLocks noGrp="1"/>
          </p:cNvSpPr>
          <p:nvPr>
            <p:ph type="body" idx="1"/>
          </p:nvPr>
        </p:nvSpPr>
        <p:spPr>
          <a:xfrm>
            <a:off x="457200" y="1036003"/>
            <a:ext cx="8229600" cy="4784725"/>
          </a:xfrm>
        </p:spPr>
        <p:txBody>
          <a:bodyPr/>
          <a:p>
            <a:pPr marL="609600" indent="-609600" fontAlgn="t">
              <a:lnSpc>
                <a:spcPct val="90000"/>
              </a:lnSpc>
              <a:buClr>
                <a:schemeClr val="tx1"/>
              </a:buClr>
              <a:buFont typeface="Wingdings" panose="05000000000000000000" pitchFamily="2" charset="2"/>
              <a:buChar char="l"/>
            </a:pPr>
            <a:r>
              <a:rPr lang="en-US" altLang="zh-CN" sz="2400">
                <a:sym typeface="+mn-ea"/>
              </a:rPr>
              <a:t>You can scan the QR codes in the textbook to listen to </a:t>
            </a:r>
            <a:r>
              <a:rPr lang="en-US" altLang="zh-CN" sz="2400">
                <a:sym typeface="+mn-ea"/>
              </a:rPr>
              <a:t>dialogues </a:t>
            </a:r>
            <a:r>
              <a:rPr lang="en-US" altLang="zh-CN" sz="2400">
                <a:sym typeface="宋体" panose="02010600030101010101" pitchFamily="2" charset="-122"/>
              </a:rPr>
              <a:t>A-C before/after class</a:t>
            </a:r>
            <a:r>
              <a:rPr lang="en-US" altLang="zh-CN" sz="2400">
                <a:sym typeface="+mn-ea"/>
              </a:rPr>
              <a:t>.</a:t>
            </a:r>
            <a:endParaRPr lang="en-US" altLang="zh-CN" sz="2400">
              <a:sym typeface="+mn-ea"/>
            </a:endParaRPr>
          </a:p>
          <a:p>
            <a:pPr marL="609600" indent="-609600" fontAlgn="t">
              <a:lnSpc>
                <a:spcPct val="90000"/>
              </a:lnSpc>
              <a:buClr>
                <a:schemeClr val="tx1"/>
              </a:buClr>
              <a:buFont typeface="Wingdings" panose="05000000000000000000" pitchFamily="2" charset="2"/>
              <a:buChar char="l"/>
            </a:pPr>
            <a:r>
              <a:rPr lang="en-US" altLang="zh-CN" sz="2400">
                <a:sym typeface="+mn-ea"/>
              </a:rPr>
              <a:t>Please read the dialogues with your partners and answer the questions below (A-C).</a:t>
            </a:r>
            <a:endParaRPr lang="en-US" altLang="zh-CN" sz="2400"/>
          </a:p>
          <a:p>
            <a:pPr marL="1524000" lvl="2" indent="-609600" fontAlgn="t">
              <a:lnSpc>
                <a:spcPct val="100000"/>
              </a:lnSpc>
              <a:buClr>
                <a:schemeClr val="tx1"/>
              </a:buClr>
              <a:buFont typeface="+mj-lt"/>
              <a:buAutoNum type="alphaUcPeriod"/>
            </a:pPr>
            <a:r>
              <a:rPr lang="en-US" altLang="zh-CN" sz="2400"/>
              <a:t>How did the negotiators negotiate the trademark licensing period? What concessions has each side made?</a:t>
            </a:r>
            <a:endParaRPr lang="en-US" altLang="zh-CN" sz="2400"/>
          </a:p>
          <a:p>
            <a:pPr marL="1524000" lvl="2" indent="-609600" fontAlgn="t">
              <a:lnSpc>
                <a:spcPct val="100000"/>
              </a:lnSpc>
              <a:buClr>
                <a:schemeClr val="tx1"/>
              </a:buClr>
              <a:buFont typeface="+mj-lt"/>
              <a:buAutoNum type="alphaUcPeriod"/>
            </a:pPr>
            <a:r>
              <a:rPr lang="en-US" altLang="zh-CN" sz="2400">
                <a:sym typeface="+mn-ea"/>
              </a:rPr>
              <a:t>What are the details of the franchising program mentioned? Has this program attracted Willis?</a:t>
            </a:r>
            <a:endParaRPr lang="en-US" altLang="zh-CN" sz="2400">
              <a:sym typeface="+mn-ea"/>
            </a:endParaRPr>
          </a:p>
          <a:p>
            <a:pPr marL="1524000" lvl="2" indent="-609600" fontAlgn="t">
              <a:lnSpc>
                <a:spcPct val="100000"/>
              </a:lnSpc>
              <a:buClr>
                <a:schemeClr val="tx1"/>
              </a:buClr>
              <a:buFont typeface="+mj-lt"/>
              <a:buAutoNum type="alphaUcPeriod"/>
            </a:pPr>
            <a:r>
              <a:rPr lang="en-US" altLang="zh-CN" sz="2400">
                <a:sym typeface="+mn-ea"/>
              </a:rPr>
              <a:t>What key points have been covered about the trademark licensing agreement? Have the negotiators reached any agreement?</a:t>
            </a:r>
            <a:endParaRPr lang="en-US" altLang="zh-CN" sz="2400"/>
          </a:p>
          <a:p>
            <a:pPr marL="1066800" lvl="1" indent="-609600" algn="l" fontAlgn="t">
              <a:lnSpc>
                <a:spcPct val="110000"/>
              </a:lnSpc>
              <a:buClr>
                <a:schemeClr val="tx1"/>
              </a:buClr>
              <a:buFont typeface="Wingdings" panose="05000000000000000000" pitchFamily="2" charset="2"/>
              <a:buAutoNum type="alphaUcPeriod"/>
            </a:pP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34146"/>
                                        </p:tgtEl>
                                        <p:attrNameLst>
                                          <p:attrName>style.visibility</p:attrName>
                                        </p:attrNameLst>
                                      </p:cBhvr>
                                      <p:to>
                                        <p:strVal val="visible"/>
                                      </p:to>
                                    </p:set>
                                    <p:animEffect transition="in" filter="fade">
                                      <p:cBhvr>
                                        <p:cTn id="7" dur="597">
                                          <p:stCondLst>
                                            <p:cond delay="0"/>
                                          </p:stCondLst>
                                        </p:cTn>
                                        <p:tgtEl>
                                          <p:spTgt spid="134146"/>
                                        </p:tgtEl>
                                      </p:cBhvr>
                                    </p:animEffect>
                                    <p:anim calcmode="lin" valueType="num">
                                      <p:cBhvr>
                                        <p:cTn id="8" dur="597" fill="hold">
                                          <p:stCondLst>
                                            <p:cond delay="0"/>
                                          </p:stCondLst>
                                        </p:cTn>
                                        <p:tgtEl>
                                          <p:spTgt spid="1341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341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3414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34147">
                                            <p:txEl>
                                              <p:pRg st="2" end="2"/>
                                            </p:txEl>
                                          </p:spTgt>
                                        </p:tgtEl>
                                        <p:attrNameLst>
                                          <p:attrName>style.visibility</p:attrName>
                                        </p:attrNameLst>
                                      </p:cBhvr>
                                      <p:to>
                                        <p:strVal val="visible"/>
                                      </p:to>
                                    </p:set>
                                    <p:anim to="" calcmode="lin" valueType="num">
                                      <p:cBhvr>
                                        <p:cTn id="15" dur="1" fill="hold"/>
                                        <p:tgtEl>
                                          <p:spTgt spid="134147">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34147">
                                            <p:txEl>
                                              <p:pRg st="3" end="3"/>
                                            </p:txEl>
                                          </p:spTgt>
                                        </p:tgtEl>
                                        <p:attrNameLst>
                                          <p:attrName>style.visibility</p:attrName>
                                        </p:attrNameLst>
                                      </p:cBhvr>
                                      <p:to>
                                        <p:strVal val="visible"/>
                                      </p:to>
                                    </p:set>
                                    <p:anim to="" calcmode="lin" valueType="num">
                                      <p:cBhvr>
                                        <p:cTn id="20" dur="1" fill="hold"/>
                                        <p:tgtEl>
                                          <p:spTgt spid="134147">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34147">
                                            <p:txEl>
                                              <p:pRg st="4" end="4"/>
                                            </p:txEl>
                                          </p:spTgt>
                                        </p:tgtEl>
                                        <p:attrNameLst>
                                          <p:attrName>style.visibility</p:attrName>
                                        </p:attrNameLst>
                                      </p:cBhvr>
                                      <p:to>
                                        <p:strVal val="visible"/>
                                      </p:to>
                                    </p:set>
                                    <p:anim to="" calcmode="lin" valueType="num">
                                      <p:cBhvr>
                                        <p:cTn id="25" dur="1" fill="hold"/>
                                        <p:tgtEl>
                                          <p:spTgt spid="134147">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15</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15.3 Sample Dialogues</a:t>
            </a:r>
            <a:endParaRPr lang="en-US" altLang="zh-CN" sz="1700" b="1" u="sng"/>
          </a:p>
        </p:txBody>
      </p:sp>
      <p:sp>
        <p:nvSpPr>
          <p:cNvPr id="22531" name="内容占位符 22530"/>
          <p:cNvSpPr>
            <a:spLocks noGrp="1"/>
          </p:cNvSpPr>
          <p:nvPr>
            <p:ph idx="1"/>
          </p:nvPr>
        </p:nvSpPr>
        <p:spPr>
          <a:xfrm>
            <a:off x="501650" y="1595120"/>
            <a:ext cx="8084820" cy="2357120"/>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37218" name="标题 137217"/>
          <p:cNvSpPr>
            <a:spLocks noGrp="1"/>
          </p:cNvSpPr>
          <p:nvPr>
            <p:ph type="title"/>
          </p:nvPr>
        </p:nvSpPr>
        <p:spPr>
          <a:xfrm>
            <a:off x="457200" y="278130"/>
            <a:ext cx="8229600" cy="777875"/>
          </a:xfrm>
        </p:spPr>
        <p:txBody>
          <a:bodyPr/>
          <a:p>
            <a:r>
              <a:rPr lang="en-US" altLang="zh-CN" b="1" u="sng"/>
              <a:t>15.5 Exercises</a:t>
            </a:r>
            <a:endParaRPr lang="en-US" altLang="zh-CN" sz="1700" b="1" u="sng"/>
          </a:p>
        </p:txBody>
      </p:sp>
      <p:sp>
        <p:nvSpPr>
          <p:cNvPr id="137219" name="文本占位符 137218"/>
          <p:cNvSpPr>
            <a:spLocks noGrp="1"/>
          </p:cNvSpPr>
          <p:nvPr>
            <p:ph type="body" idx="1"/>
          </p:nvPr>
        </p:nvSpPr>
        <p:spPr>
          <a:xfrm>
            <a:off x="395605" y="986155"/>
            <a:ext cx="8229600" cy="453072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 </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QR code to get the suggested steps for each assignment. </a:t>
            </a:r>
            <a:endParaRPr lang="en-US" altLang="zh-CN" sz="2600">
              <a:sym typeface="+mn-ea"/>
            </a:endParaRPr>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（第二版）Chapter 1</a:t>
            </a:r>
            <a:r>
              <a:rPr lang="en-US" altLang="zh-CN" dirty="0">
                <a:sym typeface="+mn-ea"/>
              </a:rPr>
              <a:t>5</a:t>
            </a:r>
            <a:endParaRPr lang="en-US" altLang="zh-CN" dirty="0">
              <a:sym typeface="+mn-ea"/>
            </a:endParaRPr>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grpSp>
        <p:nvGrpSpPr>
          <p:cNvPr id="63491" name="组合 63490"/>
          <p:cNvGrpSpPr>
            <a:grpSpLocks noChangeAspect="1"/>
          </p:cNvGrpSpPr>
          <p:nvPr/>
        </p:nvGrpSpPr>
        <p:grpSpPr>
          <a:xfrm>
            <a:off x="412750" y="1602105"/>
            <a:ext cx="7545070" cy="3876040"/>
            <a:chOff x="1134" y="1271"/>
            <a:chExt cx="1440" cy="1152"/>
          </a:xfrm>
        </p:grpSpPr>
        <p:sp>
          <p:nvSpPr>
            <p:cNvPr id="63492" name="矩形 63491"/>
            <p:cNvSpPr>
              <a:spLocks noChangeAspect="1" noTextEdit="1"/>
            </p:cNvSpPr>
            <p:nvPr/>
          </p:nvSpPr>
          <p:spPr>
            <a:xfrm>
              <a:off x="1134" y="1271"/>
              <a:ext cx="1440" cy="1152"/>
            </a:xfrm>
            <a:prstGeom prst="rect">
              <a:avLst/>
            </a:prstGeom>
            <a:noFill/>
            <a:ln w="9525">
              <a:noFill/>
            </a:ln>
          </p:spPr>
          <p:txBody>
            <a:bodyPr/>
            <a:p>
              <a:endParaRPr lang="zh-CN" altLang="en-US"/>
            </a:p>
          </p:txBody>
        </p:sp>
        <p:cxnSp>
          <p:nvCxnSpPr>
            <p:cNvPr id="63493" name="_s63493"/>
            <p:cNvCxnSpPr>
              <a:stCxn id="63497" idx="1"/>
              <a:endCxn id="63495" idx="2"/>
            </p:cNvCxnSpPr>
            <p:nvPr/>
          </p:nvCxnSpPr>
          <p:spPr>
            <a:xfrm rot="10800000">
              <a:off x="1548" y="1477"/>
              <a:ext cx="138" cy="716"/>
            </a:xfrm>
            <a:prstGeom prst="bentConnector2">
              <a:avLst/>
            </a:prstGeom>
            <a:ln w="28575" cap="flat" cmpd="sng">
              <a:solidFill>
                <a:schemeClr val="tx1"/>
              </a:solidFill>
              <a:prstDash val="solid"/>
              <a:miter/>
              <a:headEnd type="none" w="med" len="med"/>
              <a:tailEnd type="none" w="med" len="med"/>
            </a:ln>
          </p:spPr>
        </p:cxnSp>
        <p:cxnSp>
          <p:nvCxnSpPr>
            <p:cNvPr id="63494" name="_s63494"/>
            <p:cNvCxnSpPr>
              <a:stCxn id="63496" idx="1"/>
              <a:endCxn id="63495" idx="2"/>
            </p:cNvCxnSpPr>
            <p:nvPr/>
          </p:nvCxnSpPr>
          <p:spPr>
            <a:xfrm rot="10800000">
              <a:off x="1548" y="1477"/>
              <a:ext cx="119" cy="261"/>
            </a:xfrm>
            <a:prstGeom prst="bentConnector2">
              <a:avLst/>
            </a:prstGeom>
            <a:ln w="28575" cap="flat" cmpd="sng">
              <a:solidFill>
                <a:schemeClr val="tx1"/>
              </a:solidFill>
              <a:prstDash val="solid"/>
              <a:miter/>
              <a:headEnd type="none" w="med" len="med"/>
              <a:tailEnd type="none" w="med" len="med"/>
            </a:ln>
          </p:spPr>
        </p:cxnSp>
        <p:sp>
          <p:nvSpPr>
            <p:cNvPr id="63495" name="_s63495"/>
            <p:cNvSpPr/>
            <p:nvPr/>
          </p:nvSpPr>
          <p:spPr>
            <a:xfrm>
              <a:off x="1363" y="1271"/>
              <a:ext cx="369" cy="206"/>
            </a:xfrm>
            <a:prstGeom prst="roundRect">
              <a:avLst>
                <a:gd name="adj" fmla="val 16667"/>
              </a:avLst>
            </a:prstGeom>
            <a:ln>
              <a:headEnd type="none" w="med" len="med"/>
              <a:tailEnd type="none" w="med" len="med"/>
            </a:ln>
          </p:spPr>
          <p:style>
            <a:lnRef idx="0">
              <a:srgbClr val="FFFFFF"/>
            </a:lnRef>
            <a:fillRef idx="1">
              <a:schemeClr val="accent1"/>
            </a:fillRef>
            <a:effectRef idx="0">
              <a:srgbClr val="FFFFFF"/>
            </a:effectRef>
            <a:fontRef idx="minor">
              <a:schemeClr val="lt1"/>
            </a:fontRef>
          </p:style>
          <p:txBody>
            <a:bodyPr wrap="none" lIns="0" tIns="0" rIns="0" bIns="0" anchor="ctr" anchorCtr="0">
              <a:flatTx/>
            </a:bodyPr>
            <a:p>
              <a:pPr algn="ctr"/>
              <a:r>
                <a:rPr lang="en-US" altLang="zh-CN" sz="3900" b="1">
                  <a:solidFill>
                    <a:schemeClr val="tx1"/>
                  </a:solidFill>
                  <a:latin typeface="Arial" panose="020B0604020202020204" pitchFamily="34" charset="0"/>
                </a:rPr>
                <a:t>14-15</a:t>
              </a:r>
              <a:endParaRPr lang="en-US" altLang="zh-CN" sz="3900" b="1">
                <a:solidFill>
                  <a:schemeClr val="tx1"/>
                </a:solidFill>
                <a:latin typeface="Arial" panose="020B0604020202020204" pitchFamily="34" charset="0"/>
              </a:endParaRPr>
            </a:p>
          </p:txBody>
        </p:sp>
        <p:sp>
          <p:nvSpPr>
            <p:cNvPr id="63496" name="_s63496"/>
            <p:cNvSpPr/>
            <p:nvPr/>
          </p:nvSpPr>
          <p:spPr>
            <a:xfrm>
              <a:off x="1667" y="1594"/>
              <a:ext cx="899" cy="288"/>
            </a:xfrm>
            <a:prstGeom prst="roundRect">
              <a:avLst>
                <a:gd name="adj" fmla="val 16667"/>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2900" b="1">
                  <a:solidFill>
                    <a:schemeClr val="tx1"/>
                  </a:solidFill>
                  <a:latin typeface="Arial" panose="020B0604020202020204" pitchFamily="34" charset="0"/>
                </a:rPr>
                <a:t>CHAPTER 14</a:t>
              </a:r>
              <a:endParaRPr lang="en-US" altLang="zh-CN" sz="2900" b="1">
                <a:solidFill>
                  <a:schemeClr val="tx1"/>
                </a:solidFill>
                <a:latin typeface="Arial" panose="020B0604020202020204" pitchFamily="34" charset="0"/>
              </a:endParaRPr>
            </a:p>
            <a:p>
              <a:pPr algn="ctr"/>
              <a:r>
                <a:rPr lang="en-US" altLang="zh-CN" sz="2900" b="1">
                  <a:solidFill>
                    <a:schemeClr val="tx1"/>
                  </a:solidFill>
                  <a:latin typeface="Arial" panose="020B0604020202020204" pitchFamily="34" charset="0"/>
                </a:rPr>
                <a:t>Mergers and Acquisitions</a:t>
              </a:r>
              <a:endParaRPr lang="en-US" altLang="zh-CN" sz="2900" b="1">
                <a:solidFill>
                  <a:schemeClr val="tx1"/>
                </a:solidFill>
                <a:latin typeface="Arial" panose="020B0604020202020204" pitchFamily="34" charset="0"/>
              </a:endParaRPr>
            </a:p>
          </p:txBody>
        </p:sp>
        <p:sp>
          <p:nvSpPr>
            <p:cNvPr id="63497" name="_s63497"/>
            <p:cNvSpPr/>
            <p:nvPr/>
          </p:nvSpPr>
          <p:spPr>
            <a:xfrm>
              <a:off x="1686" y="2049"/>
              <a:ext cx="880" cy="288"/>
            </a:xfrm>
            <a:prstGeom prst="roundRect">
              <a:avLst>
                <a:gd name="adj" fmla="val 16667"/>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2900" b="1">
                  <a:solidFill>
                    <a:schemeClr val="accent1"/>
                  </a:solidFill>
                  <a:latin typeface="Arial" panose="020B0604020202020204" pitchFamily="34" charset="0"/>
                </a:rPr>
                <a:t>CHAPTER 15</a:t>
              </a:r>
              <a:endParaRPr lang="en-US" altLang="zh-CN" sz="2900" b="1">
                <a:solidFill>
                  <a:schemeClr val="accent1"/>
                </a:solidFill>
                <a:latin typeface="Arial" panose="020B0604020202020204" pitchFamily="34" charset="0"/>
              </a:endParaRPr>
            </a:p>
            <a:p>
              <a:pPr algn="ctr">
                <a:buClrTx/>
                <a:buSzTx/>
                <a:buNone/>
              </a:pPr>
              <a:r>
                <a:rPr lang="en-US" altLang="zh-CN" sz="2900" b="1">
                  <a:solidFill>
                    <a:schemeClr val="accent1"/>
                  </a:solidFill>
                  <a:latin typeface="Arial" panose="020B0604020202020204" pitchFamily="34" charset="0"/>
                </a:rPr>
                <a:t>Licensing Agreements</a:t>
              </a:r>
              <a:endParaRPr lang="en-US" altLang="zh-CN" sz="2900" b="1">
                <a:latin typeface="Arial" panose="020B0604020202020204" pitchFamily="34" charset="0"/>
              </a:endParaRPr>
            </a:p>
          </p:txBody>
        </p:sp>
      </p:grpSp>
      <p:sp>
        <p:nvSpPr>
          <p:cNvPr id="6" name="标题 5"/>
          <p:cNvSpPr>
            <a:spLocks noGrp="1"/>
          </p:cNvSpPr>
          <p:nvPr>
            <p:ph type="title"/>
          </p:nvPr>
        </p:nvSpPr>
        <p:spPr>
          <a:xfrm>
            <a:off x="395605" y="278130"/>
            <a:ext cx="8295005" cy="1139825"/>
          </a:xfrm>
        </p:spPr>
        <p:txBody>
          <a:bodyPr/>
          <a:p>
            <a:r>
              <a:rPr lang="en-US" altLang="zh-CN" sz="2800" b="1"/>
              <a:t>PART THREE</a:t>
            </a:r>
            <a:br>
              <a:rPr lang="en-US" altLang="zh-CN" sz="2800" b="1"/>
            </a:br>
            <a:r>
              <a:rPr lang="en-US" altLang="zh-CN" sz="2800" b="1"/>
              <a:t>INTERNATIONAL ECONOMIC COOPERATION</a:t>
            </a:r>
            <a:endParaRPr lang="en-US" altLang="zh-CN" sz="2800" b="1">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
                                        </p:tgtEl>
                                        <p:attrNameLst>
                                          <p:attrName>style.visibility</p:attrName>
                                        </p:attrNameLst>
                                      </p:cBhvr>
                                      <p:to>
                                        <p:strVal val="visible"/>
                                      </p:to>
                                    </p:set>
                                    <p:animEffect transition="in" filter="fade">
                                      <p:cBhvr>
                                        <p:cTn id="7" dur="597">
                                          <p:stCondLst>
                                            <p:cond delay="0"/>
                                          </p:stCondLst>
                                        </p:cTn>
                                        <p:tgtEl>
                                          <p:spTgt spid="6"/>
                                        </p:tgtEl>
                                      </p:cBhvr>
                                    </p:animEffect>
                                    <p:anim calcmode="lin" valueType="num">
                                      <p:cBhvr>
                                        <p:cTn id="8" dur="597" fill="hold">
                                          <p:stCondLst>
                                            <p:cond delay="0"/>
                                          </p:stCondLst>
                                        </p:cTn>
                                        <p:tgtEl>
                                          <p:spTgt spid="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descr="7b0a2020202022776f7264617274223a2022220a7d0a"/>
          <p:cNvSpPr>
            <a:spLocks noGrp="1"/>
          </p:cNvSpPr>
          <p:nvPr>
            <p:ph type="title"/>
          </p:nvPr>
        </p:nvSpPr>
        <p:spPr>
          <a:xfrm>
            <a:off x="394970" y="3068638"/>
            <a:ext cx="8229600" cy="1139825"/>
          </a:xfrm>
        </p:spPr>
        <p:txBody>
          <a:bodyPr>
            <a:scene3d>
              <a:camera prst="orthographicFront"/>
              <a:lightRig rig="threePt" dir="t"/>
            </a:scene3d>
          </a:bodyPr>
          <a:p>
            <a:pPr algn="ctr"/>
            <a:r>
              <a:rPr lang="en-US" altLang="zh-CN" sz="5400" b="1">
                <a:solidFill>
                  <a:schemeClr val="accent1"/>
                </a:solidFill>
                <a:effectLst>
                  <a:outerShdw blurRad="38100" dist="25400" dir="5400000" algn="ctr" rotWithShape="0">
                    <a:srgbClr val="6E747A">
                      <a:alpha val="43000"/>
                    </a:srgbClr>
                  </a:outerShdw>
                </a:effectLst>
                <a:latin typeface="汉仪晓波舒黑W" panose="00020600040101010101" charset="-122"/>
                <a:ea typeface="汉仪晓波舒黑W" panose="00020600040101010101" charset="-122"/>
                <a:sym typeface="汉仪雅酷黑 75W" panose="020B0804020202020204" charset="-122"/>
              </a:rPr>
              <a:t>THANK YOU</a:t>
            </a:r>
            <a:endParaRPr lang="en-US" altLang="zh-CN" sz="5400" b="1">
              <a:solidFill>
                <a:schemeClr val="accent1"/>
              </a:solidFill>
              <a:effectLst>
                <a:outerShdw blurRad="38100" dist="25400" dir="5400000" algn="ctr" rotWithShape="0">
                  <a:srgbClr val="6E747A">
                    <a:alpha val="43000"/>
                  </a:srgbClr>
                </a:outerShdw>
              </a:effectLst>
              <a:latin typeface="汉仪晓波舒黑W" panose="00020600040101010101" charset="-122"/>
              <a:ea typeface="汉仪晓波舒黑W" panose="00020600040101010101" charset="-122"/>
              <a:sym typeface="汉仪雅酷黑 75W" panose="020B0804020202020204" charset="-122"/>
            </a:endParaRPr>
          </a:p>
        </p:txBody>
      </p:sp>
      <p:sp>
        <p:nvSpPr>
          <p:cNvPr id="3" name="内容占位符 2"/>
          <p:cNvSpPr>
            <a:spLocks noGrp="1"/>
          </p:cNvSpPr>
          <p:nvPr>
            <p:ph idx="1"/>
          </p:nvPr>
        </p:nvSpPr>
        <p:spPr>
          <a:xfrm>
            <a:off x="457200" y="332740"/>
            <a:ext cx="7932420" cy="1882140"/>
          </a:xfrm>
        </p:spPr>
        <p:txBody>
          <a:bodyPr/>
          <a:p>
            <a:pPr marL="0" indent="0">
              <a:buNone/>
            </a:pPr>
            <a:r>
              <a:rPr lang="en-US" altLang="zh-CN" b="1" u="sng">
                <a:latin typeface="Garamond" panose="02020404030301010803" pitchFamily="18" charset="0"/>
                <a:ea typeface="宋体" panose="02010600030101010101" pitchFamily="2" charset="-122"/>
                <a:sym typeface="+mn-ea"/>
              </a:rPr>
              <a:t>English for Business Negotiation</a:t>
            </a:r>
            <a:br>
              <a:rPr lang="en-US" altLang="zh-CN" b="1" u="sng">
                <a:latin typeface="Garamond" panose="02020404030301010803" pitchFamily="18" charset="0"/>
                <a:ea typeface="宋体" panose="02010600030101010101" pitchFamily="2" charset="-122"/>
                <a:sym typeface="+mn-ea"/>
              </a:rPr>
            </a:br>
            <a:r>
              <a:rPr lang="en-US" altLang="zh-CN" u="sng">
                <a:latin typeface="Garamond" panose="02020404030301010803" pitchFamily="18" charset="0"/>
                <a:ea typeface="宋体" panose="02010600030101010101" pitchFamily="2" charset="-122"/>
                <a:sym typeface="+mn-ea"/>
              </a:rPr>
              <a:t>(2nd Edition)</a:t>
            </a:r>
            <a:br>
              <a:rPr lang="en-US" altLang="zh-CN">
                <a:latin typeface="Garamond" panose="02020404030301010803" pitchFamily="18" charset="0"/>
                <a:ea typeface="宋体" panose="02010600030101010101" pitchFamily="2" charset="-122"/>
                <a:sym typeface="+mn-ea"/>
              </a:rPr>
            </a:br>
            <a:r>
              <a:rPr lang="zh-CN" altLang="en-US">
                <a:latin typeface="Garamond" panose="02020404030301010803" pitchFamily="18" charset="0"/>
                <a:ea typeface="宋体" panose="02010600030101010101" pitchFamily="2" charset="-122"/>
                <a:sym typeface="+mn-ea"/>
              </a:rPr>
              <a:t>《</a:t>
            </a:r>
            <a:r>
              <a:rPr lang="zh-CN" altLang="en-US" dirty="0">
                <a:latin typeface="Garamond" panose="02020404030301010803" pitchFamily="18" charset="0"/>
                <a:ea typeface="宋体" panose="02010600030101010101" pitchFamily="2" charset="-122"/>
                <a:sym typeface="+mn-ea"/>
              </a:rPr>
              <a:t>商务英语谈判</a:t>
            </a:r>
            <a:r>
              <a:rPr lang="en-US" altLang="zh-CN">
                <a:latin typeface="Garamond" panose="02020404030301010803" pitchFamily="18" charset="0"/>
                <a:ea typeface="宋体" panose="02010600030101010101" pitchFamily="2" charset="-122"/>
                <a:sym typeface="+mn-ea"/>
              </a:rPr>
              <a:t>（第二版）</a:t>
            </a:r>
            <a:r>
              <a:rPr lang="zh-CN" altLang="en-US">
                <a:latin typeface="Garamond" panose="02020404030301010803" pitchFamily="18" charset="0"/>
                <a:ea typeface="宋体" panose="02010600030101010101" pitchFamily="2" charset="-122"/>
                <a:sym typeface="+mn-ea"/>
              </a:rPr>
              <a:t>》</a:t>
            </a:r>
            <a:endParaRPr lang="zh-CN" altLang="en-US">
              <a:latin typeface="Garamond" panose="02020404030301010803" pitchFamily="18" charset="0"/>
              <a:ea typeface="宋体" panose="02010600030101010101" pitchFamily="2" charset="-122"/>
              <a:sym typeface="+mn-ea"/>
            </a:endParaRPr>
          </a:p>
        </p:txBody>
      </p:sp>
      <p:sp>
        <p:nvSpPr>
          <p:cNvPr id="4" name="日期占位符 3"/>
          <p:cNvSpPr>
            <a:spLocks noGrp="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p>
            <a:pPr lvl="0"/>
            <a:r>
              <a:rPr lang="zh-CN" altLang="en-US" dirty="0">
                <a:sym typeface="+mn-ea"/>
              </a:rPr>
              <a:t>顾渝《商务英语谈判》（第二版）</a:t>
            </a:r>
            <a:r>
              <a:rPr lang="zh-CN" altLang="en-US" dirty="0">
                <a:sym typeface="+mn-ea"/>
              </a:rPr>
              <a:t> Chapter 15</a:t>
            </a:r>
            <a:endParaRPr lang="zh-CN" altLang="en-US" dirty="0"/>
          </a:p>
        </p:txBody>
      </p:sp>
      <p:sp>
        <p:nvSpPr>
          <p:cNvPr id="6" name="灯片编号占位符 5"/>
          <p:cNvSpPr>
            <a:spLocks noGrp="1"/>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30050" name="标题 130049"/>
          <p:cNvSpPr>
            <a:spLocks noGrp="1"/>
          </p:cNvSpPr>
          <p:nvPr>
            <p:ph type="title"/>
          </p:nvPr>
        </p:nvSpPr>
        <p:spPr>
          <a:xfrm>
            <a:off x="395605" y="274955"/>
            <a:ext cx="8497570" cy="792480"/>
          </a:xfrm>
        </p:spPr>
        <p:txBody>
          <a:bodyPr/>
          <a:p>
            <a:r>
              <a:rPr lang="en-US" altLang="zh-CN" sz="3800" b="1" u="sng">
                <a:solidFill>
                  <a:schemeClr val="tx1"/>
                </a:solidFill>
              </a:rPr>
              <a:t>CHAPTER 15  Licensing Agreements</a:t>
            </a:r>
            <a:endParaRPr lang="en-US" altLang="zh-CN" sz="3800" b="1" u="sng">
              <a:solidFill>
                <a:schemeClr val="tx1"/>
              </a:solidFill>
            </a:endParaRPr>
          </a:p>
        </p:txBody>
      </p:sp>
      <p:sp>
        <p:nvSpPr>
          <p:cNvPr id="130051" name="文本占位符 130050"/>
          <p:cNvSpPr>
            <a:spLocks noGrp="1"/>
          </p:cNvSpPr>
          <p:nvPr>
            <p:ph type="body" idx="1"/>
          </p:nvPr>
        </p:nvSpPr>
        <p:spPr>
          <a:xfrm>
            <a:off x="467360" y="1341120"/>
            <a:ext cx="8229600" cy="4530725"/>
          </a:xfrm>
        </p:spPr>
        <p:txBody>
          <a:bodyPr/>
          <a:p>
            <a:pPr>
              <a:lnSpc>
                <a:spcPct val="80000"/>
              </a:lnSpc>
              <a:buNone/>
            </a:pPr>
            <a:r>
              <a:rPr lang="en-US" altLang="zh-CN" sz="3200" b="1"/>
              <a:t>Objectives</a:t>
            </a:r>
            <a:endParaRPr lang="en-US" altLang="zh-CN" sz="3200"/>
          </a:p>
          <a:p>
            <a:pPr>
              <a:lnSpc>
                <a:spcPct val="80000"/>
              </a:lnSpc>
            </a:pPr>
            <a:r>
              <a:rPr lang="en-US" altLang="zh-CN"/>
              <a:t>Learn what licensing agreements are</a:t>
            </a:r>
            <a:endParaRPr lang="en-US" altLang="zh-CN"/>
          </a:p>
          <a:p>
            <a:pPr>
              <a:lnSpc>
                <a:spcPct val="80000"/>
              </a:lnSpc>
            </a:pPr>
            <a:r>
              <a:rPr lang="en-US" altLang="zh-CN"/>
              <a:t>Know why a company may choose to license its trademarks to another party</a:t>
            </a:r>
            <a:endParaRPr lang="en-US" altLang="zh-CN"/>
          </a:p>
          <a:p>
            <a:pPr>
              <a:lnSpc>
                <a:spcPct val="80000"/>
              </a:lnSpc>
            </a:pPr>
            <a:r>
              <a:rPr lang="en-US" altLang="zh-CN"/>
              <a:t>Be familiar with the useful expressions and terms used in negotiating licensing agreements</a:t>
            </a:r>
            <a:endParaRPr lang="en-US" altLang="zh-CN"/>
          </a:p>
          <a:p>
            <a:pPr>
              <a:lnSpc>
                <a:spcPct val="80000"/>
              </a:lnSpc>
            </a:pPr>
            <a:r>
              <a:rPr lang="en-US" altLang="zh-CN"/>
              <a:t>Learn the skills and key points in negotiating licensing agreements through cases and case analysis</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30050"/>
                                        </p:tgtEl>
                                        <p:attrNameLst>
                                          <p:attrName>style.visibility</p:attrName>
                                        </p:attrNameLst>
                                      </p:cBhvr>
                                      <p:to>
                                        <p:strVal val="visible"/>
                                      </p:to>
                                    </p:set>
                                    <p:animEffect transition="in" filter="fade">
                                      <p:cBhvr>
                                        <p:cTn id="7" dur="597">
                                          <p:stCondLst>
                                            <p:cond delay="0"/>
                                          </p:stCondLst>
                                        </p:cTn>
                                        <p:tgtEl>
                                          <p:spTgt spid="130050"/>
                                        </p:tgtEl>
                                      </p:cBhvr>
                                    </p:animEffect>
                                    <p:anim calcmode="lin" valueType="num">
                                      <p:cBhvr>
                                        <p:cTn id="8" dur="597" fill="hold">
                                          <p:stCondLst>
                                            <p:cond delay="0"/>
                                          </p:stCondLst>
                                        </p:cTn>
                                        <p:tgtEl>
                                          <p:spTgt spid="13005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3005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3005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30051">
                                            <p:txEl>
                                              <p:charRg st="11" end="47"/>
                                            </p:txEl>
                                          </p:spTgt>
                                        </p:tgtEl>
                                        <p:attrNameLst>
                                          <p:attrName>style.visibility</p:attrName>
                                        </p:attrNameLst>
                                      </p:cBhvr>
                                      <p:to>
                                        <p:strVal val="visible"/>
                                      </p:to>
                                    </p:set>
                                    <p:animEffect transition="in" filter="slide(fromBottom)">
                                      <p:cBhvr>
                                        <p:cTn id="15" dur="500">
                                          <p:stCondLst>
                                            <p:cond delay="0"/>
                                          </p:stCondLst>
                                        </p:cTn>
                                        <p:tgtEl>
                                          <p:spTgt spid="130051">
                                            <p:txEl>
                                              <p:charRg st="11" end="47"/>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30051">
                                            <p:txEl>
                                              <p:charRg st="47" end="120"/>
                                            </p:txEl>
                                          </p:spTgt>
                                        </p:tgtEl>
                                        <p:attrNameLst>
                                          <p:attrName>style.visibility</p:attrName>
                                        </p:attrNameLst>
                                      </p:cBhvr>
                                      <p:to>
                                        <p:strVal val="visible"/>
                                      </p:to>
                                    </p:set>
                                    <p:animEffect transition="in" filter="slide(fromBottom)">
                                      <p:cBhvr>
                                        <p:cTn id="20" dur="500">
                                          <p:stCondLst>
                                            <p:cond delay="0"/>
                                          </p:stCondLst>
                                        </p:cTn>
                                        <p:tgtEl>
                                          <p:spTgt spid="130051">
                                            <p:txEl>
                                              <p:charRg st="47" end="12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130051">
                                            <p:txEl>
                                              <p:charRg st="120" end="211"/>
                                            </p:txEl>
                                          </p:spTgt>
                                        </p:tgtEl>
                                        <p:attrNameLst>
                                          <p:attrName>style.visibility</p:attrName>
                                        </p:attrNameLst>
                                      </p:cBhvr>
                                      <p:to>
                                        <p:strVal val="visible"/>
                                      </p:to>
                                    </p:set>
                                    <p:animEffect transition="in" filter="slide(fromBottom)">
                                      <p:cBhvr>
                                        <p:cTn id="25" dur="500">
                                          <p:stCondLst>
                                            <p:cond delay="0"/>
                                          </p:stCondLst>
                                        </p:cTn>
                                        <p:tgtEl>
                                          <p:spTgt spid="130051">
                                            <p:txEl>
                                              <p:charRg st="120" end="21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130051">
                                            <p:txEl>
                                              <p:charRg st="211" end="311"/>
                                            </p:txEl>
                                          </p:spTgt>
                                        </p:tgtEl>
                                        <p:attrNameLst>
                                          <p:attrName>style.visibility</p:attrName>
                                        </p:attrNameLst>
                                      </p:cBhvr>
                                      <p:to>
                                        <p:strVal val="visible"/>
                                      </p:to>
                                    </p:set>
                                    <p:animEffect transition="in" filter="slide(fromBottom)">
                                      <p:cBhvr>
                                        <p:cTn id="30" dur="500">
                                          <p:stCondLst>
                                            <p:cond delay="0"/>
                                          </p:stCondLst>
                                        </p:cTn>
                                        <p:tgtEl>
                                          <p:spTgt spid="130051">
                                            <p:txEl>
                                              <p:charRg st="211" end="3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p:bldP spid="130051"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36194" name="标题 136193"/>
          <p:cNvSpPr>
            <a:spLocks noGrp="1"/>
          </p:cNvSpPr>
          <p:nvPr>
            <p:ph type="title"/>
          </p:nvPr>
        </p:nvSpPr>
        <p:spPr>
          <a:xfrm>
            <a:off x="394970" y="332740"/>
            <a:ext cx="8406130" cy="1143000"/>
          </a:xfrm>
        </p:spPr>
        <p:txBody>
          <a:bodyPr/>
          <a:p>
            <a:r>
              <a:rPr lang="en-US" altLang="zh-CN" b="1" u="sng"/>
              <a:t>15.4 Words and Expressions</a:t>
            </a:r>
            <a:endParaRPr lang="en-US" altLang="zh-CN" sz="1700" b="1" u="sng"/>
          </a:p>
        </p:txBody>
      </p:sp>
      <p:sp>
        <p:nvSpPr>
          <p:cNvPr id="136195" name="文本占位符 136194"/>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7458" name="标题 147457"/>
          <p:cNvSpPr>
            <a:spLocks noGrp="1"/>
          </p:cNvSpPr>
          <p:nvPr>
            <p:ph type="title"/>
          </p:nvPr>
        </p:nvSpPr>
        <p:spPr/>
        <p:txBody>
          <a:bodyPr/>
          <a:p>
            <a:r>
              <a:rPr lang="en-US" altLang="zh-CN" b="1" u="sng"/>
              <a:t>15.1 Before You Begin</a:t>
            </a:r>
            <a:br>
              <a:rPr lang="en-US" altLang="zh-CN" b="1"/>
            </a:br>
            <a:r>
              <a:rPr lang="en-US" altLang="zh-CN" sz="3600" b="1">
                <a:solidFill>
                  <a:schemeClr val="tx1"/>
                </a:solidFill>
                <a:sym typeface="+mn-ea"/>
              </a:rPr>
              <a:t>Questions:</a:t>
            </a:r>
            <a:endParaRPr lang="en-US" altLang="zh-CN" sz="3600" b="1"/>
          </a:p>
        </p:txBody>
      </p:sp>
      <p:sp>
        <p:nvSpPr>
          <p:cNvPr id="147459" name="文本占位符 147458"/>
          <p:cNvSpPr>
            <a:spLocks noGrp="1"/>
          </p:cNvSpPr>
          <p:nvPr>
            <p:ph type="body" idx="1"/>
          </p:nvPr>
        </p:nvSpPr>
        <p:spPr>
          <a:xfrm>
            <a:off x="457200" y="1484630"/>
            <a:ext cx="8209915" cy="4542790"/>
          </a:xfrm>
        </p:spPr>
        <p:txBody>
          <a:bodyPr/>
          <a:p>
            <a:pPr marL="571500" indent="-571500" algn="l">
              <a:lnSpc>
                <a:spcPct val="80000"/>
              </a:lnSpc>
              <a:buClr>
                <a:schemeClr val="tx1"/>
              </a:buClr>
              <a:buFont typeface="+mj-lt"/>
              <a:buAutoNum type="arabicPeriod"/>
            </a:pPr>
            <a:r>
              <a:rPr lang="en-US" altLang="zh-CN" sz="2800" b="1"/>
              <a:t>How to define trademark? What is the nature of trademark?</a:t>
            </a:r>
            <a:endParaRPr lang="en-US" altLang="zh-CN" sz="2800" b="1"/>
          </a:p>
          <a:p>
            <a:pPr marL="571500" indent="-571500">
              <a:lnSpc>
                <a:spcPct val="110000"/>
              </a:lnSpc>
            </a:pPr>
            <a:r>
              <a:rPr lang="en-US" altLang="zh-CN" sz="2600"/>
              <a:t>A trademark includes any word, name, symbol, or device (or combination of such) used to identify and distinguish one’s goods or products from those of another and to indicate the source of such goods or products. A trademark must be affixed to tangible goods in a way that clearly show the source of the goods, that is, the trademark owner or authorized licensee. </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7459">
                                            <p:txEl>
                                              <p:charRg st="58" end="423"/>
                                            </p:txEl>
                                          </p:spTgt>
                                        </p:tgtEl>
                                        <p:attrNameLst>
                                          <p:attrName>style.visibility</p:attrName>
                                        </p:attrNameLst>
                                      </p:cBhvr>
                                      <p:to>
                                        <p:strVal val="visible"/>
                                      </p:to>
                                    </p:set>
                                    <p:anim to="" calcmode="lin" valueType="num">
                                      <p:cBhvr>
                                        <p:cTn id="7" dur="1" fill="hold"/>
                                        <p:tgtEl>
                                          <p:spTgt spid="147459">
                                            <p:txEl>
                                              <p:charRg st="58" end="42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8482" name="标题 148481"/>
          <p:cNvSpPr>
            <a:spLocks noGrp="1"/>
          </p:cNvSpPr>
          <p:nvPr>
            <p:ph type="title"/>
          </p:nvPr>
        </p:nvSpPr>
        <p:spPr>
          <a:xfrm>
            <a:off x="457200" y="278130"/>
            <a:ext cx="8229600" cy="781685"/>
          </a:xfrm>
        </p:spPr>
        <p:txBody>
          <a:bodyPr/>
          <a:p>
            <a:r>
              <a:rPr lang="en-US" altLang="zh-CN" b="1" u="sng"/>
              <a:t>15.1 Before You Begin</a:t>
            </a:r>
            <a:endParaRPr lang="en-US" altLang="zh-CN" b="1" u="sng"/>
          </a:p>
        </p:txBody>
      </p:sp>
      <p:sp>
        <p:nvSpPr>
          <p:cNvPr id="148483" name="文本占位符 148482"/>
          <p:cNvSpPr>
            <a:spLocks noGrp="1"/>
          </p:cNvSpPr>
          <p:nvPr>
            <p:ph type="body" idx="1"/>
          </p:nvPr>
        </p:nvSpPr>
        <p:spPr>
          <a:xfrm>
            <a:off x="457200" y="1196975"/>
            <a:ext cx="8077200" cy="4882515"/>
          </a:xfrm>
        </p:spPr>
        <p:txBody>
          <a:bodyPr/>
          <a:p>
            <a:pPr marL="571500" indent="-571500" algn="l">
              <a:lnSpc>
                <a:spcPct val="80000"/>
              </a:lnSpc>
              <a:buClr>
                <a:schemeClr val="tx1"/>
              </a:buClr>
              <a:buFont typeface="+mj-lt"/>
              <a:buAutoNum type="arabicPeriod" startAt="2"/>
            </a:pPr>
            <a:r>
              <a:rPr lang="en-US" altLang="zh-CN" sz="2800" b="1"/>
              <a:t>What is “trademark license”?</a:t>
            </a:r>
            <a:endParaRPr lang="en-US" altLang="zh-CN" sz="2800" b="1"/>
          </a:p>
          <a:p>
            <a:pPr marL="571500" indent="-571500">
              <a:lnSpc>
                <a:spcPct val="110000"/>
              </a:lnSpc>
            </a:pPr>
            <a:r>
              <a:rPr lang="en-US" altLang="zh-CN" sz="2600"/>
              <a:t>A trademark license is a grant of permission by the trademark owner (licensor) for another party (licensee) to use the trademark for a specified period of time. The licensor retains ownership of the trademark, and in many jurisdictions may be required to ensure the quality of the goods/services being offered by the licensee (certainly a preferred practice in a franchising situation). The license can be exclusive, non-exclusive, or a “sole” license. </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8483">
                                            <p:txEl>
                                              <p:charRg st="29" end="483"/>
                                            </p:txEl>
                                          </p:spTgt>
                                        </p:tgtEl>
                                        <p:attrNameLst>
                                          <p:attrName>style.visibility</p:attrName>
                                        </p:attrNameLst>
                                      </p:cBhvr>
                                      <p:to>
                                        <p:strVal val="visible"/>
                                      </p:to>
                                    </p:set>
                                    <p:anim to="" calcmode="lin" valueType="num">
                                      <p:cBhvr>
                                        <p:cTn id="7" dur="1" fill="hold"/>
                                        <p:tgtEl>
                                          <p:spTgt spid="148483">
                                            <p:txEl>
                                              <p:charRg st="29" end="48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9506" name="标题 149505"/>
          <p:cNvSpPr>
            <a:spLocks noGrp="1"/>
          </p:cNvSpPr>
          <p:nvPr>
            <p:ph type="title"/>
          </p:nvPr>
        </p:nvSpPr>
        <p:spPr>
          <a:xfrm>
            <a:off x="457200" y="278130"/>
            <a:ext cx="8229600" cy="890905"/>
          </a:xfrm>
        </p:spPr>
        <p:txBody>
          <a:bodyPr/>
          <a:p>
            <a:r>
              <a:rPr lang="en-US" altLang="zh-CN" b="1" u="sng"/>
              <a:t>15.1 Before You Begin</a:t>
            </a:r>
            <a:endParaRPr lang="en-US" altLang="zh-CN" b="1" u="sng"/>
          </a:p>
        </p:txBody>
      </p:sp>
      <p:sp>
        <p:nvSpPr>
          <p:cNvPr id="149507" name="文本占位符 149506"/>
          <p:cNvSpPr>
            <a:spLocks noGrp="1"/>
          </p:cNvSpPr>
          <p:nvPr>
            <p:ph type="body" idx="1"/>
          </p:nvPr>
        </p:nvSpPr>
        <p:spPr>
          <a:xfrm>
            <a:off x="457200" y="1196975"/>
            <a:ext cx="8140700" cy="4730115"/>
          </a:xfrm>
        </p:spPr>
        <p:txBody>
          <a:bodyPr/>
          <a:p>
            <a:pPr marL="571500" indent="-571500">
              <a:lnSpc>
                <a:spcPct val="80000"/>
              </a:lnSpc>
              <a:buClr>
                <a:schemeClr val="tx1"/>
              </a:buClr>
              <a:buFont typeface="Wingdings" panose="05000000000000000000" pitchFamily="2" charset="2"/>
              <a:buAutoNum type="arabicPeriod" startAt="3"/>
            </a:pPr>
            <a:r>
              <a:rPr lang="en-US" altLang="zh-CN" sz="2800" b="1"/>
              <a:t>What advantages will licensing bring to the local licensee?</a:t>
            </a:r>
            <a:endParaRPr lang="en-US" altLang="zh-CN" sz="2800"/>
          </a:p>
          <a:p>
            <a:pPr marL="571500" indent="-571500">
              <a:lnSpc>
                <a:spcPct val="100000"/>
              </a:lnSpc>
            </a:pPr>
            <a:r>
              <a:rPr lang="en-US" altLang="zh-CN" sz="2800"/>
              <a:t>For the local licensee, it is quite advantageous to license a previously successful mark since it enables the local business to obtain the benefits of the mark’s image and reputation. This is a shortcut to commercial success because it saves time and money in creating and developing a new trademark and earning consumer acceptance.</a:t>
            </a:r>
            <a:endParaRPr lang="en-US" altLang="zh-CN"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9507">
                                            <p:txEl>
                                              <p:charRg st="60" end="393"/>
                                            </p:txEl>
                                          </p:spTgt>
                                        </p:tgtEl>
                                        <p:attrNameLst>
                                          <p:attrName>style.visibility</p:attrName>
                                        </p:attrNameLst>
                                      </p:cBhvr>
                                      <p:to>
                                        <p:strVal val="visible"/>
                                      </p:to>
                                    </p:set>
                                    <p:anim to="" calcmode="lin" valueType="num">
                                      <p:cBhvr>
                                        <p:cTn id="7" dur="1" fill="hold"/>
                                        <p:tgtEl>
                                          <p:spTgt spid="149507">
                                            <p:txEl>
                                              <p:charRg st="60" end="39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5650" name="标题 155649"/>
          <p:cNvSpPr>
            <a:spLocks noGrp="1"/>
          </p:cNvSpPr>
          <p:nvPr>
            <p:ph type="title"/>
          </p:nvPr>
        </p:nvSpPr>
        <p:spPr/>
        <p:txBody>
          <a:bodyPr/>
          <a:p>
            <a:r>
              <a:rPr lang="en-US" altLang="zh-CN" b="1" u="sng"/>
              <a:t>15.1 Before You Begin</a:t>
            </a:r>
            <a:endParaRPr lang="en-US" altLang="zh-CN" b="1" u="sng"/>
          </a:p>
        </p:txBody>
      </p:sp>
      <p:sp>
        <p:nvSpPr>
          <p:cNvPr id="155651" name="文本占位符 155650"/>
          <p:cNvSpPr>
            <a:spLocks noGrp="1"/>
          </p:cNvSpPr>
          <p:nvPr>
            <p:ph type="body" idx="1"/>
          </p:nvPr>
        </p:nvSpPr>
        <p:spPr>
          <a:xfrm>
            <a:off x="539750" y="1196975"/>
            <a:ext cx="8073390" cy="4751070"/>
          </a:xfrm>
        </p:spPr>
        <p:txBody>
          <a:bodyPr/>
          <a:p>
            <a:pPr marL="571500" indent="-571500">
              <a:lnSpc>
                <a:spcPct val="80000"/>
              </a:lnSpc>
              <a:buClr>
                <a:schemeClr val="tx1"/>
              </a:buClr>
              <a:buFont typeface="Wingdings" panose="05000000000000000000" pitchFamily="2" charset="2"/>
              <a:buAutoNum type="arabicPeriod" startAt="4"/>
            </a:pPr>
            <a:r>
              <a:rPr lang="en-US" altLang="zh-CN" sz="2600" b="1"/>
              <a:t>What kinds of resources might be needed for a trademark owner to market its goods or services effectively in the international market?</a:t>
            </a:r>
            <a:endParaRPr lang="en-US" altLang="zh-CN" sz="2600"/>
          </a:p>
          <a:p>
            <a:pPr marL="571500" indent="-571500">
              <a:lnSpc>
                <a:spcPct val="110000"/>
              </a:lnSpc>
            </a:pPr>
            <a:r>
              <a:rPr lang="en-US" altLang="zh-CN" sz="2600"/>
              <a:t>For a trademark owner to market its goods or services effectively in international market, it must have the capital, human resources, or the facilities to manufacture and distribute its product, or the ability to effectively deliver the performance of services in a distant country.</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55651">
                                            <p:txEl>
                                              <p:charRg st="135" end="418"/>
                                            </p:txEl>
                                          </p:spTgt>
                                        </p:tgtEl>
                                        <p:attrNameLst>
                                          <p:attrName>style.visibility</p:attrName>
                                        </p:attrNameLst>
                                      </p:cBhvr>
                                      <p:to>
                                        <p:strVal val="visible"/>
                                      </p:to>
                                    </p:set>
                                    <p:animEffect transition="in" filter="randombar(horizontal)">
                                      <p:cBhvr>
                                        <p:cTn id="7" dur="500"/>
                                        <p:tgtEl>
                                          <p:spTgt spid="155651">
                                            <p:txEl>
                                              <p:charRg st="135" end="4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a:t>
            </a:r>
            <a:r>
              <a:rPr lang="zh-CN" altLang="en-US" dirty="0">
                <a:sym typeface="+mn-ea"/>
              </a:rPr>
              <a:t>（第二版）</a:t>
            </a:r>
            <a:r>
              <a:rPr lang="zh-CN" altLang="en-US" dirty="0"/>
              <a:t> Chapter 15</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0530" name="标题 150529"/>
          <p:cNvSpPr>
            <a:spLocks noGrp="1"/>
          </p:cNvSpPr>
          <p:nvPr>
            <p:ph type="title"/>
          </p:nvPr>
        </p:nvSpPr>
        <p:spPr/>
        <p:txBody>
          <a:bodyPr/>
          <a:p>
            <a:r>
              <a:rPr lang="en-US" altLang="zh-CN" b="1" u="sng"/>
              <a:t>15.1 Before You Begin</a:t>
            </a:r>
            <a:endParaRPr lang="en-US" altLang="zh-CN" b="1" u="sng"/>
          </a:p>
        </p:txBody>
      </p:sp>
      <p:sp>
        <p:nvSpPr>
          <p:cNvPr id="150531" name="文本占位符 150530"/>
          <p:cNvSpPr>
            <a:spLocks noGrp="1"/>
          </p:cNvSpPr>
          <p:nvPr>
            <p:ph type="body" idx="1"/>
          </p:nvPr>
        </p:nvSpPr>
        <p:spPr>
          <a:xfrm>
            <a:off x="539750" y="1196975"/>
            <a:ext cx="7931785" cy="4582795"/>
          </a:xfrm>
        </p:spPr>
        <p:txBody>
          <a:bodyPr/>
          <a:p>
            <a:pPr marL="571500" indent="-571500">
              <a:lnSpc>
                <a:spcPct val="80000"/>
              </a:lnSpc>
              <a:buClr>
                <a:schemeClr val="tx1"/>
              </a:buClr>
              <a:buFont typeface="Wingdings" panose="05000000000000000000" pitchFamily="2" charset="2"/>
              <a:buAutoNum type="arabicPeriod" startAt="5"/>
            </a:pPr>
            <a:r>
              <a:rPr lang="en-US" altLang="zh-CN" sz="2600" b="1"/>
              <a:t>What is “franchising”?</a:t>
            </a:r>
            <a:endParaRPr lang="en-US" altLang="zh-CN" sz="2600"/>
          </a:p>
          <a:p>
            <a:pPr marL="571500" indent="-571500">
              <a:lnSpc>
                <a:spcPct val="80000"/>
              </a:lnSpc>
            </a:pPr>
            <a:r>
              <a:rPr lang="en-US" altLang="zh-CN" sz="2600"/>
              <a:t>Franchising involves a system of marketing and distribution for the provision of services and/or the supply of goods in accordance with established standards and practices of the trademark owner, which furnishes a well-established trademark and brand image, expertise, training, stability, and marketing know-how. In return, the trademark owner/franchisor obtains new sources of expansion capital, new distribution markets, and self-motivated vendors of its products and services. It can therefore penetrate new markets more quickly.</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0531">
                                            <p:txEl>
                                              <p:charRg st="23" end="557"/>
                                            </p:txEl>
                                          </p:spTgt>
                                        </p:tgtEl>
                                        <p:attrNameLst>
                                          <p:attrName>style.visibility</p:attrName>
                                        </p:attrNameLst>
                                      </p:cBhvr>
                                      <p:to>
                                        <p:strVal val="visible"/>
                                      </p:to>
                                    </p:set>
                                    <p:anim to="" calcmode="lin" valueType="num">
                                      <p:cBhvr>
                                        <p:cTn id="7" dur="1" fill="hold"/>
                                        <p:tgtEl>
                                          <p:spTgt spid="150531">
                                            <p:txEl>
                                              <p:charRg st="23" end="557"/>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resource_record_key" val="{&quot;12&quot;:[25002243],&quot;13&quot;:[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7465</Words>
  <Application>WPS 演示</Application>
  <PresentationFormat>在屏幕上显示</PresentationFormat>
  <Paragraphs>242</Paragraphs>
  <Slides>20</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20</vt:i4>
      </vt:variant>
    </vt:vector>
  </HeadingPairs>
  <TitlesOfParts>
    <vt:vector size="31" baseType="lpstr">
      <vt:lpstr>Arial</vt:lpstr>
      <vt:lpstr>宋体</vt:lpstr>
      <vt:lpstr>Wingdings</vt:lpstr>
      <vt:lpstr>Garamond</vt:lpstr>
      <vt:lpstr>微软雅黑</vt:lpstr>
      <vt:lpstr>Arial Unicode MS</vt:lpstr>
      <vt:lpstr>汉仪晓波舒黑W</vt:lpstr>
      <vt:lpstr>汉仪雅酷黑 75W</vt:lpstr>
      <vt:lpstr>Wingdings</vt:lpstr>
      <vt:lpstr>Edge</vt:lpstr>
      <vt:lpstr>1_Edge</vt:lpstr>
      <vt:lpstr>English for Business Negotiation (2nd Edition) 商务英语谈判（第二版）  Chapter 15 – Licensing Agreements</vt:lpstr>
      <vt:lpstr>PART THREE INTERNATIONAL ECONOMIC COOPERATION</vt:lpstr>
      <vt:lpstr>CHAPTER 15  Licensing Agreements</vt:lpstr>
      <vt:lpstr>15.4 Words and Expressions</vt:lpstr>
      <vt:lpstr>15.1 Before You Begin Questions:</vt:lpstr>
      <vt:lpstr>15.1 Before You Begin</vt:lpstr>
      <vt:lpstr>15.1 Before You Begin</vt:lpstr>
      <vt:lpstr>15.1 Before You Begin</vt:lpstr>
      <vt:lpstr>15.1 Before You Begin</vt:lpstr>
      <vt:lpstr>15.1 Before You Begin</vt:lpstr>
      <vt:lpstr>15.1 Before You Begin</vt:lpstr>
      <vt:lpstr>15.1 Before You Begin</vt:lpstr>
      <vt:lpstr>15.1 Before You Begin</vt:lpstr>
      <vt:lpstr>15.1 Before You Begin</vt:lpstr>
      <vt:lpstr>15.1 Before You Begin</vt:lpstr>
      <vt:lpstr>15.2 Useful Expressions</vt:lpstr>
      <vt:lpstr>15.3 Sample Dialogues</vt:lpstr>
      <vt:lpstr>15.3 Sample Dialogues</vt:lpstr>
      <vt:lpstr>15.5 Exercises</vt:lpstr>
      <vt:lpstr>THANK YOU</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56</cp:revision>
  <dcterms:created xsi:type="dcterms:W3CDTF">2013-06-15T08:12:00Z</dcterms:created>
  <dcterms:modified xsi:type="dcterms:W3CDTF">2025-03-21T07:51:49Z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ACD17E8473E3416FB79BC4438414375E_13</vt:lpwstr>
  </property>
  <property fmtid="{D5CDD505-2E9C-101B-9397-08002B2CF9AE}" pid="3" name="KSOProductBuildVer">
    <vt:lpwstr>2052-12.1.0.20305</vt:lpwstr>
  </property>
</Properties>
</file>