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57" r:id="rId3"/>
    <p:sldId id="258" r:id="rId4"/>
    <p:sldId id="277" r:id="rId5"/>
    <p:sldId id="274" r:id="rId6"/>
    <p:sldId id="275" r:id="rId7"/>
    <p:sldId id="278" r:id="rId8"/>
    <p:sldId id="263" r:id="rId9"/>
    <p:sldId id="265" r:id="rId10"/>
    <p:sldId id="266" r:id="rId11"/>
    <p:sldId id="267" r:id="rId12"/>
    <p:sldId id="268" r:id="rId13"/>
    <p:sldId id="270" r:id="rId14"/>
    <p:sldId id="264" r:id="rId15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5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CCCC00"/>
    <a:srgbClr val="00CC00"/>
    <a:srgbClr val="66FF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53" d="100"/>
          <a:sy n="53" d="100"/>
        </p:scale>
        <p:origin x="-1157" y="-62"/>
      </p:cViewPr>
      <p:guideLst>
        <p:guide orient="horz" pos="21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5058" name="页眉占位符 4505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endParaRPr lang="zh-CN" altLang="en-US" sz="1200" dirty="0"/>
          </a:p>
        </p:txBody>
      </p:sp>
      <p:sp>
        <p:nvSpPr>
          <p:cNvPr id="45059" name="日期占位符 45058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/>
            <a:endParaRPr lang="zh-CN" altLang="en-US" sz="1200" dirty="0"/>
          </a:p>
        </p:txBody>
      </p:sp>
      <p:sp>
        <p:nvSpPr>
          <p:cNvPr id="45060" name="幻灯片图像占位符 45059"/>
          <p:cNvSpPr>
            <a:spLocks noRo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45061" name="文本占位符 45060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5062" name="页脚占位符 45061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/>
            <a:endParaRPr lang="zh-CN" altLang="en-US" sz="1200" dirty="0"/>
          </a:p>
        </p:txBody>
      </p:sp>
      <p:sp>
        <p:nvSpPr>
          <p:cNvPr id="45063" name="灯片编号占位符 45062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lvl="0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2226" name="标题 52225"/>
          <p:cNvSpPr>
            <a:spLocks noGrp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lvl1pPr lvl="0">
              <a:buClrTx/>
              <a:buSzTx/>
              <a:buFontTx/>
              <a:defRPr sz="5000"/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52227" name="副标题 52226"/>
          <p:cNvSpPr>
            <a:spLocks noGrp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lvl1pPr marL="0" lvl="0" indent="0">
              <a:buClr>
                <a:schemeClr val="accent1"/>
              </a:buClr>
              <a:buSzPct val="65000"/>
              <a:buFont typeface="Wingdings" panose="05000000000000000000" pitchFamily="2" charset="2"/>
              <a:buNone/>
              <a:defRPr sz="2800"/>
            </a:lvl1pPr>
            <a:lvl2pPr marL="344805" lvl="1" indent="0" algn="ctr">
              <a:buClr>
                <a:schemeClr val="accent2"/>
              </a:buClr>
              <a:buSzPct val="60000"/>
              <a:buFont typeface="Wingdings" panose="05000000000000000000" pitchFamily="2" charset="2"/>
              <a:buNone/>
              <a:defRPr sz="2800"/>
            </a:lvl2pPr>
            <a:lvl3pPr marL="671830" lvl="2" indent="0" algn="ctr">
              <a:buClr>
                <a:schemeClr val="accent1"/>
              </a:buClr>
              <a:buSzPct val="65000"/>
              <a:buFont typeface="Wingdings" panose="05000000000000000000" pitchFamily="2" charset="2"/>
              <a:buNone/>
              <a:defRPr sz="2800"/>
            </a:lvl3pPr>
            <a:lvl4pPr marL="1024255" lvl="3" indent="0" algn="ctr">
              <a:buClr>
                <a:schemeClr val="accent2"/>
              </a:buClr>
              <a:buSzPct val="70000"/>
              <a:buFont typeface="Wingdings" panose="05000000000000000000" pitchFamily="2" charset="2"/>
              <a:buNone/>
              <a:defRPr sz="2800"/>
            </a:lvl4pPr>
            <a:lvl5pPr marL="1341755" lvl="4" indent="0" algn="ctr">
              <a:buClr>
                <a:schemeClr val="accent1"/>
              </a:buClr>
              <a:buSzPct val="75000"/>
              <a:buFont typeface="Wingdings" panose="05000000000000000000" pitchFamily="2" charset="2"/>
              <a:buNone/>
              <a:defRPr sz="2800"/>
            </a:lvl5pPr>
          </a:lstStyle>
          <a:p>
            <a:pPr lvl="0"/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52228" name="日期占位符 52227"/>
          <p:cNvSpPr>
            <a:spLocks noGrp="1"/>
          </p:cNvSpPr>
          <p:nvPr>
            <p:ph type="dt" sz="half" idx="2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>
            <a:lvl1pPr>
              <a:defRPr sz="1200">
                <a:latin typeface="Garamond" panose="02020404030301010803" pitchFamily="18" charset="0"/>
              </a:defRPr>
            </a:lvl1pPr>
          </a:lstStyle>
          <a:p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2229" name="页脚占位符 52228"/>
          <p:cNvSpPr>
            <a:spLocks noGrp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>
            <a:lvl1pPr algn="ctr">
              <a:defRPr sz="1200">
                <a:latin typeface="Garamond" panose="02020404030301010803" pitchFamily="18" charset="0"/>
              </a:defRPr>
            </a:lvl1pPr>
          </a:lstStyle>
          <a:p>
            <a:r>
              <a:rPr lang="zh-CN" altLang="en-US" dirty="0"/>
              <a:t>顾渝《商务英语谈判》-Introduction</a:t>
            </a:r>
            <a:endParaRPr lang="zh-CN" altLang="en-US" dirty="0"/>
          </a:p>
        </p:txBody>
      </p:sp>
      <p:sp>
        <p:nvSpPr>
          <p:cNvPr id="52230" name="灯片编号占位符 52229"/>
          <p:cNvSpPr>
            <a:spLocks noGrp="1"/>
          </p:cNvSpPr>
          <p:nvPr>
            <p:ph type="sldNum" sz="quarter" idx="4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>
            <a:lvl1pPr algn="r">
              <a:defRPr sz="1200">
                <a:latin typeface="Garamond" panose="02020404030301010803" pitchFamily="18" charset="0"/>
              </a:defRPr>
            </a:lvl1pPr>
          </a:lstStyle>
          <a:p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2231" name="任意多边形 52230"/>
          <p:cNvSpPr/>
          <p:nvPr/>
        </p:nvSpPr>
        <p:spPr>
          <a:xfrm>
            <a:off x="609600" y="1219200"/>
            <a:ext cx="7924800" cy="914400"/>
          </a:xfrm>
          <a:custGeom>
            <a:avLst/>
            <a:gdLst/>
            <a:ahLst/>
            <a:cxnLst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>
                <a:alpha val="100000"/>
              </a:schemeClr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2232" name="直接连接符 52231"/>
          <p:cNvSpPr/>
          <p:nvPr/>
        </p:nvSpPr>
        <p:spPr>
          <a:xfrm>
            <a:off x="1981200" y="3962400"/>
            <a:ext cx="6511925" cy="0"/>
          </a:xfrm>
          <a:prstGeom prst="line">
            <a:avLst/>
          </a:prstGeom>
          <a:ln w="19050" cap="flat" cmpd="sng">
            <a:solidFill>
              <a:schemeClr val="accent1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/>
              <a:t>顾渝《商务英语谈判》-Introduction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52930" cy="585311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/>
              <a:t>顾渝《商务英语谈判》-Introduction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SmartArt 占位符 2"/>
          <p:cNvSpPr>
            <a:spLocks noGrp="1"/>
          </p:cNvSpPr>
          <p:nvPr>
            <p:ph type="dgm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/>
              <a:t>顾渝《商务英语谈判》-Introduction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/>
              <a:t>顾渝《商务英语谈判》-Introduction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/>
              <a:t>顾渝《商务英语谈判》-Introduction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/>
              <a:t>顾渝《商务英语谈判》-Introduction</a:t>
            </a: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/>
              <a:t>顾渝《商务英语谈判》-Introduction</a:t>
            </a:r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/>
              <a:t>顾渝《商务英语谈判》-Introduction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/>
              <a:t>顾渝《商务英语谈判》-Introduction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/>
              <a:t>顾渝《商务英语谈判》-Introduction</a:t>
            </a: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/>
              <a:t>顾渝《商务英语谈判》-Introduction</a:t>
            </a: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1202" name="标题 5120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51203" name="文本占位符 5120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1204" name="日期占位符 51203"/>
          <p:cNvSpPr>
            <a:spLocks noGrp="1"/>
          </p:cNvSpPr>
          <p:nvPr>
            <p:ph type="dt" sz="half" idx="2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>
            <a:lvl1pPr>
              <a:defRPr sz="1200">
                <a:latin typeface="Garamond" panose="02020404030301010803" pitchFamily="18" charset="0"/>
              </a:defRPr>
            </a:lvl1pPr>
          </a:lstStyle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1205" name="页脚占位符 51204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>
            <a:lvl1pPr algn="ctr">
              <a:defRPr sz="1200">
                <a:latin typeface="Garamond" panose="02020404030301010803" pitchFamily="18" charset="0"/>
              </a:defRPr>
            </a:lvl1pPr>
          </a:lstStyle>
          <a:p>
            <a:pPr lvl="0"/>
            <a:r>
              <a:rPr lang="zh-CN" altLang="en-US" dirty="0"/>
              <a:t>顾渝《商务英语谈判》-Introduction</a:t>
            </a:r>
            <a:endParaRPr lang="zh-CN" altLang="en-US" dirty="0"/>
          </a:p>
        </p:txBody>
      </p:sp>
      <p:sp>
        <p:nvSpPr>
          <p:cNvPr id="51206" name="灯片编号占位符 51205"/>
          <p:cNvSpPr>
            <a:spLocks noGrp="1"/>
          </p:cNvSpPr>
          <p:nvPr>
            <p:ph type="sldNum" sz="quarter" idx="4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>
            <a:lvl1pPr algn="r">
              <a:defRPr sz="1200">
                <a:latin typeface="Garamond" panose="02020404030301010803" pitchFamily="18" charset="0"/>
              </a:defRPr>
            </a:lvl1pPr>
          </a:lstStyle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1207" name="任意多边形 51206"/>
          <p:cNvSpPr/>
          <p:nvPr/>
        </p:nvSpPr>
        <p:spPr>
          <a:xfrm>
            <a:off x="381000" y="228600"/>
            <a:ext cx="8229600" cy="609600"/>
          </a:xfrm>
          <a:custGeom>
            <a:avLst/>
            <a:gdLst/>
            <a:ahLst/>
            <a:cxnLst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>
                <a:alpha val="100000"/>
              </a:schemeClr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08" name="直接连接符 51207"/>
          <p:cNvSpPr/>
          <p:nvPr/>
        </p:nvSpPr>
        <p:spPr>
          <a:xfrm>
            <a:off x="457200" y="6172200"/>
            <a:ext cx="8229600" cy="0"/>
          </a:xfrm>
          <a:prstGeom prst="line">
            <a:avLst/>
          </a:prstGeom>
          <a:ln w="19050" cap="flat" cmpd="sng">
            <a:solidFill>
              <a:schemeClr val="accent1"/>
            </a:solidFill>
            <a:prstDash val="solid"/>
            <a:headEnd type="none" w="med" len="med"/>
            <a:tailEnd type="none" w="med" len="med"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2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3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69925" lvl="1" indent="-32512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022350" lvl="2" indent="-35052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39850" lvl="3" indent="-315595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681480" lvl="4" indent="-339725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&#39038;&#28189;-&#21830;&#21153;&#33521;&#35821;&#35848;&#21028;-1.pptx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日期占位符 1"/>
          <p:cNvSpPr/>
          <p:nvPr>
            <p:ph type="dt" sz="half" idx="2"/>
          </p:nvPr>
        </p:nvSpPr>
        <p:spPr/>
        <p:txBody>
          <a:bodyPr/>
          <a:p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/>
          <p:nvPr>
            <p:ph type="ftr" sz="quarter" idx="3"/>
          </p:nvPr>
        </p:nvSpPr>
        <p:spPr/>
        <p:txBody>
          <a:bodyPr/>
          <a:p>
            <a:r>
              <a:rPr lang="zh-CN" altLang="en-US" dirty="0"/>
              <a:t>顾渝《商务英语谈判》（第二版）Introduction</a:t>
            </a:r>
            <a:endParaRPr lang="zh-CN" altLang="en-US" dirty="0"/>
          </a:p>
        </p:txBody>
      </p:sp>
      <p:sp>
        <p:nvSpPr>
          <p:cNvPr id="4" name="灯片编号占位符 3"/>
          <p:cNvSpPr/>
          <p:nvPr>
            <p:ph type="sldNum" sz="quarter" idx="4"/>
          </p:nvPr>
        </p:nvSpPr>
        <p:spPr/>
        <p:txBody>
          <a:bodyPr/>
          <a:p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684213" y="1196975"/>
            <a:ext cx="7920037" cy="2663825"/>
          </a:xfrm>
        </p:spPr>
        <p:txBody>
          <a:bodyPr anchor="t" anchorCtr="0"/>
          <a:p>
            <a:pPr defTabSz="914400">
              <a:buSzTx/>
              <a:buFontTx/>
              <a:buNone/>
            </a:pPr>
            <a:r>
              <a:rPr lang="en-US" altLang="zh-CN" sz="4200" b="1" kern="1200" baseline="0">
                <a:latin typeface="Garamond" panose="02020404030301010803" pitchFamily="18" charset="0"/>
                <a:ea typeface="宋体" panose="02010600030101010101" pitchFamily="2" charset="-122"/>
              </a:rPr>
              <a:t>English for Business Negotiation </a:t>
            </a:r>
            <a:r>
              <a:rPr lang="en-US" altLang="zh-CN" sz="2400" b="1" kern="1200" baseline="0">
                <a:latin typeface="Garamond" panose="02020404030301010803" pitchFamily="18" charset="0"/>
                <a:ea typeface="宋体" panose="02010600030101010101" pitchFamily="2" charset="-122"/>
              </a:rPr>
              <a:t>(2nd Edition)</a:t>
            </a:r>
            <a:r>
              <a:rPr lang="en-US" altLang="zh-CN" sz="2400" kern="1200" baseline="0">
                <a:latin typeface="Garamond" panose="02020404030301010803" pitchFamily="18" charset="0"/>
                <a:ea typeface="宋体" panose="02010600030101010101" pitchFamily="2" charset="-122"/>
              </a:rPr>
              <a:t> </a:t>
            </a:r>
            <a:br>
              <a:rPr lang="en-US" altLang="zh-CN" sz="4200" kern="1200" baseline="0">
                <a:latin typeface="Garamond" panose="02020404030301010803" pitchFamily="18" charset="0"/>
                <a:ea typeface="宋体" panose="02010600030101010101" pitchFamily="2" charset="-122"/>
              </a:rPr>
            </a:br>
            <a:r>
              <a:rPr lang="zh-CN" altLang="en-US" sz="4200" b="1" kern="1200" baseline="0" dirty="0">
                <a:latin typeface="Garamond" panose="02020404030301010803" pitchFamily="18" charset="0"/>
                <a:ea typeface="宋体" panose="02010600030101010101" pitchFamily="2" charset="-122"/>
              </a:rPr>
              <a:t>商务英语谈判</a:t>
            </a:r>
            <a:r>
              <a:rPr lang="zh-CN" altLang="en-US" sz="2400" b="1" kern="1200" baseline="0" dirty="0">
                <a:latin typeface="Garamond" panose="02020404030301010803" pitchFamily="18" charset="0"/>
                <a:ea typeface="宋体" panose="02010600030101010101" pitchFamily="2" charset="-122"/>
              </a:rPr>
              <a:t>（第二版）</a:t>
            </a:r>
            <a:br>
              <a:rPr lang="zh-CN" altLang="en-US" sz="2400" b="1" kern="1200" baseline="0" dirty="0">
                <a:latin typeface="Garamond" panose="02020404030301010803" pitchFamily="18" charset="0"/>
                <a:ea typeface="宋体" panose="02010600030101010101" pitchFamily="2" charset="-122"/>
              </a:rPr>
            </a:br>
            <a:br>
              <a:rPr lang="zh-CN" altLang="en-US" sz="2400" b="1" kern="1200" baseline="0" dirty="0">
                <a:latin typeface="Garamond" panose="02020404030301010803" pitchFamily="18" charset="0"/>
                <a:ea typeface="宋体" panose="02010600030101010101" pitchFamily="2" charset="-122"/>
              </a:rPr>
            </a:br>
            <a:r>
              <a:rPr lang="en-US" altLang="zh-CN" sz="4200" kern="1200" baseline="0">
                <a:solidFill>
                  <a:srgbClr val="7030A0"/>
                </a:solidFill>
                <a:latin typeface="Garamond" panose="02020404030301010803" pitchFamily="18" charset="0"/>
                <a:ea typeface="宋体" panose="02010600030101010101" pitchFamily="2" charset="-122"/>
              </a:rPr>
              <a:t>Introduction</a:t>
            </a:r>
            <a:endParaRPr lang="en-US" altLang="zh-CN" sz="4200" kern="1200" baseline="0">
              <a:solidFill>
                <a:srgbClr val="7030A0"/>
              </a:solidFill>
              <a:latin typeface="Garamond" panose="02020404030301010803" pitchFamily="18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</p:nvPr>
        </p:nvSpPr>
        <p:spPr>
          <a:xfrm>
            <a:off x="1908175" y="4581525"/>
            <a:ext cx="6553200" cy="1252538"/>
          </a:xfrm>
        </p:spPr>
        <p:txBody>
          <a:bodyPr anchor="t" anchorCtr="0"/>
          <a:p>
            <a:pPr defTabSz="914400">
              <a:buSzPct val="65000"/>
            </a:pPr>
            <a:r>
              <a:rPr lang="zh-CN" altLang="en-US" kern="1200" baseline="0" dirty="0">
                <a:latin typeface="Arial" panose="020B0604020202020204" pitchFamily="34" charset="0"/>
                <a:ea typeface="宋体" panose="02010600030101010101" pitchFamily="2" charset="-122"/>
              </a:rPr>
              <a:t>顾  渝 编著</a:t>
            </a:r>
            <a:endParaRPr lang="zh-CN" altLang="en-US" kern="1200" baseline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defTabSz="914400">
              <a:buSzPct val="65000"/>
            </a:pPr>
            <a:r>
              <a:rPr lang="zh-CN" altLang="en-US" kern="1200" baseline="0" dirty="0">
                <a:latin typeface="Arial" panose="020B0604020202020204" pitchFamily="34" charset="0"/>
                <a:ea typeface="宋体" panose="02010600030101010101" pitchFamily="2" charset="-122"/>
              </a:rPr>
              <a:t>对外经济贸易大学出版社</a:t>
            </a:r>
            <a:endParaRPr lang="zh-CN" altLang="en-US" kern="1200" baseline="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日期占位符 1"/>
          <p:cNvSpPr/>
          <p:nvPr>
            <p:ph type="dt" sz="half" idx="10"/>
          </p:nvPr>
        </p:nvSpPr>
        <p:spPr/>
        <p:txBody>
          <a:bodyPr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/>
          <p:nvPr>
            <p:ph type="ftr" sz="quarter" idx="11"/>
          </p:nvPr>
        </p:nvSpPr>
        <p:spPr/>
        <p:txBody>
          <a:bodyPr/>
          <a:p>
            <a:pPr lvl="0"/>
            <a:r>
              <a:rPr lang="zh-CN" altLang="en-US" dirty="0"/>
              <a:t>顾渝《商务英语谈判》（第二版）Introduction</a:t>
            </a:r>
            <a:endParaRPr lang="zh-CN" altLang="en-US" dirty="0"/>
          </a:p>
        </p:txBody>
      </p:sp>
      <p:sp>
        <p:nvSpPr>
          <p:cNvPr id="4" name="灯片编号占位符 3"/>
          <p:cNvSpPr/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4034" name="标题 44033"/>
          <p:cNvSpPr>
            <a:spLocks noGrp="1"/>
          </p:cNvSpPr>
          <p:nvPr>
            <p:ph type="title"/>
          </p:nvPr>
        </p:nvSpPr>
        <p:spPr>
          <a:xfrm>
            <a:off x="457200" y="278130"/>
            <a:ext cx="8229600" cy="867410"/>
          </a:xfrm>
        </p:spPr>
        <p:txBody>
          <a:bodyPr/>
          <a:p>
            <a:r>
              <a:rPr lang="en-US" altLang="zh-CN" b="1" u="sng"/>
              <a:t>In each section:</a:t>
            </a:r>
            <a:endParaRPr lang="en-US" altLang="zh-CN" b="1" u="sng"/>
          </a:p>
        </p:txBody>
      </p:sp>
      <p:sp>
        <p:nvSpPr>
          <p:cNvPr id="44035" name="文本占位符 44034"/>
          <p:cNvSpPr>
            <a:spLocks noGrp="1"/>
          </p:cNvSpPr>
          <p:nvPr>
            <p:ph type="body" idx="1"/>
          </p:nvPr>
        </p:nvSpPr>
        <p:spPr>
          <a:xfrm>
            <a:off x="395605" y="1145540"/>
            <a:ext cx="8209280" cy="4681855"/>
          </a:xfrm>
        </p:spPr>
        <p:txBody>
          <a:bodyPr/>
          <a:p>
            <a:pPr marL="609600" indent="-609600">
              <a:buFont typeface="Wingdings" panose="05000000000000000000" pitchFamily="2" charset="2"/>
              <a:buAutoNum type="arabicPeriod" startAt="3"/>
            </a:pPr>
            <a:r>
              <a:rPr lang="en-US" altLang="zh-CN" b="1">
                <a:effectLst>
                  <a:outerShdw blurRad="38100" dist="38100" dir="2700000">
                    <a:srgbClr val="C0C0C0"/>
                  </a:outerShdw>
                </a:effectLst>
              </a:rPr>
              <a:t>Sample Dialogues, Case Analysis</a:t>
            </a:r>
            <a:endParaRPr lang="en-US" altLang="zh-CN" b="1">
              <a:effectLst>
                <a:outerShdw blurRad="38100" dist="38100" dir="2700000">
                  <a:srgbClr val="C0C0C0"/>
                </a:outerShdw>
              </a:effectLst>
            </a:endParaRPr>
          </a:p>
          <a:p>
            <a:pPr marL="971550" lvl="1" indent="-626745"/>
            <a:r>
              <a:rPr lang="en-US" altLang="zh-CN"/>
              <a:t>Dialogues of different situations are given here to show how business people interact under different business settings.</a:t>
            </a:r>
            <a:endParaRPr lang="en-US" altLang="zh-CN"/>
          </a:p>
          <a:p>
            <a:pPr marL="971550" lvl="1" indent="-626745"/>
            <a:r>
              <a:rPr lang="en-US" altLang="zh-CN">
                <a:sym typeface="+mn-ea"/>
              </a:rPr>
              <a:t>QR code is provided in the textbook for s</a:t>
            </a:r>
            <a:r>
              <a:rPr lang="en-US" altLang="zh-CN"/>
              <a:t>tudents to scan and listen to each dialogue before/after class.</a:t>
            </a:r>
            <a:endParaRPr lang="en-US" altLang="zh-CN"/>
          </a:p>
          <a:p>
            <a:pPr marL="971550" lvl="1" indent="-626745"/>
            <a:r>
              <a:rPr lang="en-US" altLang="zh-CN"/>
              <a:t>Case Analysis is the brief analysis of the language skills or negotiation skills used by the negotiators or people involved in the dialogues. 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日期占位符 1"/>
          <p:cNvSpPr/>
          <p:nvPr>
            <p:ph type="dt" sz="half" idx="10"/>
          </p:nvPr>
        </p:nvSpPr>
        <p:spPr/>
        <p:txBody>
          <a:bodyPr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/>
          <p:nvPr>
            <p:ph type="ftr" sz="quarter" idx="11"/>
          </p:nvPr>
        </p:nvSpPr>
        <p:spPr/>
        <p:txBody>
          <a:bodyPr/>
          <a:p>
            <a:pPr lvl="0"/>
            <a:r>
              <a:rPr lang="zh-CN" altLang="en-US" dirty="0"/>
              <a:t>顾渝《商务英语谈判》</a:t>
            </a:r>
            <a:r>
              <a:rPr lang="zh-CN" altLang="en-US" dirty="0">
                <a:sym typeface="+mn-ea"/>
              </a:rPr>
              <a:t>第二版）</a:t>
            </a:r>
            <a:r>
              <a:rPr lang="zh-CN" altLang="en-US" dirty="0"/>
              <a:t>Introduction</a:t>
            </a:r>
            <a:endParaRPr lang="zh-CN" altLang="en-US" dirty="0"/>
          </a:p>
        </p:txBody>
      </p:sp>
      <p:sp>
        <p:nvSpPr>
          <p:cNvPr id="4" name="灯片编号占位符 3"/>
          <p:cNvSpPr/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6082" name="标题 46081"/>
          <p:cNvSpPr>
            <a:spLocks noGrp="1"/>
          </p:cNvSpPr>
          <p:nvPr>
            <p:ph type="title"/>
          </p:nvPr>
        </p:nvSpPr>
        <p:spPr>
          <a:xfrm>
            <a:off x="457200" y="278130"/>
            <a:ext cx="8229600" cy="951230"/>
          </a:xfrm>
        </p:spPr>
        <p:txBody>
          <a:bodyPr/>
          <a:p>
            <a:r>
              <a:rPr lang="en-US" altLang="zh-CN" b="1" u="sng"/>
              <a:t>In each section:</a:t>
            </a:r>
            <a:endParaRPr lang="en-US" altLang="zh-CN" b="1" u="sng"/>
          </a:p>
        </p:txBody>
      </p:sp>
      <p:sp>
        <p:nvSpPr>
          <p:cNvPr id="46083" name="文本占位符 46082"/>
          <p:cNvSpPr>
            <a:spLocks noGrp="1"/>
          </p:cNvSpPr>
          <p:nvPr>
            <p:ph type="body" idx="1"/>
          </p:nvPr>
        </p:nvSpPr>
        <p:spPr>
          <a:xfrm>
            <a:off x="457200" y="1341120"/>
            <a:ext cx="8006080" cy="4652645"/>
          </a:xfrm>
        </p:spPr>
        <p:txBody>
          <a:bodyPr/>
          <a:p>
            <a:pPr marL="609600" indent="-609600">
              <a:buFont typeface="Wingdings" panose="05000000000000000000" pitchFamily="2" charset="2"/>
              <a:buAutoNum type="arabicPeriod" startAt="4"/>
            </a:pPr>
            <a:r>
              <a:rPr lang="en-US" altLang="zh-CN" b="1">
                <a:effectLst>
                  <a:outerShdw blurRad="38100" dist="38100" dir="2700000">
                    <a:srgbClr val="C0C0C0"/>
                  </a:outerShdw>
                </a:effectLst>
              </a:rPr>
              <a:t>Words and Expressions</a:t>
            </a:r>
            <a:endParaRPr lang="en-US" altLang="zh-CN" b="1">
              <a:effectLst>
                <a:outerShdw blurRad="38100" dist="38100" dir="2700000">
                  <a:srgbClr val="C0C0C0"/>
                </a:outerShdw>
              </a:effectLst>
            </a:endParaRPr>
          </a:p>
          <a:p>
            <a:pPr marL="971550" lvl="1" indent="-626745" algn="l"/>
            <a:r>
              <a:rPr lang="en-US" altLang="zh-CN" sz="2600"/>
              <a:t>New words and expressions appear in the related chapter are listed according to alphabetical order with Chinese translation. </a:t>
            </a:r>
            <a:endParaRPr lang="en-US" altLang="zh-CN" sz="2600"/>
          </a:p>
          <a:p>
            <a:pPr marL="971550" lvl="1" indent="-626745" algn="l"/>
            <a:r>
              <a:rPr lang="en-US" altLang="zh-CN" sz="2600"/>
              <a:t>To get well prepared for each chapter, it is suggested that students learn this section first before class begins. </a:t>
            </a:r>
            <a:endParaRPr lang="en-US" altLang="zh-CN" sz="260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日期占位符 1"/>
          <p:cNvSpPr/>
          <p:nvPr>
            <p:ph type="dt" sz="half" idx="10"/>
          </p:nvPr>
        </p:nvSpPr>
        <p:spPr/>
        <p:txBody>
          <a:bodyPr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/>
          <p:nvPr>
            <p:ph type="ftr" sz="quarter" idx="11"/>
          </p:nvPr>
        </p:nvSpPr>
        <p:spPr/>
        <p:txBody>
          <a:bodyPr/>
          <a:p>
            <a:pPr lvl="0"/>
            <a:r>
              <a:rPr lang="zh-CN" altLang="en-US" dirty="0"/>
              <a:t>顾渝《商务英语谈判》</a:t>
            </a:r>
            <a:r>
              <a:rPr lang="zh-CN" altLang="en-US" dirty="0">
                <a:sym typeface="+mn-ea"/>
              </a:rPr>
              <a:t>第二版）</a:t>
            </a:r>
            <a:r>
              <a:rPr lang="zh-CN" altLang="en-US" dirty="0"/>
              <a:t>Introduction</a:t>
            </a:r>
            <a:endParaRPr lang="zh-CN" altLang="en-US" dirty="0"/>
          </a:p>
        </p:txBody>
      </p:sp>
      <p:sp>
        <p:nvSpPr>
          <p:cNvPr id="4" name="灯片编号占位符 3"/>
          <p:cNvSpPr/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8130" name="标题 48129"/>
          <p:cNvSpPr>
            <a:spLocks noGrp="1"/>
          </p:cNvSpPr>
          <p:nvPr>
            <p:ph type="title"/>
          </p:nvPr>
        </p:nvSpPr>
        <p:spPr>
          <a:xfrm>
            <a:off x="457200" y="278130"/>
            <a:ext cx="8229600" cy="951230"/>
          </a:xfrm>
        </p:spPr>
        <p:txBody>
          <a:bodyPr/>
          <a:p>
            <a:r>
              <a:rPr lang="en-US" altLang="zh-CN" b="1" u="sng"/>
              <a:t>In each section:</a:t>
            </a:r>
            <a:endParaRPr lang="en-US" altLang="zh-CN" b="1" u="sng"/>
          </a:p>
        </p:txBody>
      </p:sp>
      <p:sp>
        <p:nvSpPr>
          <p:cNvPr id="48131" name="文本占位符 48130"/>
          <p:cNvSpPr>
            <a:spLocks noGrp="1"/>
          </p:cNvSpPr>
          <p:nvPr>
            <p:ph type="body" idx="1"/>
          </p:nvPr>
        </p:nvSpPr>
        <p:spPr>
          <a:xfrm>
            <a:off x="467360" y="1124585"/>
            <a:ext cx="8362950" cy="4711065"/>
          </a:xfrm>
        </p:spPr>
        <p:txBody>
          <a:bodyPr/>
          <a:p>
            <a:pPr marL="609600" indent="-609600">
              <a:buFont typeface="Wingdings" panose="05000000000000000000" pitchFamily="2" charset="2"/>
              <a:buAutoNum type="arabicPeriod" startAt="5"/>
            </a:pPr>
            <a:r>
              <a:rPr lang="en-US" altLang="zh-CN" sz="2600" b="1">
                <a:effectLst>
                  <a:outerShdw blurRad="38100" dist="38100" dir="2700000">
                    <a:srgbClr val="C0C0C0"/>
                  </a:outerShdw>
                </a:effectLst>
              </a:rPr>
              <a:t>Exercises</a:t>
            </a:r>
            <a:endParaRPr lang="en-US" altLang="zh-CN" sz="2600" b="1">
              <a:effectLst>
                <a:outerShdw blurRad="38100" dist="38100" dir="2700000">
                  <a:srgbClr val="C0C0C0"/>
                </a:outerShdw>
              </a:effectLst>
            </a:endParaRPr>
          </a:p>
          <a:p>
            <a:pPr marL="971550" lvl="1" indent="-626745"/>
            <a:r>
              <a:rPr lang="en-US" altLang="zh-CN" sz="2800"/>
              <a:t>Two dialogue situations (A and B) are given here for the students to role-play the negotiation with knowledge learnt in the previous sections.   </a:t>
            </a:r>
            <a:endParaRPr lang="en-US" altLang="zh-CN" sz="2800"/>
          </a:p>
          <a:p>
            <a:pPr marL="971550" lvl="1" indent="-626745"/>
            <a:r>
              <a:rPr lang="en-US" altLang="zh-CN" sz="2800"/>
              <a:t>One pair of students model play the dialogue</a:t>
            </a:r>
            <a:endParaRPr lang="en-US" altLang="zh-CN" sz="2800"/>
          </a:p>
          <a:p>
            <a:pPr marL="971550" lvl="1" indent="-626745"/>
            <a:r>
              <a:rPr lang="en-US" altLang="zh-CN" sz="2800"/>
              <a:t>Other students comment on the model play</a:t>
            </a:r>
            <a:endParaRPr lang="en-US" altLang="zh-CN" sz="2800"/>
          </a:p>
          <a:p>
            <a:pPr marL="971550" lvl="1" indent="-626745"/>
            <a:r>
              <a:rPr lang="en-US" altLang="zh-CN" sz="2800"/>
              <a:t>Teacher makes the comment.</a:t>
            </a:r>
            <a:endParaRPr lang="en-US" altLang="zh-CN" sz="2800"/>
          </a:p>
          <a:p>
            <a:pPr marL="971550" lvl="1" indent="-626745"/>
            <a:r>
              <a:rPr lang="en-US" altLang="zh-CN" sz="2800"/>
              <a:t>Suggested steps are provided for reference though QR code scanning.</a:t>
            </a:r>
            <a:endParaRPr lang="en-US" altLang="zh-CN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日期占位符 1"/>
          <p:cNvSpPr/>
          <p:nvPr>
            <p:ph type="dt" sz="half" idx="10"/>
          </p:nvPr>
        </p:nvSpPr>
        <p:spPr/>
        <p:txBody>
          <a:bodyPr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/>
          <p:nvPr>
            <p:ph type="ftr" sz="quarter" idx="11"/>
          </p:nvPr>
        </p:nvSpPr>
        <p:spPr/>
        <p:txBody>
          <a:bodyPr/>
          <a:p>
            <a:pPr lvl="0"/>
            <a:r>
              <a:rPr lang="zh-CN" altLang="en-US" dirty="0"/>
              <a:t>顾渝《商务英语谈判》</a:t>
            </a:r>
            <a:r>
              <a:rPr lang="zh-CN" altLang="en-US" dirty="0">
                <a:sym typeface="+mn-ea"/>
              </a:rPr>
              <a:t>第二版）</a:t>
            </a:r>
            <a:r>
              <a:rPr lang="zh-CN" altLang="en-US" dirty="0"/>
              <a:t>Introduction</a:t>
            </a:r>
            <a:endParaRPr lang="zh-CN" altLang="en-US" dirty="0"/>
          </a:p>
        </p:txBody>
      </p:sp>
      <p:sp>
        <p:nvSpPr>
          <p:cNvPr id="4" name="灯片编号占位符 3"/>
          <p:cNvSpPr/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42" name="标题 10241"/>
          <p:cNvSpPr>
            <a:spLocks noGrp="1"/>
          </p:cNvSpPr>
          <p:nvPr>
            <p:ph type="title"/>
          </p:nvPr>
        </p:nvSpPr>
        <p:spPr>
          <a:xfrm>
            <a:off x="457200" y="278130"/>
            <a:ext cx="8229600" cy="945515"/>
          </a:xfrm>
        </p:spPr>
        <p:txBody>
          <a:bodyPr/>
          <a:p>
            <a:r>
              <a:rPr lang="en-US" altLang="zh-CN" b="1"/>
              <a:t>Final exam</a:t>
            </a:r>
            <a:endParaRPr lang="en-US" altLang="zh-CN" b="1"/>
          </a:p>
        </p:txBody>
      </p:sp>
      <p:sp>
        <p:nvSpPr>
          <p:cNvPr id="10243" name="文本占位符 10242"/>
          <p:cNvSpPr>
            <a:spLocks noGrp="1"/>
          </p:cNvSpPr>
          <p:nvPr>
            <p:ph type="body" idx="1"/>
          </p:nvPr>
        </p:nvSpPr>
        <p:spPr>
          <a:xfrm>
            <a:off x="467360" y="1412875"/>
            <a:ext cx="8229600" cy="4530725"/>
          </a:xfrm>
        </p:spPr>
        <p:txBody>
          <a:bodyPr/>
          <a:p>
            <a:pPr marL="609600" indent="-609600"/>
            <a:r>
              <a:rPr lang="en-US" altLang="zh-CN" sz="3400"/>
              <a:t>5-minute pair work with given dialogue situation (one of the fifteen topics for each pair of students)</a:t>
            </a:r>
            <a:endParaRPr lang="en-US" altLang="zh-CN" sz="3400"/>
          </a:p>
          <a:p>
            <a:pPr marL="609600" indent="-609600"/>
            <a:r>
              <a:rPr lang="en-US" altLang="zh-CN" sz="3400"/>
              <a:t>10-minute preparation before the exam</a:t>
            </a:r>
            <a:endParaRPr lang="en-US" altLang="zh-CN" sz="3400"/>
          </a:p>
        </p:txBody>
      </p:sp>
      <p:sp>
        <p:nvSpPr>
          <p:cNvPr id="10244" name="矩形 10243"/>
          <p:cNvSpPr/>
          <p:nvPr/>
        </p:nvSpPr>
        <p:spPr>
          <a:xfrm>
            <a:off x="3491865" y="5666423"/>
            <a:ext cx="1943100" cy="360362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>
                <a:latin typeface="Arial" panose="020B0604020202020204" pitchFamily="34" charset="0"/>
                <a:hlinkClick r:id="rId1" action="ppaction://hlinkfile"/>
              </a:rPr>
              <a:t>Chapter 1</a:t>
            </a:r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日期占位符 1"/>
          <p:cNvSpPr/>
          <p:nvPr>
            <p:ph type="dt" sz="half" idx="10"/>
          </p:nvPr>
        </p:nvSpPr>
        <p:spPr/>
        <p:txBody>
          <a:bodyPr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/>
          <p:nvPr>
            <p:ph type="ftr" sz="quarter" idx="11"/>
          </p:nvPr>
        </p:nvSpPr>
        <p:spPr/>
        <p:txBody>
          <a:bodyPr/>
          <a:p>
            <a:pPr lvl="0"/>
            <a:r>
              <a:rPr lang="zh-CN" altLang="en-US" dirty="0"/>
              <a:t>顾渝《商务英语谈判》（第二版）Introduction</a:t>
            </a:r>
            <a:endParaRPr lang="zh-CN" altLang="en-US" dirty="0"/>
          </a:p>
        </p:txBody>
      </p:sp>
      <p:sp>
        <p:nvSpPr>
          <p:cNvPr id="4" name="灯片编号占位符 3"/>
          <p:cNvSpPr/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098" name="标题 4097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 b="1" u="sng"/>
              <a:t>Textbook</a:t>
            </a:r>
            <a:endParaRPr lang="en-US" altLang="zh-CN" b="1" u="sng"/>
          </a:p>
        </p:txBody>
      </p:sp>
      <p:sp>
        <p:nvSpPr>
          <p:cNvPr id="4099" name="文本占位符 4098"/>
          <p:cNvSpPr>
            <a:spLocks noGrp="1"/>
          </p:cNvSpPr>
          <p:nvPr>
            <p:ph type="body" idx="1"/>
          </p:nvPr>
        </p:nvSpPr>
        <p:spPr/>
        <p:txBody>
          <a:bodyPr/>
          <a:p>
            <a:pPr marL="0" indent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altLang="en-US" sz="2600" b="1" dirty="0"/>
              <a:t>顾  渝 编著</a:t>
            </a:r>
            <a:endParaRPr lang="zh-CN" altLang="en-US" sz="2600" b="1" dirty="0"/>
          </a:p>
          <a:p>
            <a:pPr marL="0" indent="45720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zh-CN" sz="2800" b="1" u="sng">
                <a:latin typeface="Garamond" panose="02020404030301010803" pitchFamily="18" charset="0"/>
                <a:ea typeface="宋体" panose="02010600030101010101" pitchFamily="2" charset="-122"/>
                <a:sym typeface="+mn-ea"/>
              </a:rPr>
              <a:t>English for Business Negotiation </a:t>
            </a:r>
            <a:r>
              <a:rPr lang="en-US" altLang="zh-CN" sz="2000" b="1" u="sng">
                <a:latin typeface="Garamond" panose="02020404030301010803" pitchFamily="18" charset="0"/>
                <a:ea typeface="宋体" panose="02010600030101010101" pitchFamily="2" charset="-122"/>
                <a:sym typeface="+mn-ea"/>
              </a:rPr>
              <a:t>(2nd Edition)</a:t>
            </a:r>
            <a:endParaRPr lang="en-US" altLang="zh-CN" sz="2800" b="1" u="sng"/>
          </a:p>
          <a:p>
            <a:pPr marL="0" indent="45720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zh-CN" sz="3600" b="1"/>
              <a:t>《</a:t>
            </a:r>
            <a:r>
              <a:rPr lang="zh-CN" altLang="en-US" sz="3600" b="1" dirty="0"/>
              <a:t>商务英语谈判</a:t>
            </a:r>
            <a:r>
              <a:rPr lang="en-US" altLang="zh-CN" sz="3600" b="1"/>
              <a:t>》</a:t>
            </a:r>
            <a:r>
              <a:rPr lang="zh-CN" altLang="en-US" sz="3600" b="1"/>
              <a:t>（第二版）</a:t>
            </a:r>
            <a:endParaRPr lang="en-US" altLang="zh-CN" sz="3600" b="1"/>
          </a:p>
          <a:p>
            <a:pPr marL="609600" indent="-609600">
              <a:lnSpc>
                <a:spcPct val="90000"/>
              </a:lnSpc>
              <a:buNone/>
            </a:pPr>
            <a:r>
              <a:rPr lang="en-US" altLang="zh-CN" sz="2600"/>
              <a:t>	ISBN</a:t>
            </a:r>
            <a:r>
              <a:rPr lang="en-US" altLang="en-US" sz="2600"/>
              <a:t>  </a:t>
            </a:r>
            <a:r>
              <a:rPr lang="en-US" altLang="zh-CN" sz="2600"/>
              <a:t>978-7-5663-2669-0  </a:t>
            </a:r>
            <a:endParaRPr lang="en-US" altLang="zh-CN" sz="2600"/>
          </a:p>
          <a:p>
            <a:pPr marL="609600" indent="-609600">
              <a:lnSpc>
                <a:spcPct val="90000"/>
              </a:lnSpc>
              <a:buNone/>
            </a:pPr>
            <a:r>
              <a:rPr lang="en-US" altLang="zh-CN" sz="2600"/>
              <a:t>	</a:t>
            </a:r>
            <a:endParaRPr lang="zh-CN" altLang="en-US" sz="2600" dirty="0"/>
          </a:p>
          <a:p>
            <a:pPr marL="609600" indent="-609600">
              <a:lnSpc>
                <a:spcPct val="90000"/>
              </a:lnSpc>
              <a:buNone/>
            </a:pPr>
            <a:r>
              <a:rPr lang="zh-CN" altLang="en-US" sz="2600" dirty="0"/>
              <a:t>	北京：对外经济贸易大学出版社，</a:t>
            </a:r>
            <a:r>
              <a:rPr lang="en-US" altLang="zh-CN" sz="2600"/>
              <a:t>2025.1</a:t>
            </a:r>
            <a:endParaRPr lang="en-US" altLang="zh-CN" sz="26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日期占位符 1"/>
          <p:cNvSpPr/>
          <p:nvPr>
            <p:ph type="dt" sz="half" idx="10"/>
          </p:nvPr>
        </p:nvSpPr>
        <p:spPr/>
        <p:txBody>
          <a:bodyPr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/>
          <p:nvPr>
            <p:ph type="ftr" sz="quarter" idx="11"/>
          </p:nvPr>
        </p:nvSpPr>
        <p:spPr/>
        <p:txBody>
          <a:bodyPr/>
          <a:p>
            <a:pPr lvl="0"/>
            <a:r>
              <a:rPr lang="zh-CN" altLang="en-US" dirty="0">
                <a:sym typeface="+mn-ea"/>
              </a:rPr>
              <a:t>顾渝《商务英语谈判》</a:t>
            </a:r>
            <a:r>
              <a:rPr lang="zh-CN" altLang="en-US" dirty="0">
                <a:sym typeface="+mn-ea"/>
              </a:rPr>
              <a:t>（第二版）</a:t>
            </a:r>
            <a:r>
              <a:rPr lang="zh-CN" altLang="en-US" dirty="0">
                <a:sym typeface="+mn-ea"/>
              </a:rPr>
              <a:t>Introduction</a:t>
            </a:r>
            <a:endParaRPr lang="zh-CN" altLang="en-US" dirty="0"/>
          </a:p>
        </p:txBody>
      </p:sp>
      <p:sp>
        <p:nvSpPr>
          <p:cNvPr id="4" name="灯片编号占位符 3"/>
          <p:cNvSpPr/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122" name="标题 512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 sz="3400"/>
              <a:t>ENGLISH FOR BUSINESS NEGOTIATION </a:t>
            </a:r>
            <a:r>
              <a:rPr lang="en-US" altLang="zh-CN" sz="2400"/>
              <a:t>(2ND EDITION)</a:t>
            </a:r>
            <a:endParaRPr lang="en-US" altLang="zh-CN" sz="2400"/>
          </a:p>
        </p:txBody>
      </p:sp>
      <p:grpSp>
        <p:nvGrpSpPr>
          <p:cNvPr id="5123" name="组合 5122"/>
          <p:cNvGrpSpPr>
            <a:grpSpLocks noChangeAspect="1"/>
          </p:cNvGrpSpPr>
          <p:nvPr/>
        </p:nvGrpSpPr>
        <p:grpSpPr>
          <a:xfrm>
            <a:off x="539750" y="1417955"/>
            <a:ext cx="7670165" cy="3593465"/>
            <a:chOff x="1134" y="1271"/>
            <a:chExt cx="2880" cy="720"/>
          </a:xfrm>
        </p:grpSpPr>
        <p:sp>
          <p:nvSpPr>
            <p:cNvPr id="5124" name="矩形 5123"/>
            <p:cNvSpPr>
              <a:spLocks noChangeAspect="1" noTextEdit="1"/>
            </p:cNvSpPr>
            <p:nvPr/>
          </p:nvSpPr>
          <p:spPr>
            <a:xfrm>
              <a:off x="1134" y="1271"/>
              <a:ext cx="2880" cy="72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cxnSp>
          <p:nvCxnSpPr>
            <p:cNvPr id="5125" name="_s5125"/>
            <p:cNvCxnSpPr/>
            <p:nvPr/>
          </p:nvCxnSpPr>
          <p:spPr>
            <a:xfrm rot="-16200000" flipH="1">
              <a:off x="3006" y="1107"/>
              <a:ext cx="144" cy="1008"/>
            </a:xfrm>
            <a:prstGeom prst="bentConnector3">
              <a:avLst>
                <a:gd name="adj1" fmla="val 52557"/>
              </a:avLst>
            </a:prstGeom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5126" name="_s5126"/>
            <p:cNvCxnSpPr>
              <a:stCxn id="5130" idx="0"/>
              <a:endCxn id="5128" idx="2"/>
            </p:cNvCxnSpPr>
            <p:nvPr/>
          </p:nvCxnSpPr>
          <p:spPr>
            <a:xfrm flipV="1">
              <a:off x="2574" y="1519"/>
              <a:ext cx="0" cy="184"/>
            </a:xfrm>
            <a:prstGeom prst="straightConnector1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5127" name="_s5127"/>
            <p:cNvCxnSpPr/>
            <p:nvPr/>
          </p:nvCxnSpPr>
          <p:spPr>
            <a:xfrm rot="16200000">
              <a:off x="1998" y="1061"/>
              <a:ext cx="144" cy="1008"/>
            </a:xfrm>
            <a:prstGeom prst="bentConnector3">
              <a:avLst>
                <a:gd name="adj1" fmla="val 20931"/>
              </a:avLst>
            </a:prstGeom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5128" name="_s5128"/>
            <p:cNvSpPr/>
            <p:nvPr/>
          </p:nvSpPr>
          <p:spPr>
            <a:xfrm>
              <a:off x="2142" y="1377"/>
              <a:ext cx="864" cy="142"/>
            </a:xfrm>
            <a:prstGeom prst="roundRect">
              <a:avLst>
                <a:gd name="adj" fmla="val 16667"/>
              </a:avLst>
            </a:prstGeom>
            <a:ln>
              <a:headEnd type="none" w="med" len="med"/>
              <a:tailEnd type="none" w="med" len="med"/>
            </a:ln>
          </p:spPr>
          <p:style>
            <a:lnRef idx="0">
              <a:srgbClr val="FFFFFF"/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wrap="none" lIns="0" tIns="0" rIns="0" bIns="0" anchor="ctr" anchorCtr="0">
              <a:flatTx/>
            </a:bodyPr>
            <a:p>
              <a:pPr algn="ctr"/>
              <a:r>
                <a:rPr lang="en-US" altLang="zh-CN" sz="2700" b="1">
                  <a:latin typeface="Arial" panose="020B0604020202020204" pitchFamily="34" charset="0"/>
                </a:rPr>
                <a:t>CONTENTS</a:t>
              </a:r>
              <a:endParaRPr lang="en-US" altLang="zh-CN" sz="2700" b="1">
                <a:latin typeface="Arial" panose="020B0604020202020204" pitchFamily="34" charset="0"/>
              </a:endParaRPr>
            </a:p>
          </p:txBody>
        </p:sp>
        <p:sp>
          <p:nvSpPr>
            <p:cNvPr id="5129" name="_s5129"/>
            <p:cNvSpPr/>
            <p:nvPr/>
          </p:nvSpPr>
          <p:spPr>
            <a:xfrm>
              <a:off x="1134" y="1711"/>
              <a:ext cx="906" cy="280"/>
            </a:xfrm>
            <a:prstGeom prst="roundRect">
              <a:avLst>
                <a:gd name="adj" fmla="val 16667"/>
              </a:avLst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wrap="none" lIns="0" tIns="0" rIns="0" bIns="0" anchor="ctr" anchorCtr="0">
              <a:flatTx/>
            </a:bodyPr>
            <a:p>
              <a:pPr algn="ctr"/>
              <a:r>
                <a:rPr lang="en-US" altLang="zh-CN" sz="2000" b="1">
                  <a:solidFill>
                    <a:srgbClr val="FFC000"/>
                  </a:solidFill>
                  <a:latin typeface="Arial" panose="020B0604020202020204" pitchFamily="34" charset="0"/>
                </a:rPr>
                <a:t>PART ONE</a:t>
              </a:r>
              <a:endParaRPr lang="en-US" altLang="zh-CN" sz="2000" b="1">
                <a:solidFill>
                  <a:srgbClr val="FFC000"/>
                </a:solidFill>
                <a:latin typeface="Arial" panose="020B0604020202020204" pitchFamily="34" charset="0"/>
              </a:endParaRPr>
            </a:p>
            <a:p>
              <a:pPr algn="ctr"/>
              <a:r>
                <a:rPr lang="en-US" altLang="zh-CN" sz="2000" b="1">
                  <a:latin typeface="Arial" panose="020B0604020202020204" pitchFamily="34" charset="0"/>
                </a:rPr>
                <a:t>PRE-NEGOTIATION</a:t>
              </a:r>
              <a:endParaRPr lang="en-US" altLang="zh-CN" sz="2000" b="1">
                <a:latin typeface="Arial" panose="020B0604020202020204" pitchFamily="34" charset="0"/>
              </a:endParaRPr>
            </a:p>
          </p:txBody>
        </p:sp>
        <p:sp>
          <p:nvSpPr>
            <p:cNvPr id="5130" name="_s5130"/>
            <p:cNvSpPr/>
            <p:nvPr/>
          </p:nvSpPr>
          <p:spPr>
            <a:xfrm>
              <a:off x="2142" y="1703"/>
              <a:ext cx="864" cy="288"/>
            </a:xfrm>
            <a:prstGeom prst="roundRect">
              <a:avLst>
                <a:gd name="adj" fmla="val 16667"/>
              </a:avLst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wrap="none" lIns="0" tIns="0" rIns="0" bIns="0" anchor="ctr" anchorCtr="0">
              <a:flatTx/>
            </a:bodyPr>
            <a:p>
              <a:pPr algn="ctr"/>
              <a:r>
                <a:rPr lang="en-US" altLang="zh-CN" sz="2000" b="1">
                  <a:solidFill>
                    <a:srgbClr val="FFC000"/>
                  </a:solidFill>
                  <a:latin typeface="Arial" panose="020B0604020202020204" pitchFamily="34" charset="0"/>
                </a:rPr>
                <a:t>PART TWO</a:t>
              </a:r>
              <a:endParaRPr lang="en-US" altLang="zh-CN" sz="2000" b="1">
                <a:solidFill>
                  <a:srgbClr val="000099"/>
                </a:solidFill>
                <a:latin typeface="Arial" panose="020B0604020202020204" pitchFamily="34" charset="0"/>
              </a:endParaRPr>
            </a:p>
            <a:p>
              <a:pPr algn="ctr"/>
              <a:r>
                <a:rPr lang="en-US" altLang="zh-CN" sz="2000" b="1">
                  <a:latin typeface="Arial" panose="020B0604020202020204" pitchFamily="34" charset="0"/>
                </a:rPr>
                <a:t>INTERNATIONAL </a:t>
              </a:r>
              <a:endParaRPr lang="en-US" altLang="zh-CN" sz="2000" b="1">
                <a:latin typeface="Arial" panose="020B0604020202020204" pitchFamily="34" charset="0"/>
              </a:endParaRPr>
            </a:p>
            <a:p>
              <a:pPr algn="ctr"/>
              <a:r>
                <a:rPr lang="en-US" altLang="zh-CN" sz="2000" b="1">
                  <a:latin typeface="Arial" panose="020B0604020202020204" pitchFamily="34" charset="0"/>
                </a:rPr>
                <a:t>TRADE</a:t>
              </a:r>
              <a:endParaRPr lang="en-US" altLang="zh-CN" sz="2000" b="1">
                <a:latin typeface="Arial" panose="020B0604020202020204" pitchFamily="34" charset="0"/>
              </a:endParaRPr>
            </a:p>
          </p:txBody>
        </p:sp>
        <p:sp>
          <p:nvSpPr>
            <p:cNvPr id="5131" name="_s5131"/>
            <p:cNvSpPr/>
            <p:nvPr/>
          </p:nvSpPr>
          <p:spPr>
            <a:xfrm>
              <a:off x="3150" y="1703"/>
              <a:ext cx="864" cy="288"/>
            </a:xfrm>
            <a:prstGeom prst="roundRect">
              <a:avLst>
                <a:gd name="adj" fmla="val 16667"/>
              </a:avLst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wrap="none" lIns="0" tIns="0" rIns="0" bIns="0" anchor="ctr" anchorCtr="0">
              <a:flatTx/>
            </a:bodyPr>
            <a:p>
              <a:pPr algn="ctr"/>
              <a:r>
                <a:rPr lang="en-US" altLang="zh-CN" sz="2000" b="1">
                  <a:solidFill>
                    <a:srgbClr val="FFC000"/>
                  </a:solidFill>
                  <a:latin typeface="Arial" panose="020B0604020202020204" pitchFamily="34" charset="0"/>
                </a:rPr>
                <a:t>PART THREE</a:t>
              </a:r>
              <a:endParaRPr lang="en-US" altLang="zh-CN" sz="2000" b="1">
                <a:solidFill>
                  <a:srgbClr val="FFC000"/>
                </a:solidFill>
                <a:latin typeface="Arial" panose="020B0604020202020204" pitchFamily="34" charset="0"/>
              </a:endParaRPr>
            </a:p>
            <a:p>
              <a:pPr algn="ctr"/>
              <a:r>
                <a:rPr lang="en-US" altLang="zh-CN" sz="2000" b="1">
                  <a:latin typeface="Arial" panose="020B0604020202020204" pitchFamily="34" charset="0"/>
                </a:rPr>
                <a:t>INTERNATIONAL</a:t>
              </a:r>
              <a:endParaRPr lang="en-US" altLang="zh-CN" sz="2000" b="1">
                <a:latin typeface="Arial" panose="020B0604020202020204" pitchFamily="34" charset="0"/>
              </a:endParaRPr>
            </a:p>
            <a:p>
              <a:pPr algn="ctr"/>
              <a:r>
                <a:rPr lang="en-US" altLang="zh-CN" sz="2000" b="1">
                  <a:latin typeface="Arial" panose="020B0604020202020204" pitchFamily="34" charset="0"/>
                </a:rPr>
                <a:t>ECONOMIC</a:t>
              </a:r>
              <a:endParaRPr lang="en-US" altLang="zh-CN" sz="2000" b="1">
                <a:latin typeface="Arial" panose="020B0604020202020204" pitchFamily="34" charset="0"/>
              </a:endParaRPr>
            </a:p>
            <a:p>
              <a:pPr algn="ctr"/>
              <a:r>
                <a:rPr lang="en-US" altLang="zh-CN" sz="2000" b="1">
                  <a:latin typeface="Arial" panose="020B0604020202020204" pitchFamily="34" charset="0"/>
                </a:rPr>
                <a:t>COOPERATION</a:t>
              </a:r>
              <a:endParaRPr lang="en-US" altLang="zh-CN" sz="2000" b="1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9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9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9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9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日期占位符 1"/>
          <p:cNvSpPr/>
          <p:nvPr>
            <p:ph type="dt" sz="half" idx="10"/>
          </p:nvPr>
        </p:nvSpPr>
        <p:spPr/>
        <p:txBody>
          <a:bodyPr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/>
          <p:nvPr>
            <p:ph type="ftr" sz="quarter" idx="11"/>
          </p:nvPr>
        </p:nvSpPr>
        <p:spPr/>
        <p:txBody>
          <a:bodyPr/>
          <a:p>
            <a:pPr lvl="0"/>
            <a:r>
              <a:rPr lang="zh-CN" altLang="en-US" dirty="0"/>
              <a:t>顾渝《商务英语谈判》</a:t>
            </a:r>
            <a:r>
              <a:rPr lang="zh-CN" altLang="en-US" dirty="0">
                <a:sym typeface="+mn-ea"/>
              </a:rPr>
              <a:t>（第二版）</a:t>
            </a:r>
            <a:r>
              <a:rPr lang="zh-CN" altLang="en-US" dirty="0"/>
              <a:t>Introduction</a:t>
            </a:r>
            <a:endParaRPr lang="zh-CN" altLang="en-US" dirty="0"/>
          </a:p>
        </p:txBody>
      </p:sp>
      <p:sp>
        <p:nvSpPr>
          <p:cNvPr id="4" name="灯片编号占位符 3"/>
          <p:cNvSpPr/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1442" name="标题 6144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 sz="3800" b="1"/>
              <a:t>PART ONE</a:t>
            </a:r>
            <a:r>
              <a:rPr lang="en-US" altLang="zh-CN" sz="3800"/>
              <a:t> </a:t>
            </a:r>
            <a:br>
              <a:rPr lang="en-US" altLang="zh-CN" sz="3800"/>
            </a:br>
            <a:r>
              <a:rPr lang="en-US" altLang="zh-CN" sz="3800"/>
              <a:t>PRE-NEGOTIATION</a:t>
            </a:r>
            <a:endParaRPr lang="en-US" altLang="zh-CN" sz="3800"/>
          </a:p>
        </p:txBody>
      </p:sp>
      <p:grpSp>
        <p:nvGrpSpPr>
          <p:cNvPr id="61443" name="组合 61442"/>
          <p:cNvGrpSpPr>
            <a:grpSpLocks noChangeAspect="1"/>
          </p:cNvGrpSpPr>
          <p:nvPr/>
        </p:nvGrpSpPr>
        <p:grpSpPr>
          <a:xfrm>
            <a:off x="539750" y="1557338"/>
            <a:ext cx="7993063" cy="4541837"/>
            <a:chOff x="1500" y="761"/>
            <a:chExt cx="2716" cy="2730"/>
          </a:xfrm>
        </p:grpSpPr>
        <p:sp>
          <p:nvSpPr>
            <p:cNvPr id="61444" name="矩形 61443"/>
            <p:cNvSpPr>
              <a:spLocks noChangeAspect="1" noTextEdit="1"/>
            </p:cNvSpPr>
            <p:nvPr/>
          </p:nvSpPr>
          <p:spPr>
            <a:xfrm>
              <a:off x="1500" y="761"/>
              <a:ext cx="2716" cy="2730"/>
            </a:xfrm>
            <a:prstGeom prst="rect">
              <a:avLst/>
            </a:prstGeom>
          </p:spPr>
          <p:style>
            <a:lnRef idx="3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/>
            <a:p>
              <a:endParaRPr lang="zh-CN" altLang="en-US"/>
            </a:p>
          </p:txBody>
        </p:sp>
        <p:sp>
          <p:nvSpPr>
            <p:cNvPr id="61445" name="_s61445"/>
            <p:cNvSpPr/>
            <p:nvPr/>
          </p:nvSpPr>
          <p:spPr>
            <a:xfrm flipH="1" flipV="1">
              <a:off x="2269" y="1786"/>
              <a:ext cx="296" cy="171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sp>
        <p:sp>
          <p:nvSpPr>
            <p:cNvPr id="61446" name="_s61446"/>
            <p:cNvSpPr/>
            <p:nvPr/>
          </p:nvSpPr>
          <p:spPr>
            <a:xfrm>
              <a:off x="1637" y="1278"/>
              <a:ext cx="679" cy="679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wrap="none" lIns="0" tIns="0" rIns="0" bIns="0" anchor="ctr" anchorCtr="0">
              <a:flatTx/>
            </a:bodyPr>
            <a:p>
              <a:pPr algn="ctr"/>
              <a:r>
                <a:rPr lang="en-US" altLang="zh-CN" sz="1700" b="1">
                  <a:latin typeface="Arial" panose="020B0604020202020204" pitchFamily="34" charset="0"/>
                </a:rPr>
                <a:t>CHAPTER 6</a:t>
              </a:r>
              <a:endParaRPr lang="en-US" altLang="zh-CN" sz="1700" b="1">
                <a:latin typeface="Arial" panose="020B0604020202020204" pitchFamily="34" charset="0"/>
              </a:endParaRPr>
            </a:p>
            <a:p>
              <a:pPr algn="ctr"/>
              <a:r>
                <a:rPr lang="en-US" altLang="zh-CN" sz="1700" b="1">
                  <a:latin typeface="Arial" panose="020B0604020202020204" pitchFamily="34" charset="0"/>
                </a:rPr>
                <a:t>Product</a:t>
              </a:r>
              <a:endParaRPr lang="en-US" altLang="zh-CN" sz="1700" b="1">
                <a:latin typeface="Arial" panose="020B0604020202020204" pitchFamily="34" charset="0"/>
              </a:endParaRPr>
            </a:p>
            <a:p>
              <a:pPr algn="ctr"/>
              <a:r>
                <a:rPr lang="en-US" altLang="zh-CN" sz="1700" b="1">
                  <a:latin typeface="Arial" panose="020B0604020202020204" pitchFamily="34" charset="0"/>
                </a:rPr>
                <a:t>Description</a:t>
              </a:r>
              <a:endParaRPr lang="en-US" altLang="zh-CN" sz="1700" b="1">
                <a:latin typeface="Arial" panose="020B0604020202020204" pitchFamily="34" charset="0"/>
              </a:endParaRPr>
            </a:p>
          </p:txBody>
        </p:sp>
        <p:sp>
          <p:nvSpPr>
            <p:cNvPr id="61447" name="_s61447"/>
            <p:cNvSpPr/>
            <p:nvPr/>
          </p:nvSpPr>
          <p:spPr>
            <a:xfrm flipH="1">
              <a:off x="2270" y="2295"/>
              <a:ext cx="296" cy="171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sp>
        <p:sp>
          <p:nvSpPr>
            <p:cNvPr id="61448" name="_s61448"/>
            <p:cNvSpPr/>
            <p:nvPr/>
          </p:nvSpPr>
          <p:spPr>
            <a:xfrm>
              <a:off x="1638" y="2296"/>
              <a:ext cx="679" cy="679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wrap="none" lIns="0" tIns="0" rIns="0" bIns="0" anchor="ctr" anchorCtr="0">
              <a:flatTx/>
            </a:bodyPr>
            <a:p>
              <a:pPr algn="ctr"/>
              <a:r>
                <a:rPr lang="en-US" altLang="zh-CN" sz="1700" b="1">
                  <a:latin typeface="Arial" panose="020B0604020202020204" pitchFamily="34" charset="0"/>
                </a:rPr>
                <a:t>CHAPTER 5</a:t>
              </a:r>
              <a:endParaRPr lang="en-US" altLang="zh-CN" sz="1700" b="1">
                <a:latin typeface="Arial" panose="020B0604020202020204" pitchFamily="34" charset="0"/>
              </a:endParaRPr>
            </a:p>
            <a:p>
              <a:pPr algn="ctr"/>
              <a:r>
                <a:rPr lang="en-US" altLang="zh-CN" sz="1700" b="1">
                  <a:latin typeface="Arial" panose="020B0604020202020204" pitchFamily="34" charset="0"/>
                </a:rPr>
                <a:t>Company </a:t>
              </a:r>
              <a:endParaRPr lang="en-US" altLang="zh-CN" sz="1700" b="1">
                <a:latin typeface="Arial" panose="020B0604020202020204" pitchFamily="34" charset="0"/>
              </a:endParaRPr>
            </a:p>
            <a:p>
              <a:pPr algn="ctr"/>
              <a:r>
                <a:rPr lang="en-US" altLang="zh-CN" sz="1700" b="1">
                  <a:latin typeface="Arial" panose="020B0604020202020204" pitchFamily="34" charset="0"/>
                </a:rPr>
                <a:t>Description</a:t>
              </a:r>
              <a:endParaRPr lang="en-US" altLang="zh-CN" sz="1700" b="1">
                <a:latin typeface="Arial" panose="020B0604020202020204" pitchFamily="34" charset="0"/>
              </a:endParaRPr>
            </a:p>
          </p:txBody>
        </p:sp>
        <p:sp>
          <p:nvSpPr>
            <p:cNvPr id="61449" name="_s61449"/>
            <p:cNvSpPr/>
            <p:nvPr/>
          </p:nvSpPr>
          <p:spPr>
            <a:xfrm>
              <a:off x="2859" y="2463"/>
              <a:ext cx="0" cy="34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sp>
        <p:sp>
          <p:nvSpPr>
            <p:cNvPr id="61450" name="_s61450"/>
            <p:cNvSpPr/>
            <p:nvPr/>
          </p:nvSpPr>
          <p:spPr>
            <a:xfrm>
              <a:off x="2520" y="2804"/>
              <a:ext cx="679" cy="679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wrap="none" lIns="0" tIns="0" rIns="0" bIns="0" anchor="ctr" anchorCtr="0">
              <a:flatTx/>
            </a:bodyPr>
            <a:p>
              <a:pPr algn="ctr"/>
              <a:r>
                <a:rPr lang="en-US" altLang="zh-CN" sz="1700" b="1">
                  <a:latin typeface="Arial" panose="020B0604020202020204" pitchFamily="34" charset="0"/>
                </a:rPr>
                <a:t>CHAPTER 4</a:t>
              </a:r>
              <a:endParaRPr lang="en-US" altLang="zh-CN" sz="1700" b="1">
                <a:latin typeface="Arial" panose="020B0604020202020204" pitchFamily="34" charset="0"/>
              </a:endParaRPr>
            </a:p>
            <a:p>
              <a:pPr algn="ctr"/>
              <a:r>
                <a:rPr lang="en-US" altLang="zh-CN" sz="1700" b="1">
                  <a:latin typeface="Arial" panose="020B0604020202020204" pitchFamily="34" charset="0"/>
                </a:rPr>
                <a:t>Corporate </a:t>
              </a:r>
              <a:endParaRPr lang="en-US" altLang="zh-CN" sz="1700" b="1">
                <a:latin typeface="Arial" panose="020B0604020202020204" pitchFamily="34" charset="0"/>
              </a:endParaRPr>
            </a:p>
            <a:p>
              <a:pPr algn="ctr"/>
              <a:r>
                <a:rPr lang="en-US" altLang="zh-CN" sz="1700" b="1">
                  <a:latin typeface="Arial" panose="020B0604020202020204" pitchFamily="34" charset="0"/>
                </a:rPr>
                <a:t>Hospitality</a:t>
              </a:r>
              <a:endParaRPr lang="en-US" altLang="zh-CN" sz="1700" b="1">
                <a:latin typeface="Arial" panose="020B0604020202020204" pitchFamily="34" charset="0"/>
              </a:endParaRPr>
            </a:p>
          </p:txBody>
        </p:sp>
        <p:sp>
          <p:nvSpPr>
            <p:cNvPr id="61451" name="_s61451"/>
            <p:cNvSpPr/>
            <p:nvPr/>
          </p:nvSpPr>
          <p:spPr>
            <a:xfrm>
              <a:off x="3151" y="2294"/>
              <a:ext cx="296" cy="1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sp>
        <p:sp>
          <p:nvSpPr>
            <p:cNvPr id="61452" name="_s61452"/>
            <p:cNvSpPr/>
            <p:nvPr/>
          </p:nvSpPr>
          <p:spPr>
            <a:xfrm>
              <a:off x="3401" y="2295"/>
              <a:ext cx="679" cy="679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wrap="none" lIns="0" tIns="0" rIns="0" bIns="0" anchor="ctr" anchorCtr="0">
              <a:flatTx/>
            </a:bodyPr>
            <a:p>
              <a:pPr algn="ctr"/>
              <a:r>
                <a:rPr lang="en-US" altLang="zh-CN" sz="1700" b="1">
                  <a:latin typeface="Arial" panose="020B0604020202020204" pitchFamily="34" charset="0"/>
                </a:rPr>
                <a:t>CHAPTER 3</a:t>
              </a:r>
              <a:endParaRPr lang="en-US" altLang="zh-CN" sz="1700" b="1">
                <a:latin typeface="Arial" panose="020B0604020202020204" pitchFamily="34" charset="0"/>
              </a:endParaRPr>
            </a:p>
            <a:p>
              <a:pPr algn="ctr"/>
              <a:r>
                <a:rPr lang="en-US" altLang="zh-CN" sz="1700" b="1">
                  <a:latin typeface="Arial" panose="020B0604020202020204" pitchFamily="34" charset="0"/>
                </a:rPr>
                <a:t>Introductions </a:t>
              </a:r>
              <a:endParaRPr lang="en-US" altLang="zh-CN" sz="1700" b="1">
                <a:latin typeface="Arial" panose="020B0604020202020204" pitchFamily="34" charset="0"/>
              </a:endParaRPr>
            </a:p>
            <a:p>
              <a:pPr algn="ctr"/>
              <a:r>
                <a:rPr lang="en-US" altLang="zh-CN" sz="1700" b="1">
                  <a:latin typeface="Arial" panose="020B0604020202020204" pitchFamily="34" charset="0"/>
                </a:rPr>
                <a:t>and Greetings</a:t>
              </a:r>
              <a:endParaRPr lang="en-US" altLang="zh-CN" sz="1700" b="1">
                <a:latin typeface="Arial" panose="020B0604020202020204" pitchFamily="34" charset="0"/>
              </a:endParaRPr>
            </a:p>
          </p:txBody>
        </p:sp>
        <p:sp>
          <p:nvSpPr>
            <p:cNvPr id="61453" name="_s61453"/>
            <p:cNvSpPr/>
            <p:nvPr/>
          </p:nvSpPr>
          <p:spPr>
            <a:xfrm flipV="1">
              <a:off x="3151" y="1785"/>
              <a:ext cx="295" cy="171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sp>
        <p:sp>
          <p:nvSpPr>
            <p:cNvPr id="61454" name="_s61454"/>
            <p:cNvSpPr/>
            <p:nvPr/>
          </p:nvSpPr>
          <p:spPr>
            <a:xfrm>
              <a:off x="3401" y="1277"/>
              <a:ext cx="679" cy="679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wrap="none" lIns="0" tIns="0" rIns="0" bIns="0" anchor="ctr" anchorCtr="0">
              <a:flatTx/>
            </a:bodyPr>
            <a:p>
              <a:pPr algn="ctr"/>
              <a:r>
                <a:rPr lang="en-US" altLang="zh-CN" sz="1700" b="1">
                  <a:latin typeface="Arial" panose="020B0604020202020204" pitchFamily="34" charset="0"/>
                </a:rPr>
                <a:t>CHAPTER 2</a:t>
              </a:r>
              <a:endParaRPr lang="en-US" altLang="zh-CN" sz="1700" b="1">
                <a:latin typeface="Arial" panose="020B0604020202020204" pitchFamily="34" charset="0"/>
              </a:endParaRPr>
            </a:p>
            <a:p>
              <a:pPr algn="ctr"/>
              <a:r>
                <a:rPr lang="en-US" altLang="zh-CN" sz="1700" b="1">
                  <a:latin typeface="Arial" panose="020B0604020202020204" pitchFamily="34" charset="0"/>
                </a:rPr>
                <a:t>International </a:t>
              </a:r>
              <a:endParaRPr lang="en-US" altLang="zh-CN" sz="1700" b="1">
                <a:latin typeface="Arial" panose="020B0604020202020204" pitchFamily="34" charset="0"/>
              </a:endParaRPr>
            </a:p>
            <a:p>
              <a:pPr algn="ctr"/>
              <a:r>
                <a:rPr lang="en-US" altLang="zh-CN" sz="1700" b="1">
                  <a:latin typeface="Arial" panose="020B0604020202020204" pitchFamily="34" charset="0"/>
                </a:rPr>
                <a:t>Calls</a:t>
              </a:r>
              <a:endParaRPr lang="en-US" altLang="zh-CN" sz="1700" b="1">
                <a:latin typeface="Arial" panose="020B0604020202020204" pitchFamily="34" charset="0"/>
              </a:endParaRPr>
            </a:p>
          </p:txBody>
        </p:sp>
        <p:sp>
          <p:nvSpPr>
            <p:cNvPr id="61455" name="_s61455"/>
            <p:cNvSpPr/>
            <p:nvPr/>
          </p:nvSpPr>
          <p:spPr>
            <a:xfrm flipV="1">
              <a:off x="2858" y="1446"/>
              <a:ext cx="0" cy="341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sp>
        <p:sp>
          <p:nvSpPr>
            <p:cNvPr id="61456" name="_s61456"/>
            <p:cNvSpPr/>
            <p:nvPr/>
          </p:nvSpPr>
          <p:spPr>
            <a:xfrm>
              <a:off x="2519" y="768"/>
              <a:ext cx="679" cy="679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wrap="none" lIns="0" tIns="0" rIns="0" bIns="0" anchor="ctr" anchorCtr="0">
              <a:flatTx/>
            </a:bodyPr>
            <a:p>
              <a:pPr algn="ctr"/>
              <a:r>
                <a:rPr lang="en-US" altLang="zh-CN" sz="1700" b="1">
                  <a:latin typeface="Arial" panose="020B0604020202020204" pitchFamily="34" charset="0"/>
                </a:rPr>
                <a:t>CHAPTER 1</a:t>
              </a:r>
              <a:endParaRPr lang="en-US" altLang="zh-CN" sz="1700" b="1">
                <a:latin typeface="Arial" panose="020B0604020202020204" pitchFamily="34" charset="0"/>
              </a:endParaRPr>
            </a:p>
            <a:p>
              <a:pPr algn="ctr"/>
              <a:r>
                <a:rPr lang="en-US" altLang="zh-CN" sz="1700" b="1">
                  <a:latin typeface="Arial" panose="020B0604020202020204" pitchFamily="34" charset="0"/>
                </a:rPr>
                <a:t>Business </a:t>
              </a:r>
              <a:endParaRPr lang="en-US" altLang="zh-CN" sz="1700" b="1">
                <a:latin typeface="Arial" panose="020B0604020202020204" pitchFamily="34" charset="0"/>
              </a:endParaRPr>
            </a:p>
            <a:p>
              <a:pPr algn="ctr"/>
              <a:r>
                <a:rPr lang="en-US" altLang="zh-CN" sz="1700" b="1">
                  <a:latin typeface="Arial" panose="020B0604020202020204" pitchFamily="34" charset="0"/>
                </a:rPr>
                <a:t>Manners</a:t>
              </a:r>
              <a:endParaRPr lang="en-US" altLang="zh-CN" sz="1700" b="1">
                <a:latin typeface="Arial" panose="020B0604020202020204" pitchFamily="34" charset="0"/>
              </a:endParaRPr>
            </a:p>
          </p:txBody>
        </p:sp>
        <p:sp>
          <p:nvSpPr>
            <p:cNvPr id="61457" name="_s61457"/>
            <p:cNvSpPr/>
            <p:nvPr/>
          </p:nvSpPr>
          <p:spPr>
            <a:xfrm>
              <a:off x="2519" y="1787"/>
              <a:ext cx="679" cy="679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rgbClr val="FFFFFF"/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wrap="none" lIns="0" tIns="0" rIns="0" bIns="0" anchor="ctr" anchorCtr="0">
              <a:flatTx/>
            </a:bodyPr>
            <a:p>
              <a:pPr algn="ctr">
                <a:lnSpc>
                  <a:spcPct val="80000"/>
                </a:lnSpc>
                <a:spcBef>
                  <a:spcPct val="20000"/>
                </a:spcBef>
              </a:pPr>
              <a:r>
                <a:rPr lang="en-US" altLang="zh-CN" sz="2500" b="1">
                  <a:solidFill>
                    <a:schemeClr val="tx1"/>
                  </a:solidFill>
                  <a:latin typeface="Arial" panose="020B0604020202020204" pitchFamily="34" charset="0"/>
                </a:rPr>
                <a:t>1 - 6</a:t>
              </a:r>
              <a:endParaRPr lang="en-US" altLang="zh-CN" sz="2500" b="1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9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9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9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9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日期占位符 1"/>
          <p:cNvSpPr/>
          <p:nvPr>
            <p:ph type="dt" sz="half" idx="10"/>
          </p:nvPr>
        </p:nvSpPr>
        <p:spPr/>
        <p:txBody>
          <a:bodyPr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/>
          <p:nvPr>
            <p:ph type="ftr" sz="quarter" idx="11"/>
          </p:nvPr>
        </p:nvSpPr>
        <p:spPr/>
        <p:txBody>
          <a:bodyPr/>
          <a:p>
            <a:pPr lvl="0"/>
            <a:r>
              <a:rPr lang="zh-CN" altLang="en-US" dirty="0"/>
              <a:t>顾渝《商务英语谈判》</a:t>
            </a:r>
            <a:r>
              <a:rPr lang="zh-CN" altLang="en-US" dirty="0">
                <a:sym typeface="+mn-ea"/>
              </a:rPr>
              <a:t>（第二版）</a:t>
            </a:r>
            <a:r>
              <a:rPr lang="zh-CN" altLang="en-US" dirty="0"/>
              <a:t>Introduction</a:t>
            </a:r>
            <a:endParaRPr lang="zh-CN" altLang="en-US" dirty="0"/>
          </a:p>
        </p:txBody>
      </p:sp>
      <p:sp>
        <p:nvSpPr>
          <p:cNvPr id="4" name="灯片编号占位符 3"/>
          <p:cNvSpPr/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2466" name="标题 62465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 sz="3800" b="1"/>
              <a:t>PART TWO</a:t>
            </a:r>
            <a:r>
              <a:rPr lang="en-US" altLang="zh-CN" sz="3800"/>
              <a:t> </a:t>
            </a:r>
            <a:br>
              <a:rPr lang="en-US" altLang="zh-CN" sz="3800"/>
            </a:br>
            <a:r>
              <a:rPr lang="en-US" altLang="zh-CN" sz="3800"/>
              <a:t>INTERNATIONAL TRADE</a:t>
            </a:r>
            <a:endParaRPr lang="en-US" altLang="zh-CN" sz="3800"/>
          </a:p>
        </p:txBody>
      </p:sp>
      <p:grpSp>
        <p:nvGrpSpPr>
          <p:cNvPr id="62467" name="组合 62466"/>
          <p:cNvGrpSpPr>
            <a:grpSpLocks noChangeAspect="1"/>
          </p:cNvGrpSpPr>
          <p:nvPr/>
        </p:nvGrpSpPr>
        <p:grpSpPr>
          <a:xfrm>
            <a:off x="611505" y="1574800"/>
            <a:ext cx="7983220" cy="4675505"/>
            <a:chOff x="1500" y="626"/>
            <a:chExt cx="2775" cy="2865"/>
          </a:xfrm>
        </p:grpSpPr>
        <p:sp>
          <p:nvSpPr>
            <p:cNvPr id="62468" name="矩形 62467"/>
            <p:cNvSpPr>
              <a:spLocks noChangeAspect="1" noTextEdit="1"/>
            </p:cNvSpPr>
            <p:nvPr/>
          </p:nvSpPr>
          <p:spPr>
            <a:xfrm>
              <a:off x="1500" y="626"/>
              <a:ext cx="2775" cy="2865"/>
            </a:xfrm>
            <a:prstGeom prst="rect">
              <a:avLst/>
            </a:prstGeom>
          </p:spPr>
          <p:style>
            <a:lnRef idx="3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/>
            <a:p>
              <a:endParaRPr lang="zh-CN" altLang="en-US"/>
            </a:p>
          </p:txBody>
        </p:sp>
        <p:sp>
          <p:nvSpPr>
            <p:cNvPr id="62469" name="_s62469"/>
            <p:cNvSpPr/>
            <p:nvPr/>
          </p:nvSpPr>
          <p:spPr>
            <a:xfrm flipH="1" flipV="1">
              <a:off x="2357" y="1635"/>
              <a:ext cx="267" cy="21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sp>
        <p:sp>
          <p:nvSpPr>
            <p:cNvPr id="62470" name="_s62470"/>
            <p:cNvSpPr/>
            <p:nvPr/>
          </p:nvSpPr>
          <p:spPr>
            <a:xfrm>
              <a:off x="1696" y="1084"/>
              <a:ext cx="775" cy="680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wrap="none" lIns="0" tIns="0" rIns="0" bIns="0" anchor="ctr" anchorCtr="0">
              <a:flatTx/>
            </a:bodyPr>
            <a:p>
              <a:pPr algn="ctr"/>
              <a:r>
                <a:rPr lang="en-US" altLang="zh-CN" sz="1700" b="1">
                  <a:latin typeface="Arial" panose="020B0604020202020204" pitchFamily="34" charset="0"/>
                </a:rPr>
                <a:t>CHAPTER 13</a:t>
              </a:r>
              <a:endParaRPr lang="en-US" altLang="zh-CN" sz="1700" b="1">
                <a:latin typeface="Arial" panose="020B0604020202020204" pitchFamily="34" charset="0"/>
              </a:endParaRPr>
            </a:p>
            <a:p>
              <a:pPr algn="ctr"/>
              <a:r>
                <a:rPr lang="en-US" altLang="zh-CN" sz="1700" b="1">
                  <a:latin typeface="Arial" panose="020B0604020202020204" pitchFamily="34" charset="0"/>
                </a:rPr>
                <a:t>Complaints</a:t>
              </a:r>
              <a:endParaRPr lang="en-US" altLang="zh-CN" sz="1700" b="1">
                <a:latin typeface="Arial" panose="020B0604020202020204" pitchFamily="34" charset="0"/>
              </a:endParaRPr>
            </a:p>
            <a:p>
              <a:pPr algn="ctr"/>
              <a:r>
                <a:rPr lang="en-US" altLang="zh-CN" sz="1700" b="1">
                  <a:latin typeface="Arial" panose="020B0604020202020204" pitchFamily="34" charset="0"/>
                </a:rPr>
                <a:t>and </a:t>
              </a:r>
              <a:endParaRPr lang="en-US" altLang="zh-CN" sz="1700" b="1">
                <a:latin typeface="Arial" panose="020B0604020202020204" pitchFamily="34" charset="0"/>
              </a:endParaRPr>
            </a:p>
            <a:p>
              <a:pPr algn="ctr"/>
              <a:r>
                <a:rPr lang="en-US" altLang="zh-CN" sz="1700" b="1">
                  <a:latin typeface="Arial" panose="020B0604020202020204" pitchFamily="34" charset="0"/>
                </a:rPr>
                <a:t>Adjustments</a:t>
              </a:r>
              <a:endParaRPr lang="en-US" altLang="zh-CN" sz="1700" b="1">
                <a:latin typeface="Arial" panose="020B0604020202020204" pitchFamily="34" charset="0"/>
              </a:endParaRPr>
            </a:p>
          </p:txBody>
        </p:sp>
        <p:sp>
          <p:nvSpPr>
            <p:cNvPr id="62471" name="_s62471"/>
            <p:cNvSpPr/>
            <p:nvPr/>
          </p:nvSpPr>
          <p:spPr>
            <a:xfrm flipH="1">
              <a:off x="2226" y="2133"/>
              <a:ext cx="332" cy="77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sp>
        <p:sp>
          <p:nvSpPr>
            <p:cNvPr id="62472" name="_s62472"/>
            <p:cNvSpPr/>
            <p:nvPr/>
          </p:nvSpPr>
          <p:spPr>
            <a:xfrm>
              <a:off x="1557" y="1947"/>
              <a:ext cx="715" cy="679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wrap="none" lIns="0" tIns="0" rIns="0" bIns="0" anchor="ctr" anchorCtr="0">
              <a:flatTx/>
            </a:bodyPr>
            <a:p>
              <a:pPr algn="ctr"/>
              <a:r>
                <a:rPr lang="en-US" altLang="zh-CN" sz="1700" b="1">
                  <a:latin typeface="Arial" panose="020B0604020202020204" pitchFamily="34" charset="0"/>
                </a:rPr>
                <a:t>CHAPTER 12</a:t>
              </a:r>
              <a:endParaRPr lang="en-US" altLang="zh-CN" sz="1700" b="1">
                <a:latin typeface="Arial" panose="020B0604020202020204" pitchFamily="34" charset="0"/>
              </a:endParaRPr>
            </a:p>
            <a:p>
              <a:pPr algn="ctr"/>
              <a:r>
                <a:rPr lang="en-US" altLang="zh-CN" sz="1700" b="1">
                  <a:latin typeface="Arial" panose="020B0604020202020204" pitchFamily="34" charset="0"/>
                </a:rPr>
                <a:t>Signing a Contract</a:t>
              </a:r>
              <a:endParaRPr lang="en-US" altLang="zh-CN" sz="1700">
                <a:latin typeface="Arial" panose="020B0604020202020204" pitchFamily="34" charset="0"/>
              </a:endParaRPr>
            </a:p>
          </p:txBody>
        </p:sp>
        <p:sp>
          <p:nvSpPr>
            <p:cNvPr id="62473" name="_s62473"/>
            <p:cNvSpPr/>
            <p:nvPr/>
          </p:nvSpPr>
          <p:spPr>
            <a:xfrm flipH="1">
              <a:off x="2594" y="2363"/>
              <a:ext cx="147" cy="307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sp>
        <p:sp>
          <p:nvSpPr>
            <p:cNvPr id="62474" name="_s62474"/>
            <p:cNvSpPr/>
            <p:nvPr/>
          </p:nvSpPr>
          <p:spPr>
            <a:xfrm>
              <a:off x="2109" y="2637"/>
              <a:ext cx="679" cy="679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wrap="none" lIns="0" tIns="0" rIns="0" bIns="0" anchor="ctr" anchorCtr="0">
              <a:flatTx/>
            </a:bodyPr>
            <a:p>
              <a:pPr algn="ctr"/>
              <a:r>
                <a:rPr lang="en-US" altLang="zh-CN" sz="1700" b="1">
                  <a:latin typeface="Arial" panose="020B0604020202020204" pitchFamily="34" charset="0"/>
                </a:rPr>
                <a:t>CHAPTER 11</a:t>
              </a:r>
              <a:endParaRPr lang="en-US" altLang="zh-CN" sz="1700" b="1">
                <a:latin typeface="Arial" panose="020B0604020202020204" pitchFamily="34" charset="0"/>
              </a:endParaRPr>
            </a:p>
            <a:p>
              <a:pPr algn="ctr"/>
              <a:r>
                <a:rPr lang="en-US" altLang="zh-CN" sz="1700" b="1">
                  <a:latin typeface="Arial" panose="020B0604020202020204" pitchFamily="34" charset="0"/>
                </a:rPr>
                <a:t>Shipment</a:t>
              </a:r>
              <a:endParaRPr lang="en-US" altLang="zh-CN" sz="1700" b="1">
                <a:latin typeface="Arial" panose="020B0604020202020204" pitchFamily="34" charset="0"/>
              </a:endParaRPr>
            </a:p>
          </p:txBody>
        </p:sp>
        <p:sp>
          <p:nvSpPr>
            <p:cNvPr id="62475" name="_s62475"/>
            <p:cNvSpPr/>
            <p:nvPr/>
          </p:nvSpPr>
          <p:spPr>
            <a:xfrm>
              <a:off x="3035" y="2363"/>
              <a:ext cx="148" cy="307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sp>
        <p:sp>
          <p:nvSpPr>
            <p:cNvPr id="62476" name="_s62476"/>
            <p:cNvSpPr/>
            <p:nvPr/>
          </p:nvSpPr>
          <p:spPr>
            <a:xfrm>
              <a:off x="2992" y="2636"/>
              <a:ext cx="679" cy="679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wrap="none" lIns="0" tIns="0" rIns="0" bIns="0" anchor="ctr" anchorCtr="0">
              <a:flatTx/>
            </a:bodyPr>
            <a:p>
              <a:pPr algn="ctr"/>
              <a:r>
                <a:rPr lang="en-US" altLang="zh-CN" sz="1700" b="1">
                  <a:latin typeface="Arial" panose="020B0604020202020204" pitchFamily="34" charset="0"/>
                </a:rPr>
                <a:t>CHAPTER 10</a:t>
              </a:r>
              <a:endParaRPr lang="en-US" altLang="zh-CN" sz="1700" b="1">
                <a:latin typeface="Arial" panose="020B0604020202020204" pitchFamily="34" charset="0"/>
              </a:endParaRPr>
            </a:p>
            <a:p>
              <a:pPr algn="ctr"/>
              <a:r>
                <a:rPr lang="en-US" altLang="zh-CN" sz="1700" b="1">
                  <a:latin typeface="Arial" panose="020B0604020202020204" pitchFamily="34" charset="0"/>
                </a:rPr>
                <a:t>Packing</a:t>
              </a:r>
              <a:endParaRPr lang="en-US" altLang="zh-CN" sz="1700" b="1">
                <a:latin typeface="Arial" panose="020B0604020202020204" pitchFamily="34" charset="0"/>
              </a:endParaRPr>
            </a:p>
          </p:txBody>
        </p:sp>
        <p:sp>
          <p:nvSpPr>
            <p:cNvPr id="62477" name="_s62477"/>
            <p:cNvSpPr/>
            <p:nvPr/>
          </p:nvSpPr>
          <p:spPr>
            <a:xfrm>
              <a:off x="3218" y="2134"/>
              <a:ext cx="332" cy="7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sp>
        <p:sp>
          <p:nvSpPr>
            <p:cNvPr id="62478" name="_s62478"/>
            <p:cNvSpPr/>
            <p:nvPr/>
          </p:nvSpPr>
          <p:spPr>
            <a:xfrm>
              <a:off x="3542" y="1945"/>
              <a:ext cx="679" cy="679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wrap="none" lIns="0" tIns="0" rIns="0" bIns="0" anchor="ctr" anchorCtr="0">
              <a:flatTx/>
            </a:bodyPr>
            <a:p>
              <a:pPr algn="ctr"/>
              <a:r>
                <a:rPr lang="en-US" altLang="zh-CN" sz="1700" b="1">
                  <a:latin typeface="Arial" panose="020B0604020202020204" pitchFamily="34" charset="0"/>
                </a:rPr>
                <a:t>CHAPTER 9</a:t>
              </a:r>
              <a:endParaRPr lang="en-US" altLang="zh-CN" sz="1700" b="1">
                <a:latin typeface="Arial" panose="020B0604020202020204" pitchFamily="34" charset="0"/>
              </a:endParaRPr>
            </a:p>
            <a:p>
              <a:pPr algn="ctr"/>
              <a:r>
                <a:rPr lang="en-US" altLang="zh-CN" sz="1700" b="1">
                  <a:latin typeface="Arial" panose="020B0604020202020204" pitchFamily="34" charset="0"/>
                </a:rPr>
                <a:t>Payment Terms</a:t>
              </a:r>
              <a:endParaRPr lang="en-US" altLang="zh-CN" sz="1700" b="1">
                <a:latin typeface="Arial" panose="020B0604020202020204" pitchFamily="34" charset="0"/>
              </a:endParaRPr>
            </a:p>
          </p:txBody>
        </p:sp>
        <p:sp>
          <p:nvSpPr>
            <p:cNvPr id="62479" name="_s62479"/>
            <p:cNvSpPr/>
            <p:nvPr/>
          </p:nvSpPr>
          <p:spPr>
            <a:xfrm flipV="1">
              <a:off x="3153" y="1635"/>
              <a:ext cx="266" cy="21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sp>
        <p:sp>
          <p:nvSpPr>
            <p:cNvPr id="62480" name="_s62480"/>
            <p:cNvSpPr/>
            <p:nvPr/>
          </p:nvSpPr>
          <p:spPr>
            <a:xfrm>
              <a:off x="3345" y="1084"/>
              <a:ext cx="679" cy="679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wrap="none" lIns="0" tIns="0" rIns="0" bIns="0" anchor="ctr" anchorCtr="0">
              <a:flatTx/>
            </a:bodyPr>
            <a:p>
              <a:pPr algn="ctr"/>
              <a:r>
                <a:rPr lang="en-US" altLang="zh-CN" sz="1700" b="1">
                  <a:latin typeface="Arial" panose="020B0604020202020204" pitchFamily="34" charset="0"/>
                </a:rPr>
                <a:t>CHAPTER 8</a:t>
              </a:r>
              <a:endParaRPr lang="en-US" altLang="zh-CN" sz="1700" b="1">
                <a:latin typeface="Arial" panose="020B0604020202020204" pitchFamily="34" charset="0"/>
              </a:endParaRPr>
            </a:p>
            <a:p>
              <a:pPr algn="ctr"/>
              <a:r>
                <a:rPr lang="en-US" altLang="zh-CN" sz="1700" b="1">
                  <a:latin typeface="Arial" panose="020B0604020202020204" pitchFamily="34" charset="0"/>
                </a:rPr>
                <a:t>Price</a:t>
              </a:r>
              <a:endParaRPr lang="en-US" altLang="zh-CN" sz="1700" b="1">
                <a:latin typeface="Arial" panose="020B0604020202020204" pitchFamily="34" charset="0"/>
              </a:endParaRPr>
            </a:p>
          </p:txBody>
        </p:sp>
        <p:sp>
          <p:nvSpPr>
            <p:cNvPr id="62481" name="_s62481"/>
            <p:cNvSpPr/>
            <p:nvPr/>
          </p:nvSpPr>
          <p:spPr>
            <a:xfrm flipV="1">
              <a:off x="2888" y="1379"/>
              <a:ext cx="0" cy="341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sp>
        <p:sp>
          <p:nvSpPr>
            <p:cNvPr id="62482" name="_s62482"/>
            <p:cNvSpPr/>
            <p:nvPr/>
          </p:nvSpPr>
          <p:spPr>
            <a:xfrm>
              <a:off x="2549" y="701"/>
              <a:ext cx="679" cy="679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wrap="none" lIns="0" tIns="0" rIns="0" bIns="0" anchor="ctr" anchorCtr="0">
              <a:flatTx/>
            </a:bodyPr>
            <a:p>
              <a:pPr algn="ctr"/>
              <a:r>
                <a:rPr lang="en-US" altLang="zh-CN" sz="1700" b="1">
                  <a:latin typeface="Arial" panose="020B0604020202020204" pitchFamily="34" charset="0"/>
                </a:rPr>
                <a:t>CHAPTER 7</a:t>
              </a:r>
              <a:endParaRPr lang="en-US" altLang="zh-CN" sz="1700" b="1">
                <a:latin typeface="Arial" panose="020B0604020202020204" pitchFamily="34" charset="0"/>
              </a:endParaRPr>
            </a:p>
            <a:p>
              <a:pPr algn="ctr"/>
              <a:r>
                <a:rPr lang="en-US" altLang="zh-CN" sz="1700" b="1">
                  <a:latin typeface="Arial" panose="020B0604020202020204" pitchFamily="34" charset="0"/>
                </a:rPr>
                <a:t>Inquiries </a:t>
              </a:r>
              <a:endParaRPr lang="en-US" altLang="zh-CN" sz="1700" b="1">
                <a:latin typeface="Arial" panose="020B0604020202020204" pitchFamily="34" charset="0"/>
              </a:endParaRPr>
            </a:p>
            <a:p>
              <a:pPr algn="ctr"/>
              <a:r>
                <a:rPr lang="en-US" altLang="zh-CN" sz="1700" b="1">
                  <a:latin typeface="Arial" panose="020B0604020202020204" pitchFamily="34" charset="0"/>
                </a:rPr>
                <a:t>and Offers</a:t>
              </a:r>
              <a:endParaRPr lang="en-US" altLang="zh-CN" sz="1700" b="1">
                <a:latin typeface="Arial" panose="020B0604020202020204" pitchFamily="34" charset="0"/>
              </a:endParaRPr>
            </a:p>
          </p:txBody>
        </p:sp>
        <p:sp>
          <p:nvSpPr>
            <p:cNvPr id="62483" name="_s62483"/>
            <p:cNvSpPr/>
            <p:nvPr/>
          </p:nvSpPr>
          <p:spPr>
            <a:xfrm>
              <a:off x="2549" y="1720"/>
              <a:ext cx="679" cy="679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rgbClr val="FFFFFF"/>
            </a:lnRef>
            <a:fillRef idx="3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wrap="none" lIns="0" tIns="0" rIns="0" bIns="0" anchor="ctr" anchorCtr="0">
              <a:flatTx/>
            </a:bodyPr>
            <a:p>
              <a:pPr algn="ctr">
                <a:lnSpc>
                  <a:spcPct val="80000"/>
                </a:lnSpc>
                <a:spcBef>
                  <a:spcPct val="20000"/>
                </a:spcBef>
              </a:pPr>
              <a:r>
                <a:rPr lang="en-US" altLang="zh-CN" sz="2500" b="1">
                  <a:solidFill>
                    <a:schemeClr val="tx1"/>
                  </a:solidFill>
                  <a:latin typeface="Arial" panose="020B0604020202020204" pitchFamily="34" charset="0"/>
                </a:rPr>
                <a:t>7 - 13</a:t>
              </a:r>
              <a:endParaRPr lang="en-US" altLang="zh-CN" sz="2500" b="1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9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9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9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9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日期占位符 1"/>
          <p:cNvSpPr/>
          <p:nvPr>
            <p:ph type="dt" sz="half" idx="10"/>
          </p:nvPr>
        </p:nvSpPr>
        <p:spPr/>
        <p:txBody>
          <a:bodyPr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/>
          <p:nvPr>
            <p:ph type="ftr" sz="quarter" idx="11"/>
          </p:nvPr>
        </p:nvSpPr>
        <p:spPr/>
        <p:txBody>
          <a:bodyPr/>
          <a:p>
            <a:pPr lvl="0"/>
            <a:r>
              <a:rPr lang="zh-CN" altLang="en-US" dirty="0"/>
              <a:t>顾渝《商务英语谈判》</a:t>
            </a:r>
            <a:r>
              <a:rPr lang="zh-CN" altLang="en-US" dirty="0">
                <a:sym typeface="+mn-ea"/>
              </a:rPr>
              <a:t>（第二版）</a:t>
            </a:r>
            <a:r>
              <a:rPr lang="zh-CN" altLang="en-US" dirty="0"/>
              <a:t>Introduction</a:t>
            </a:r>
            <a:endParaRPr lang="zh-CN" altLang="en-US" dirty="0"/>
          </a:p>
        </p:txBody>
      </p:sp>
      <p:sp>
        <p:nvSpPr>
          <p:cNvPr id="4" name="灯片编号占位符 3"/>
          <p:cNvSpPr/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3490" name="标题 63489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 sz="2500" b="1">
                <a:solidFill>
                  <a:schemeClr val="tx1"/>
                </a:solidFill>
              </a:rPr>
              <a:t>PART THREE</a:t>
            </a:r>
            <a:br>
              <a:rPr lang="en-US" altLang="zh-CN" sz="2500" b="1">
                <a:solidFill>
                  <a:schemeClr val="tx1"/>
                </a:solidFill>
              </a:rPr>
            </a:br>
            <a:r>
              <a:rPr lang="en-US" altLang="zh-CN" sz="2500">
                <a:solidFill>
                  <a:schemeClr val="tx1"/>
                </a:solidFill>
              </a:rPr>
              <a:t>INTERNATIONAL</a:t>
            </a:r>
            <a:r>
              <a:rPr lang="en-US" altLang="zh-CN" sz="2500" b="1">
                <a:solidFill>
                  <a:schemeClr val="tx1"/>
                </a:solidFill>
              </a:rPr>
              <a:t> </a:t>
            </a:r>
            <a:r>
              <a:rPr lang="en-US" altLang="zh-CN" sz="2500">
                <a:solidFill>
                  <a:schemeClr val="tx1"/>
                </a:solidFill>
              </a:rPr>
              <a:t>ECONOMIC COOPERATION</a:t>
            </a:r>
            <a:endParaRPr lang="en-US" altLang="zh-CN" sz="2500">
              <a:solidFill>
                <a:schemeClr val="tx1"/>
              </a:solidFill>
            </a:endParaRPr>
          </a:p>
        </p:txBody>
      </p:sp>
      <p:grpSp>
        <p:nvGrpSpPr>
          <p:cNvPr id="63491" name="组合 63490"/>
          <p:cNvGrpSpPr>
            <a:grpSpLocks noChangeAspect="1"/>
          </p:cNvGrpSpPr>
          <p:nvPr/>
        </p:nvGrpSpPr>
        <p:grpSpPr>
          <a:xfrm>
            <a:off x="412750" y="1602105"/>
            <a:ext cx="7545070" cy="3876040"/>
            <a:chOff x="1134" y="1271"/>
            <a:chExt cx="1440" cy="1152"/>
          </a:xfrm>
        </p:grpSpPr>
        <p:sp>
          <p:nvSpPr>
            <p:cNvPr id="63492" name="矩形 63491"/>
            <p:cNvSpPr>
              <a:spLocks noChangeAspect="1" noTextEdit="1"/>
            </p:cNvSpPr>
            <p:nvPr/>
          </p:nvSpPr>
          <p:spPr>
            <a:xfrm>
              <a:off x="1134" y="1271"/>
              <a:ext cx="1440" cy="115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cxnSp>
          <p:nvCxnSpPr>
            <p:cNvPr id="63493" name="_s63493"/>
            <p:cNvCxnSpPr>
              <a:stCxn id="63497" idx="1"/>
              <a:endCxn id="63495" idx="2"/>
            </p:cNvCxnSpPr>
            <p:nvPr/>
          </p:nvCxnSpPr>
          <p:spPr>
            <a:xfrm rot="10800000">
              <a:off x="1548" y="1477"/>
              <a:ext cx="138" cy="717"/>
            </a:xfrm>
            <a:prstGeom prst="bentConnector2">
              <a:avLst/>
            </a:prstGeom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63494" name="_s63494"/>
            <p:cNvCxnSpPr>
              <a:stCxn id="63496" idx="1"/>
              <a:endCxn id="63495" idx="2"/>
            </p:cNvCxnSpPr>
            <p:nvPr/>
          </p:nvCxnSpPr>
          <p:spPr>
            <a:xfrm rot="10800000">
              <a:off x="1548" y="1477"/>
              <a:ext cx="119" cy="261"/>
            </a:xfrm>
            <a:prstGeom prst="bentConnector2">
              <a:avLst/>
            </a:prstGeom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63495" name="_s63495"/>
            <p:cNvSpPr/>
            <p:nvPr/>
          </p:nvSpPr>
          <p:spPr>
            <a:xfrm>
              <a:off x="1363" y="1271"/>
              <a:ext cx="369" cy="206"/>
            </a:xfrm>
            <a:prstGeom prst="roundRect">
              <a:avLst>
                <a:gd name="adj" fmla="val 16667"/>
              </a:avLst>
            </a:prstGeom>
            <a:ln>
              <a:headEnd type="none" w="med" len="med"/>
              <a:tailEnd type="none" w="med" len="med"/>
            </a:ln>
          </p:spPr>
          <p:style>
            <a:lnRef idx="0">
              <a:srgbClr val="FFFFFF"/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wrap="none" lIns="0" tIns="0" rIns="0" bIns="0" anchor="ctr" anchorCtr="0">
              <a:flatTx/>
            </a:bodyPr>
            <a:p>
              <a:pPr algn="ctr"/>
              <a:r>
                <a:rPr lang="en-US" altLang="zh-CN" sz="3900" b="1">
                  <a:solidFill>
                    <a:schemeClr val="tx1"/>
                  </a:solidFill>
                  <a:latin typeface="Arial" panose="020B0604020202020204" pitchFamily="34" charset="0"/>
                </a:rPr>
                <a:t>14-15</a:t>
              </a:r>
              <a:endParaRPr lang="en-US" altLang="zh-CN" sz="3900" b="1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3496" name="_s63496"/>
            <p:cNvSpPr/>
            <p:nvPr/>
          </p:nvSpPr>
          <p:spPr>
            <a:xfrm>
              <a:off x="1667" y="1594"/>
              <a:ext cx="899" cy="288"/>
            </a:xfrm>
            <a:prstGeom prst="roundRect">
              <a:avLst>
                <a:gd name="adj" fmla="val 16667"/>
              </a:avLst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wrap="none" lIns="0" tIns="0" rIns="0" bIns="0" anchor="ctr" anchorCtr="0">
              <a:flatTx/>
            </a:bodyPr>
            <a:p>
              <a:pPr algn="ctr"/>
              <a:r>
                <a:rPr lang="en-US" altLang="zh-CN" sz="2900" b="1">
                  <a:latin typeface="Arial" panose="020B0604020202020204" pitchFamily="34" charset="0"/>
                </a:rPr>
                <a:t>CHAPTER 14</a:t>
              </a:r>
              <a:endParaRPr lang="en-US" altLang="zh-CN" sz="2900" b="1">
                <a:latin typeface="Arial" panose="020B0604020202020204" pitchFamily="34" charset="0"/>
              </a:endParaRPr>
            </a:p>
            <a:p>
              <a:pPr algn="ctr"/>
              <a:r>
                <a:rPr lang="en-US" altLang="zh-CN" sz="2900" b="1">
                  <a:latin typeface="Arial" panose="020B0604020202020204" pitchFamily="34" charset="0"/>
                </a:rPr>
                <a:t>Mergers and Acquisitions</a:t>
              </a:r>
              <a:endParaRPr lang="en-US" altLang="zh-CN" sz="2900" b="1">
                <a:latin typeface="Arial" panose="020B0604020202020204" pitchFamily="34" charset="0"/>
              </a:endParaRPr>
            </a:p>
          </p:txBody>
        </p:sp>
        <p:sp>
          <p:nvSpPr>
            <p:cNvPr id="63497" name="_s63497"/>
            <p:cNvSpPr/>
            <p:nvPr/>
          </p:nvSpPr>
          <p:spPr>
            <a:xfrm>
              <a:off x="1686" y="2050"/>
              <a:ext cx="880" cy="288"/>
            </a:xfrm>
            <a:prstGeom prst="roundRect">
              <a:avLst>
                <a:gd name="adj" fmla="val 16667"/>
              </a:avLst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wrap="none" lIns="0" tIns="0" rIns="0" bIns="0" anchor="ctr" anchorCtr="0">
              <a:flatTx/>
            </a:bodyPr>
            <a:p>
              <a:pPr algn="ctr"/>
              <a:r>
                <a:rPr lang="en-US" altLang="zh-CN" sz="2900" b="1">
                  <a:latin typeface="Arial" panose="020B0604020202020204" pitchFamily="34" charset="0"/>
                </a:rPr>
                <a:t>CHAPTER 15</a:t>
              </a:r>
              <a:endParaRPr lang="en-US" altLang="zh-CN" sz="2900" b="1">
                <a:latin typeface="Arial" panose="020B0604020202020204" pitchFamily="34" charset="0"/>
              </a:endParaRPr>
            </a:p>
            <a:p>
              <a:pPr algn="ctr"/>
              <a:r>
                <a:rPr lang="en-US" altLang="zh-CN" sz="2900" b="1">
                  <a:latin typeface="Arial" panose="020B0604020202020204" pitchFamily="34" charset="0"/>
                </a:rPr>
                <a:t>Licensing Agreements</a:t>
              </a:r>
              <a:endParaRPr lang="en-US" altLang="zh-CN" sz="2900" b="1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9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9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9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9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日期占位符 1"/>
          <p:cNvSpPr/>
          <p:nvPr>
            <p:ph type="dt" sz="half" idx="10"/>
          </p:nvPr>
        </p:nvSpPr>
        <p:spPr/>
        <p:txBody>
          <a:bodyPr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/>
          <p:nvPr>
            <p:ph type="ftr" sz="quarter" idx="11"/>
          </p:nvPr>
        </p:nvSpPr>
        <p:spPr/>
        <p:txBody>
          <a:bodyPr/>
          <a:p>
            <a:pPr lvl="0"/>
            <a:r>
              <a:rPr lang="zh-CN" altLang="en-US" dirty="0"/>
              <a:t>顾渝《商务英语谈判》</a:t>
            </a:r>
            <a:r>
              <a:rPr lang="zh-CN" altLang="en-US" dirty="0">
                <a:sym typeface="+mn-ea"/>
              </a:rPr>
              <a:t>（第二版）</a:t>
            </a:r>
            <a:r>
              <a:rPr lang="zh-CN" altLang="en-US" dirty="0"/>
              <a:t>Introduction</a:t>
            </a:r>
            <a:endParaRPr lang="zh-CN" altLang="en-US" dirty="0"/>
          </a:p>
        </p:txBody>
      </p:sp>
      <p:sp>
        <p:nvSpPr>
          <p:cNvPr id="4" name="灯片编号占位符 3"/>
          <p:cNvSpPr/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218" name="标题 9217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 b="1" u="sng">
                <a:effectLst>
                  <a:outerShdw blurRad="38100" dist="38100" dir="2700000">
                    <a:srgbClr val="C0C0C0"/>
                  </a:outerShdw>
                </a:effectLst>
              </a:rPr>
              <a:t>In each chapter, there are:</a:t>
            </a:r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230" name="矩形 9229"/>
          <p:cNvSpPr/>
          <p:nvPr/>
        </p:nvSpPr>
        <p:spPr>
          <a:xfrm>
            <a:off x="1331595" y="1268730"/>
            <a:ext cx="5160010" cy="80772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wrap="none" lIns="0" tIns="0" rIns="0" bIns="0" anchor="ctr" anchorCtr="0">
            <a:noAutofit/>
            <a:flatTx/>
          </a:bodyPr>
          <a:p>
            <a:pPr lvl="0" algn="l">
              <a:buClrTx/>
              <a:buSzTx/>
              <a:buFontTx/>
            </a:pPr>
            <a:r>
              <a:rPr lang="en-US" altLang="zh-CN" sz="2900" b="1">
                <a:sym typeface="+mn-ea"/>
              </a:rPr>
              <a:t>1. </a:t>
            </a:r>
            <a:r>
              <a:rPr lang="en-US" altLang="zh-CN" sz="2600" b="1">
                <a:sym typeface="+mn-ea"/>
              </a:rPr>
              <a:t>Before You Begin</a:t>
            </a:r>
            <a:endParaRPr lang="en-US" altLang="zh-CN" sz="2600" b="1">
              <a:sym typeface="+mn-ea"/>
            </a:endParaRPr>
          </a:p>
          <a:p>
            <a:pPr lvl="0" algn="ctr">
              <a:buClrTx/>
              <a:buSzTx/>
              <a:buFontTx/>
            </a:pPr>
            <a:r>
              <a:rPr lang="en-US" altLang="zh-CN" sz="2600" b="1">
                <a:sym typeface="+mn-ea"/>
              </a:rPr>
              <a:t>    Questions, Further Reading</a:t>
            </a:r>
            <a:endParaRPr lang="en-US" altLang="zh-CN" sz="2600" b="1">
              <a:sym typeface="+mn-ea"/>
            </a:endParaRPr>
          </a:p>
        </p:txBody>
      </p:sp>
      <p:sp>
        <p:nvSpPr>
          <p:cNvPr id="9231" name="矩形 9230"/>
          <p:cNvSpPr/>
          <p:nvPr/>
        </p:nvSpPr>
        <p:spPr>
          <a:xfrm>
            <a:off x="1331595" y="2277110"/>
            <a:ext cx="3664585" cy="72072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wrap="none" lIns="0" tIns="0" rIns="0" bIns="0" anchor="ctr" anchorCtr="0">
            <a:noAutofit/>
            <a:flatTx/>
          </a:bodyPr>
          <a:p>
            <a:pPr lvl="0" algn="l">
              <a:buClrTx/>
              <a:buSzTx/>
              <a:buFontTx/>
            </a:pPr>
            <a:r>
              <a:rPr lang="en-US" altLang="zh-CN" sz="2600" b="1">
                <a:sym typeface="+mn-ea"/>
              </a:rPr>
              <a:t>2. Useful Expressions</a:t>
            </a:r>
            <a:endParaRPr lang="en-US" altLang="zh-CN" sz="2600" b="1">
              <a:sym typeface="+mn-ea"/>
            </a:endParaRPr>
          </a:p>
        </p:txBody>
      </p:sp>
      <p:sp>
        <p:nvSpPr>
          <p:cNvPr id="9232" name="矩形 9231"/>
          <p:cNvSpPr/>
          <p:nvPr/>
        </p:nvSpPr>
        <p:spPr>
          <a:xfrm>
            <a:off x="1331595" y="3216910"/>
            <a:ext cx="5758180" cy="762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wrap="none" lIns="0" tIns="0" rIns="0" bIns="0" anchor="ctr" anchorCtr="0">
            <a:noAutofit/>
            <a:flatTx/>
          </a:bodyPr>
          <a:p>
            <a:pPr lvl="0" algn="l">
              <a:buClrTx/>
              <a:buSzTx/>
              <a:buFontTx/>
            </a:pPr>
            <a:r>
              <a:rPr lang="en-US" altLang="zh-CN" sz="2600" b="1">
                <a:sym typeface="+mn-ea"/>
              </a:rPr>
              <a:t>3. Sample Dialogues</a:t>
            </a:r>
            <a:r>
              <a:rPr lang="en-US" altLang="zh-CN" sz="2600" b="1">
                <a:sym typeface="+mn-ea"/>
              </a:rPr>
              <a:t>, </a:t>
            </a:r>
            <a:r>
              <a:rPr lang="en-US" altLang="zh-CN" sz="2600" b="1">
                <a:sym typeface="+mn-ea"/>
              </a:rPr>
              <a:t>Case Analysis</a:t>
            </a:r>
            <a:endParaRPr lang="en-US" altLang="zh-CN" sz="2600" b="1">
              <a:sym typeface="+mn-ea"/>
            </a:endParaRPr>
          </a:p>
        </p:txBody>
      </p:sp>
      <p:sp>
        <p:nvSpPr>
          <p:cNvPr id="9233" name="矩形 9232"/>
          <p:cNvSpPr/>
          <p:nvPr/>
        </p:nvSpPr>
        <p:spPr>
          <a:xfrm>
            <a:off x="1331595" y="4170045"/>
            <a:ext cx="4238625" cy="72072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wrap="none" lIns="0" tIns="0" rIns="0" bIns="0" anchor="ctr" anchorCtr="0">
            <a:noAutofit/>
            <a:flatTx/>
          </a:bodyPr>
          <a:p>
            <a:pPr lvl="0" algn="l">
              <a:buClrTx/>
              <a:buSzTx/>
              <a:buFontTx/>
            </a:pPr>
            <a:r>
              <a:rPr lang="en-US" altLang="zh-CN" sz="2600" b="1">
                <a:sym typeface="+mn-ea"/>
              </a:rPr>
              <a:t>4. Words and Expressions</a:t>
            </a:r>
            <a:endParaRPr lang="en-US" altLang="zh-CN" sz="2600" b="1">
              <a:sym typeface="+mn-ea"/>
            </a:endParaRPr>
          </a:p>
        </p:txBody>
      </p:sp>
      <p:sp>
        <p:nvSpPr>
          <p:cNvPr id="9234" name="矩形 9233"/>
          <p:cNvSpPr/>
          <p:nvPr/>
        </p:nvSpPr>
        <p:spPr>
          <a:xfrm>
            <a:off x="1331595" y="5081905"/>
            <a:ext cx="2160905" cy="6477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wrap="none" lIns="0" tIns="0" rIns="0" bIns="0" anchor="ctr" anchorCtr="0">
            <a:noAutofit/>
            <a:flatTx/>
          </a:bodyPr>
          <a:p>
            <a:pPr lvl="0" algn="l">
              <a:buClrTx/>
              <a:buSzTx/>
              <a:buFontTx/>
            </a:pPr>
            <a:r>
              <a:rPr lang="en-US" altLang="zh-CN" sz="2600" b="1">
                <a:sym typeface="+mn-ea"/>
              </a:rPr>
              <a:t>5. Exercises</a:t>
            </a:r>
            <a:endParaRPr lang="en-US" altLang="zh-CN" sz="2600" b="1"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0" grpId="0" bldLvl="0" animBg="1"/>
      <p:bldP spid="9231" grpId="0" bldLvl="0" animBg="1"/>
      <p:bldP spid="9232" grpId="0" bldLvl="0" animBg="1"/>
      <p:bldP spid="9233" grpId="0" bldLvl="0" animBg="1"/>
      <p:bldP spid="9234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日期占位符 1"/>
          <p:cNvSpPr/>
          <p:nvPr>
            <p:ph type="dt" sz="half" idx="10"/>
          </p:nvPr>
        </p:nvSpPr>
        <p:spPr/>
        <p:txBody>
          <a:bodyPr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/>
          <p:nvPr>
            <p:ph type="ftr" sz="quarter" idx="11"/>
          </p:nvPr>
        </p:nvSpPr>
        <p:spPr/>
        <p:txBody>
          <a:bodyPr/>
          <a:p>
            <a:pPr lvl="0"/>
            <a:r>
              <a:rPr lang="zh-CN" altLang="en-US" dirty="0"/>
              <a:t>顾渝《商务英语谈判》</a:t>
            </a:r>
            <a:r>
              <a:rPr lang="zh-CN" altLang="en-US" dirty="0">
                <a:sym typeface="+mn-ea"/>
              </a:rPr>
              <a:t>（第二版）</a:t>
            </a:r>
            <a:r>
              <a:rPr lang="zh-CN" altLang="en-US" dirty="0"/>
              <a:t>Introduction</a:t>
            </a:r>
            <a:endParaRPr lang="zh-CN" altLang="en-US" dirty="0"/>
          </a:p>
        </p:txBody>
      </p:sp>
      <p:sp>
        <p:nvSpPr>
          <p:cNvPr id="4" name="灯片编号占位符 3"/>
          <p:cNvSpPr/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1986" name="标题 41985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 b="1" u="sng"/>
              <a:t>In each section:</a:t>
            </a:r>
            <a:endParaRPr lang="en-US" altLang="zh-CN" b="1" u="sng"/>
          </a:p>
        </p:txBody>
      </p:sp>
      <p:sp>
        <p:nvSpPr>
          <p:cNvPr id="41987" name="文本占位符 41986"/>
          <p:cNvSpPr>
            <a:spLocks noGrp="1"/>
          </p:cNvSpPr>
          <p:nvPr>
            <p:ph type="body" idx="1"/>
          </p:nvPr>
        </p:nvSpPr>
        <p:spPr>
          <a:xfrm>
            <a:off x="457200" y="1196975"/>
            <a:ext cx="8048625" cy="4768850"/>
          </a:xfrm>
        </p:spPr>
        <p:txBody>
          <a:bodyPr/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en-US" altLang="zh-CN" b="1">
                <a:effectLst>
                  <a:outerShdw blurRad="38100" dist="38100" dir="2700000">
                    <a:srgbClr val="C0C0C0"/>
                  </a:outerShdw>
                </a:effectLst>
              </a:rPr>
              <a:t>Before You Begin</a:t>
            </a:r>
            <a:r>
              <a:rPr lang="en-US" altLang="zh-CN"/>
              <a:t>	 </a:t>
            </a:r>
            <a:endParaRPr lang="en-US" altLang="zh-CN"/>
          </a:p>
          <a:p>
            <a:pPr marL="971550" lvl="1" indent="-626745"/>
            <a:r>
              <a:rPr lang="en-US" altLang="zh-CN">
                <a:sym typeface="+mn-ea"/>
              </a:rPr>
              <a:t>Background information about each topic is given here. For some chapters, negotiation strategies, tips, or do’s and don’ts are provided for reference.</a:t>
            </a:r>
            <a:endParaRPr lang="en-US" altLang="zh-CN">
              <a:sym typeface="+mn-ea"/>
            </a:endParaRPr>
          </a:p>
          <a:p>
            <a:pPr marL="971550" lvl="1" indent="-626745"/>
            <a:r>
              <a:rPr lang="en-US" altLang="zh-CN" b="1">
                <a:solidFill>
                  <a:schemeClr val="tx1"/>
                </a:solidFill>
                <a:sym typeface="+mn-ea"/>
              </a:rPr>
              <a:t>Questions </a:t>
            </a:r>
            <a:r>
              <a:rPr lang="en-US" altLang="zh-CN">
                <a:sym typeface="+mn-ea"/>
              </a:rPr>
              <a:t>about this part are provided for  detailed study.</a:t>
            </a:r>
            <a:endParaRPr lang="en-US" altLang="zh-CN">
              <a:sym typeface="+mn-ea"/>
            </a:endParaRPr>
          </a:p>
          <a:p>
            <a:pPr marL="971550" lvl="1" indent="-626745"/>
            <a:r>
              <a:rPr lang="en-US" altLang="zh-CN" b="1">
                <a:solidFill>
                  <a:schemeClr val="tx1"/>
                </a:solidFill>
                <a:sym typeface="+mn-ea"/>
              </a:rPr>
              <a:t>Further reading</a:t>
            </a:r>
            <a:r>
              <a:rPr lang="en-US" altLang="zh-CN">
                <a:sym typeface="+mn-ea"/>
              </a:rPr>
              <a:t> materials including those through QR code scanning are related topics about the chapter for knowledge expansion, which will be of some help in future negotiotion.</a:t>
            </a:r>
            <a:endParaRPr lang="en-US" altLang="zh-CN"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日期占位符 1"/>
          <p:cNvSpPr/>
          <p:nvPr>
            <p:ph type="dt" sz="half" idx="10"/>
          </p:nvPr>
        </p:nvSpPr>
        <p:spPr/>
        <p:txBody>
          <a:bodyPr/>
          <a:p>
            <a:pPr lvl="0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/>
          <p:nvPr>
            <p:ph type="ftr" sz="quarter" idx="11"/>
          </p:nvPr>
        </p:nvSpPr>
        <p:spPr/>
        <p:txBody>
          <a:bodyPr/>
          <a:p>
            <a:pPr lvl="0"/>
            <a:r>
              <a:rPr lang="zh-CN" altLang="en-US" dirty="0"/>
              <a:t>顾渝《商务英语谈判》</a:t>
            </a:r>
            <a:r>
              <a:rPr lang="zh-CN" altLang="en-US" dirty="0">
                <a:sym typeface="+mn-ea"/>
              </a:rPr>
              <a:t>（第二版）</a:t>
            </a:r>
            <a:r>
              <a:rPr lang="zh-CN" altLang="en-US" dirty="0"/>
              <a:t>Introduction</a:t>
            </a:r>
            <a:endParaRPr lang="zh-CN" altLang="en-US" dirty="0"/>
          </a:p>
        </p:txBody>
      </p:sp>
      <p:sp>
        <p:nvSpPr>
          <p:cNvPr id="4" name="灯片编号占位符 3"/>
          <p:cNvSpPr/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3010" name="标题 43009"/>
          <p:cNvSpPr>
            <a:spLocks noGrp="1"/>
          </p:cNvSpPr>
          <p:nvPr>
            <p:ph type="title"/>
          </p:nvPr>
        </p:nvSpPr>
        <p:spPr>
          <a:xfrm>
            <a:off x="457200" y="278130"/>
            <a:ext cx="8229600" cy="922020"/>
          </a:xfrm>
        </p:spPr>
        <p:txBody>
          <a:bodyPr/>
          <a:p>
            <a:r>
              <a:rPr lang="en-US" altLang="zh-CN" b="1" u="sng"/>
              <a:t>In each section:</a:t>
            </a:r>
            <a:endParaRPr lang="en-US" altLang="zh-CN" b="1" u="sng"/>
          </a:p>
        </p:txBody>
      </p:sp>
      <p:sp>
        <p:nvSpPr>
          <p:cNvPr id="43011" name="文本占位符 43010"/>
          <p:cNvSpPr>
            <a:spLocks noGrp="1"/>
          </p:cNvSpPr>
          <p:nvPr>
            <p:ph type="body" idx="1"/>
          </p:nvPr>
        </p:nvSpPr>
        <p:spPr>
          <a:xfrm>
            <a:off x="457200" y="1416685"/>
            <a:ext cx="7663815" cy="4665345"/>
          </a:xfrm>
        </p:spPr>
        <p:txBody>
          <a:bodyPr/>
          <a:p>
            <a:pPr marL="609600" indent="-609600">
              <a:buFont typeface="Wingdings" panose="05000000000000000000" pitchFamily="2" charset="2"/>
              <a:buAutoNum type="arabicPeriod" startAt="2"/>
            </a:pPr>
            <a:r>
              <a:rPr lang="en-US" altLang="zh-CN" b="1">
                <a:effectLst>
                  <a:outerShdw blurRad="38100" dist="38100" dir="2700000">
                    <a:srgbClr val="C0C0C0"/>
                  </a:outerShdw>
                </a:effectLst>
              </a:rPr>
              <a:t>Useful Expressions</a:t>
            </a:r>
            <a:endParaRPr lang="en-US" altLang="zh-CN" b="1">
              <a:effectLst>
                <a:outerShdw blurRad="38100" dist="38100" dir="2700000">
                  <a:srgbClr val="C0C0C0"/>
                </a:outerShdw>
              </a:effectLst>
            </a:endParaRPr>
          </a:p>
          <a:p>
            <a:pPr marL="609600" indent="-609600">
              <a:buFont typeface="Wingdings" panose="05000000000000000000" pitchFamily="2" charset="2"/>
              <a:buNone/>
            </a:pPr>
            <a:r>
              <a:rPr lang="en-US" altLang="zh-CN"/>
              <a:t>	Six (A-F) groups of useful expressions of the related topic are listed according to the functions of such expressions. Each group contains 5 sentences, which will be useful in conducting business dialogues. </a:t>
            </a:r>
            <a:endParaRPr lang="en-US" altLang="zh-CN"/>
          </a:p>
          <a:p>
            <a:pPr marL="609600" indent="-609600">
              <a:buNone/>
            </a:pP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charRg st="19" end="2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3011">
                                            <p:txEl>
                                              <p:charRg st="19" end="2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uiExpand="1" build="p"/>
    </p:bldLst>
  </p:timing>
</p:sld>
</file>

<file path=ppt/theme/theme1.xml><?xml version="1.0" encoding="utf-8"?>
<a:theme xmlns:a="http://schemas.openxmlformats.org/drawingml/2006/main" name="Edge">
  <a:themeElements>
    <a:clrScheme name="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47329"/>
      </a:accent6>
      <a:hlink>
        <a:srgbClr val="996600"/>
      </a:hlink>
      <a:folHlink>
        <a:srgbClr val="AFBF39"/>
      </a:folHlink>
    </a:clrScheme>
    <a:fontScheme name="">
      <a:majorFont>
        <a:latin typeface="Garamond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FFFFFF"/>
        </a:dk1>
        <a:lt1>
          <a:srgbClr val="820000"/>
        </a:lt1>
        <a:dk2>
          <a:srgbClr val="FFFFFF"/>
        </a:dk2>
        <a:lt2>
          <a:srgbClr val="333333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CDCDC"/>
        </a:accent4>
        <a:accent5>
          <a:srgbClr val="FFCAAA"/>
        </a:accent5>
        <a:accent6>
          <a:srgbClr val="B72D00"/>
        </a:accent6>
        <a:hlink>
          <a:srgbClr val="80808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CCCCFF"/>
        </a:dk1>
        <a:lt1>
          <a:srgbClr val="0B0506"/>
        </a:lt1>
        <a:dk2>
          <a:srgbClr val="FFFFFF"/>
        </a:dk2>
        <a:lt2>
          <a:srgbClr val="333333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FAFDC"/>
        </a:accent4>
        <a:accent5>
          <a:srgbClr val="ADB9E2"/>
        </a:accent5>
        <a:accent6>
          <a:srgbClr val="2D2DB7"/>
        </a:accent6>
        <a:hlink>
          <a:srgbClr val="80808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221013"/>
        </a:lt1>
        <a:dk2>
          <a:srgbClr val="FFFFFF"/>
        </a:dk2>
        <a:lt2>
          <a:srgbClr val="333333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CDCDC"/>
        </a:accent4>
        <a:accent5>
          <a:srgbClr val="E2ADAA"/>
        </a:accent5>
        <a:accent6>
          <a:srgbClr val="B78900"/>
        </a:accent6>
        <a:hlink>
          <a:srgbClr val="80808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CC"/>
        </a:lt1>
        <a:dk2>
          <a:srgbClr val="FFFFFF"/>
        </a:dk2>
        <a:lt2>
          <a:srgbClr val="11054B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CDCDC"/>
        </a:accent4>
        <a:accent5>
          <a:srgbClr val="FFB9AA"/>
        </a:accent5>
        <a:accent6>
          <a:srgbClr val="E52D00"/>
        </a:accent6>
        <a:hlink>
          <a:srgbClr val="CC99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8F8F8"/>
        </a:dk1>
        <a:lt1>
          <a:srgbClr val="002600"/>
        </a:lt1>
        <a:dk2>
          <a:srgbClr val="FAFACC"/>
        </a:dk2>
        <a:lt2>
          <a:srgbClr val="9B8D65"/>
        </a:lt2>
        <a:accent1>
          <a:srgbClr val="CC9933"/>
        </a:accent1>
        <a:accent2>
          <a:srgbClr val="8F9967"/>
        </a:accent2>
        <a:accent3>
          <a:srgbClr val="AAABAA"/>
        </a:accent3>
        <a:accent4>
          <a:srgbClr val="D6D6D6"/>
        </a:accent4>
        <a:accent5>
          <a:srgbClr val="E2CAAD"/>
        </a:accent5>
        <a:accent6>
          <a:srgbClr val="80895C"/>
        </a:accent6>
        <a:hlink>
          <a:srgbClr val="33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6699"/>
        </a:lt1>
        <a:dk2>
          <a:srgbClr val="FFFFFF"/>
        </a:dk2>
        <a:lt2>
          <a:srgbClr val="333333"/>
        </a:lt2>
        <a:accent1>
          <a:srgbClr val="CC9900"/>
        </a:accent1>
        <a:accent2>
          <a:srgbClr val="FF9900"/>
        </a:accent2>
        <a:accent3>
          <a:srgbClr val="AAB9CA"/>
        </a:accent3>
        <a:accent4>
          <a:srgbClr val="DCDCDC"/>
        </a:accent4>
        <a:accent5>
          <a:srgbClr val="E2CAAA"/>
        </a:accent5>
        <a:accent6>
          <a:srgbClr val="E58900"/>
        </a:accent6>
        <a:hlink>
          <a:srgbClr val="FFCC00"/>
        </a:hlink>
        <a:folHlink>
          <a:srgbClr val="706F3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47329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1C1C1"/>
        </a:accent5>
        <a:accent6>
          <a:srgbClr val="8989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36145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6633"/>
    </a:dk2>
    <a:lt2>
      <a:srgbClr val="5F5F5F"/>
    </a:lt2>
    <a:accent1>
      <a:srgbClr val="CC9900"/>
    </a:accent1>
    <a:accent2>
      <a:srgbClr val="3B812F"/>
    </a:accent2>
    <a:accent3>
      <a:srgbClr val="FFFFFF"/>
    </a:accent3>
    <a:accent4>
      <a:srgbClr val="000000"/>
    </a:accent4>
    <a:accent5>
      <a:srgbClr val="E2CAAA"/>
    </a:accent5>
    <a:accent6>
      <a:srgbClr val="347329"/>
    </a:accent6>
    <a:hlink>
      <a:srgbClr val="996600"/>
    </a:hlink>
    <a:folHlink>
      <a:srgbClr val="AFBF39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0</TotalTime>
  <Words>3276</Words>
  <Application>WPS 演示</Application>
  <PresentationFormat>在屏幕上显示</PresentationFormat>
  <Paragraphs>229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Arial</vt:lpstr>
      <vt:lpstr>宋体</vt:lpstr>
      <vt:lpstr>Wingdings</vt:lpstr>
      <vt:lpstr>Garamond</vt:lpstr>
      <vt:lpstr>微软雅黑</vt:lpstr>
      <vt:lpstr>Arial Unicode MS</vt:lpstr>
      <vt:lpstr>Edge</vt:lpstr>
      <vt:lpstr>English for Business Negotiation (2nd Edition)  商务英语谈判（第二版）  Introduction</vt:lpstr>
      <vt:lpstr>Textbook</vt:lpstr>
      <vt:lpstr>ENGLISH FOR BUSINESS NEGOTIATION (2ND EDITION)</vt:lpstr>
      <vt:lpstr>PART ONE  PRE-NEGOTIATION</vt:lpstr>
      <vt:lpstr>PART TWO  INTERNATIONAL TRADE</vt:lpstr>
      <vt:lpstr>PART THREE INTERNATIONAL ECONOMIC COOPERATION</vt:lpstr>
      <vt:lpstr>In each chapter, there are: </vt:lpstr>
      <vt:lpstr>In each section:</vt:lpstr>
      <vt:lpstr>In each section:</vt:lpstr>
      <vt:lpstr>In each section:</vt:lpstr>
      <vt:lpstr>In each section:</vt:lpstr>
      <vt:lpstr>In each section:</vt:lpstr>
      <vt:lpstr>Final exam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商务英语谈判  </dc:title>
  <dc:creator>顾渝</dc:creator>
  <dc:subject>Introduction</dc:subject>
  <cp:lastModifiedBy>顾健</cp:lastModifiedBy>
  <cp:revision>41</cp:revision>
  <dcterms:created xsi:type="dcterms:W3CDTF">2014-03-31T15:13:00Z</dcterms:created>
  <dcterms:modified xsi:type="dcterms:W3CDTF">2025-03-21T07:53:14Z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41EE774AB71E4C99BC8F73319B5F81E6_12</vt:lpwstr>
  </property>
  <property fmtid="{D5CDD505-2E9C-101B-9397-08002B2CF9AE}" pid="3" name="KSOProductBuildVer">
    <vt:lpwstr>2052-12.1.0.20305</vt:lpwstr>
  </property>
</Properties>
</file>