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1"/>
  </p:notesMasterIdLst>
  <p:sldIdLst>
    <p:sldId id="342" r:id="rId4"/>
    <p:sldId id="360" r:id="rId5"/>
    <p:sldId id="335" r:id="rId6"/>
    <p:sldId id="340" r:id="rId7"/>
    <p:sldId id="344" r:id="rId8"/>
    <p:sldId id="345" r:id="rId9"/>
    <p:sldId id="346" r:id="rId10"/>
    <p:sldId id="355" r:id="rId12"/>
    <p:sldId id="347" r:id="rId13"/>
    <p:sldId id="348" r:id="rId14"/>
    <p:sldId id="349" r:id="rId15"/>
    <p:sldId id="357" r:id="rId16"/>
    <p:sldId id="350" r:id="rId17"/>
    <p:sldId id="353" r:id="rId18"/>
    <p:sldId id="351" r:id="rId19"/>
    <p:sldId id="354" r:id="rId20"/>
    <p:sldId id="358" r:id="rId21"/>
    <p:sldId id="338" r:id="rId22"/>
    <p:sldId id="339" r:id="rId23"/>
    <p:sldId id="359" r:id="rId24"/>
    <p:sldId id="341" r:id="rId25"/>
  </p:sldIdLst>
  <p:sldSz cx="9144000" cy="6858000" type="screen4x3"/>
  <p:notesSz cx="6858000" cy="9144000"/>
  <p:custDataLst>
    <p:tags r:id="rId29"/>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7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160"/>
        <p:guide pos="2873"/>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notesMaster" Target="notesMasters/notesMaster1.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54626" name="幻灯片图像占位符 154625"/>
          <p:cNvSpPr>
            <a:spLocks noRot="1" noTextEdit="1"/>
          </p:cNvSpPr>
          <p:nvPr>
            <p:ph type="sldImg"/>
          </p:nvPr>
        </p:nvSpPr>
        <p:spPr/>
      </p:sp>
      <p:sp>
        <p:nvSpPr>
          <p:cNvPr id="154627" name="文本占位符 154626"/>
          <p:cNvSpPr>
            <a:spLocks noGrp="1"/>
          </p:cNvSpPr>
          <p:nvPr>
            <p:ph type="body" idx="1"/>
          </p:nvPr>
        </p:nvSpPr>
        <p:spPr/>
        <p:txBody>
          <a:bodyPr/>
          <a:p>
            <a:pPr lvl="0"/>
            <a:r>
              <a:rPr lang="en-US" altLang="zh-CN" sz="1000"/>
              <a:t>[1] deductible: excess (</a:t>
            </a:r>
            <a:r>
              <a:rPr lang="zh-CN" altLang="en-US" sz="1000" dirty="0"/>
              <a:t>免赔额</a:t>
            </a:r>
            <a:r>
              <a:rPr lang="en-US" altLang="zh-CN" sz="1000"/>
              <a:t>)</a:t>
            </a:r>
            <a:endParaRPr lang="en-US" altLang="zh-CN" sz="1000"/>
          </a:p>
          <a:p>
            <a:pPr lvl="0"/>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69986" name="幻灯片图像占位符 169985"/>
          <p:cNvSpPr>
            <a:spLocks noRot="1" noTextEdit="1"/>
          </p:cNvSpPr>
          <p:nvPr>
            <p:ph type="sldImg"/>
          </p:nvPr>
        </p:nvSpPr>
        <p:spPr/>
      </p:sp>
      <p:sp>
        <p:nvSpPr>
          <p:cNvPr id="169987" name="文本占位符 169986"/>
          <p:cNvSpPr>
            <a:spLocks noGrp="1"/>
          </p:cNvSpPr>
          <p:nvPr>
            <p:ph type="body" idx="1"/>
          </p:nvPr>
        </p:nvSpPr>
        <p:spPr/>
        <p:txBody>
          <a:bodyPr/>
          <a:p>
            <a:pPr lvl="0"/>
            <a:r>
              <a:rPr lang="en-US" altLang="zh-CN" sz="1000"/>
              <a:t>[1] deductible: excess (</a:t>
            </a:r>
            <a:r>
              <a:rPr lang="zh-CN" altLang="en-US" sz="1000" dirty="0"/>
              <a:t>免赔额</a:t>
            </a:r>
            <a:r>
              <a:rPr lang="en-US" altLang="zh-CN" sz="1000"/>
              <a:t>)</a:t>
            </a:r>
            <a:endParaRPr lang="en-US" altLang="zh-CN" sz="1000"/>
          </a:p>
          <a:p>
            <a:pPr lvl="0"/>
            <a:endParaRPr lang="en-US" altLang="zh-C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02402" name="幻灯片图像占位符 102401"/>
          <p:cNvSpPr>
            <a:spLocks noRot="1" noTextEdit="1"/>
          </p:cNvSpPr>
          <p:nvPr>
            <p:ph type="sldImg"/>
          </p:nvPr>
        </p:nvSpPr>
        <p:spPr/>
      </p:sp>
      <p:sp>
        <p:nvSpPr>
          <p:cNvPr id="102403" name="文本占位符 102402"/>
          <p:cNvSpPr>
            <a:spLocks noGrp="1"/>
          </p:cNvSpPr>
          <p:nvPr>
            <p:ph type="body" idx="1"/>
          </p:nvPr>
        </p:nvSpPr>
        <p:spPr/>
        <p:txBody>
          <a:bodyPr/>
          <a:p>
            <a:pPr lvl="0"/>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72034" name="幻灯片图像占位符 172033"/>
          <p:cNvSpPr>
            <a:spLocks noRot="1" noTextEdit="1"/>
          </p:cNvSpPr>
          <p:nvPr>
            <p:ph type="sldImg"/>
          </p:nvPr>
        </p:nvSpPr>
        <p:spPr/>
      </p:sp>
      <p:sp>
        <p:nvSpPr>
          <p:cNvPr id="172035" name="文本占位符 172034"/>
          <p:cNvSpPr>
            <a:spLocks noGrp="1"/>
          </p:cNvSpPr>
          <p:nvPr>
            <p:ph type="body" idx="1"/>
          </p:nvPr>
        </p:nvSpPr>
        <p:spPr/>
        <p:txBody>
          <a:bodyPr/>
          <a:p>
            <a:pPr lvl="0"/>
            <a:r>
              <a:rPr lang="en-US" altLang="zh-CN" sz="1000"/>
              <a:t>[1] deductible: excess (</a:t>
            </a:r>
            <a:r>
              <a:rPr lang="zh-CN" altLang="en-US" sz="1000" dirty="0"/>
              <a:t>免赔额</a:t>
            </a:r>
            <a:r>
              <a:rPr lang="en-US" altLang="zh-CN" sz="1000"/>
              <a:t>)</a:t>
            </a:r>
            <a:endParaRPr lang="en-US" altLang="zh-CN" sz="1000"/>
          </a:p>
          <a:p>
            <a:pPr lvl="0"/>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56674" name="幻灯片图像占位符 156673"/>
          <p:cNvSpPr>
            <a:spLocks noRot="1" noTextEdit="1"/>
          </p:cNvSpPr>
          <p:nvPr>
            <p:ph type="sldImg"/>
          </p:nvPr>
        </p:nvSpPr>
        <p:spPr/>
      </p:sp>
      <p:sp>
        <p:nvSpPr>
          <p:cNvPr id="156675" name="文本占位符 156674"/>
          <p:cNvSpPr>
            <a:spLocks noGrp="1"/>
          </p:cNvSpPr>
          <p:nvPr>
            <p:ph type="body" idx="1"/>
          </p:nvPr>
        </p:nvSpPr>
        <p:spPr/>
        <p:txBody>
          <a:bodyPr/>
          <a:p>
            <a:pPr lvl="0"/>
            <a:r>
              <a:rPr lang="en-US" altLang="zh-CN" sz="1000"/>
              <a:t>[1] deductible: excess (</a:t>
            </a:r>
            <a:r>
              <a:rPr lang="zh-CN" altLang="en-US" sz="1000" dirty="0"/>
              <a:t>免赔额</a:t>
            </a:r>
            <a:r>
              <a:rPr lang="en-US" altLang="zh-CN" sz="1000"/>
              <a:t>)</a:t>
            </a:r>
            <a:endParaRPr lang="en-US" altLang="zh-CN" sz="1000"/>
          </a:p>
          <a:p>
            <a:pPr lvl="0"/>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58722" name="幻灯片图像占位符 158721"/>
          <p:cNvSpPr>
            <a:spLocks noRot="1" noTextEdit="1"/>
          </p:cNvSpPr>
          <p:nvPr>
            <p:ph type="sldImg"/>
          </p:nvPr>
        </p:nvSpPr>
        <p:spPr/>
      </p:sp>
      <p:sp>
        <p:nvSpPr>
          <p:cNvPr id="158723" name="文本占位符 158722"/>
          <p:cNvSpPr>
            <a:spLocks noGrp="1"/>
          </p:cNvSpPr>
          <p:nvPr>
            <p:ph type="body" idx="1"/>
          </p:nvPr>
        </p:nvSpPr>
        <p:spPr/>
        <p:txBody>
          <a:bodyPr/>
          <a:p>
            <a:pPr lvl="0"/>
            <a:r>
              <a:rPr lang="en-US" altLang="zh-CN" sz="1000"/>
              <a:t>[1] deductible: excess (</a:t>
            </a:r>
            <a:r>
              <a:rPr lang="zh-CN" altLang="en-US" sz="1000" dirty="0"/>
              <a:t>免赔额</a:t>
            </a:r>
            <a:r>
              <a:rPr lang="en-US" altLang="zh-CN" sz="1000"/>
              <a:t>)</a:t>
            </a:r>
            <a:endParaRPr lang="en-US" altLang="zh-CN" sz="1000"/>
          </a:p>
          <a:p>
            <a:pPr lvl="0"/>
            <a:endParaRPr lang="en-US"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60770" name="幻灯片图像占位符 160769"/>
          <p:cNvSpPr>
            <a:spLocks noRot="1" noTextEdit="1"/>
          </p:cNvSpPr>
          <p:nvPr>
            <p:ph type="sldImg"/>
          </p:nvPr>
        </p:nvSpPr>
        <p:spPr/>
      </p:sp>
      <p:sp>
        <p:nvSpPr>
          <p:cNvPr id="160771" name="文本占位符 160770"/>
          <p:cNvSpPr>
            <a:spLocks noGrp="1"/>
          </p:cNvSpPr>
          <p:nvPr>
            <p:ph type="body" idx="1"/>
          </p:nvPr>
        </p:nvSpPr>
        <p:spPr/>
        <p:txBody>
          <a:bodyPr/>
          <a:p>
            <a:pPr lvl="0"/>
            <a:r>
              <a:rPr lang="en-US" altLang="zh-CN" sz="1000"/>
              <a:t>[1] deductible: excess (</a:t>
            </a:r>
            <a:r>
              <a:rPr lang="zh-CN" altLang="en-US" sz="1000" dirty="0"/>
              <a:t>免赔额</a:t>
            </a:r>
            <a:r>
              <a:rPr lang="en-US" altLang="zh-CN" sz="1000"/>
              <a:t>)</a:t>
            </a:r>
            <a:endParaRPr lang="en-US" altLang="zh-CN" sz="1000"/>
          </a:p>
          <a:p>
            <a:pPr lvl="0"/>
            <a:endParaRPr lang="en-US" altLang="zh-C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60770" name="幻灯片图像占位符 160769"/>
          <p:cNvSpPr>
            <a:spLocks noRot="1" noTextEdit="1"/>
          </p:cNvSpPr>
          <p:nvPr>
            <p:ph type="sldImg"/>
          </p:nvPr>
        </p:nvSpPr>
        <p:spPr/>
      </p:sp>
      <p:sp>
        <p:nvSpPr>
          <p:cNvPr id="160771" name="文本占位符 160770"/>
          <p:cNvSpPr>
            <a:spLocks noGrp="1"/>
          </p:cNvSpPr>
          <p:nvPr>
            <p:ph type="body" idx="1"/>
          </p:nvPr>
        </p:nvSpPr>
        <p:spPr/>
        <p:txBody>
          <a:bodyPr/>
          <a:p>
            <a:pPr lvl="0"/>
            <a:r>
              <a:rPr lang="en-US" altLang="zh-CN" sz="1000"/>
              <a:t>[1] deductible: excess (</a:t>
            </a:r>
            <a:r>
              <a:rPr lang="zh-CN" altLang="en-US" sz="1000" dirty="0"/>
              <a:t>免赔额</a:t>
            </a:r>
            <a:r>
              <a:rPr lang="en-US" altLang="zh-CN" sz="1000"/>
              <a:t>)</a:t>
            </a:r>
            <a:endParaRPr lang="en-US" altLang="zh-CN" sz="1000"/>
          </a:p>
          <a:p>
            <a:pPr lvl="0"/>
            <a:endParaRPr lang="en-US" altLang="zh-CN"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62818" name="幻灯片图像占位符 162817"/>
          <p:cNvSpPr>
            <a:spLocks noRot="1" noTextEdit="1"/>
          </p:cNvSpPr>
          <p:nvPr>
            <p:ph type="sldImg"/>
          </p:nvPr>
        </p:nvSpPr>
        <p:spPr/>
      </p:sp>
      <p:sp>
        <p:nvSpPr>
          <p:cNvPr id="162819" name="文本占位符 162818"/>
          <p:cNvSpPr>
            <a:spLocks noGrp="1"/>
          </p:cNvSpPr>
          <p:nvPr>
            <p:ph type="body" idx="1"/>
          </p:nvPr>
        </p:nvSpPr>
        <p:spPr/>
        <p:txBody>
          <a:bodyPr/>
          <a:p>
            <a:pPr lvl="0"/>
            <a:r>
              <a:rPr lang="en-US" altLang="zh-CN" sz="1000"/>
              <a:t>[1] deductible: excess (</a:t>
            </a:r>
            <a:r>
              <a:rPr lang="zh-CN" altLang="en-US" sz="1000" dirty="0"/>
              <a:t>免赔额</a:t>
            </a:r>
            <a:r>
              <a:rPr lang="en-US" altLang="zh-CN" sz="1000"/>
              <a:t>)</a:t>
            </a:r>
            <a:endParaRPr lang="en-US" altLang="zh-CN" sz="1000"/>
          </a:p>
          <a:p>
            <a:pPr lvl="0"/>
            <a:endParaRPr lang="en-US" alt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67938" name="幻灯片图像占位符 167937"/>
          <p:cNvSpPr>
            <a:spLocks noRot="1" noTextEdit="1"/>
          </p:cNvSpPr>
          <p:nvPr>
            <p:ph type="sldImg"/>
          </p:nvPr>
        </p:nvSpPr>
        <p:spPr/>
      </p:sp>
      <p:sp>
        <p:nvSpPr>
          <p:cNvPr id="167939" name="文本占位符 167938"/>
          <p:cNvSpPr>
            <a:spLocks noGrp="1"/>
          </p:cNvSpPr>
          <p:nvPr>
            <p:ph type="body" idx="1"/>
          </p:nvPr>
        </p:nvSpPr>
        <p:spPr/>
        <p:txBody>
          <a:bodyPr/>
          <a:p>
            <a:pPr lvl="0"/>
            <a:r>
              <a:rPr lang="en-US" altLang="zh-CN" sz="1000"/>
              <a:t>[1] deductible: excess (</a:t>
            </a:r>
            <a:r>
              <a:rPr lang="zh-CN" altLang="en-US" sz="1000" dirty="0"/>
              <a:t>免赔额</a:t>
            </a:r>
            <a:r>
              <a:rPr lang="en-US" altLang="zh-CN" sz="1000"/>
              <a:t>)</a:t>
            </a:r>
            <a:endParaRPr lang="en-US" altLang="zh-CN" sz="1000"/>
          </a:p>
          <a:p>
            <a:pPr lvl="0"/>
            <a:endParaRPr lang="en-US" altLang="zh-CN"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64866" name="幻灯片图像占位符 164865"/>
          <p:cNvSpPr>
            <a:spLocks noRot="1" noTextEdit="1"/>
          </p:cNvSpPr>
          <p:nvPr>
            <p:ph type="sldImg"/>
          </p:nvPr>
        </p:nvSpPr>
        <p:spPr/>
      </p:sp>
      <p:sp>
        <p:nvSpPr>
          <p:cNvPr id="164867" name="文本占位符 164866"/>
          <p:cNvSpPr>
            <a:spLocks noGrp="1"/>
          </p:cNvSpPr>
          <p:nvPr>
            <p:ph type="body" idx="1"/>
          </p:nvPr>
        </p:nvSpPr>
        <p:spPr/>
        <p:txBody>
          <a:bodyPr/>
          <a:p>
            <a:pPr lvl="0"/>
            <a:r>
              <a:rPr lang="en-US" altLang="zh-CN" sz="1000"/>
              <a:t>[1] deductible: excess (</a:t>
            </a:r>
            <a:r>
              <a:rPr lang="zh-CN" altLang="en-US" sz="1000" dirty="0"/>
              <a:t>免赔额</a:t>
            </a:r>
            <a:r>
              <a:rPr lang="en-US" altLang="zh-CN" sz="1000"/>
              <a:t>)</a:t>
            </a:r>
            <a:endParaRPr lang="en-US" altLang="zh-CN" sz="1000"/>
          </a:p>
          <a:p>
            <a:pPr lvl="0"/>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3362" name="标题 143361"/>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3363" name="副标题 143362"/>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11</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3362" name="标题 143361"/>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3363" name="副标题 143362"/>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11</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11</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2338" name="标题 142337"/>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2339" name="文本占位符 142338"/>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2340" name="日期占位符 142339"/>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2341" name="页脚占位符 142340"/>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11</a:t>
            </a:r>
            <a:endParaRPr lang="zh-CN" altLang="en-US" dirty="0"/>
          </a:p>
        </p:txBody>
      </p:sp>
      <p:sp>
        <p:nvSpPr>
          <p:cNvPr id="142342" name="灯片编号占位符 142341"/>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2343" name="任意多边形 142342"/>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2344" name="直接连接符 142343"/>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2338" name="标题 142337"/>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2339" name="文本占位符 142338"/>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2340" name="日期占位符 142339"/>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2341" name="页脚占位符 142340"/>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11</a:t>
            </a:r>
            <a:endParaRPr lang="zh-CN" altLang="en-US" dirty="0"/>
          </a:p>
        </p:txBody>
      </p:sp>
      <p:sp>
        <p:nvSpPr>
          <p:cNvPr id="142342" name="灯片编号占位符 142341"/>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2343" name="任意多边形 142342"/>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2344" name="直接连接符 142343"/>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12.ppt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611188" y="1125538"/>
            <a:ext cx="7848600" cy="2735262"/>
          </a:xfrm>
        </p:spPr>
        <p:txBody>
          <a:bodyPr anchor="t" anchorCtr="0"/>
          <a:p>
            <a:pPr algn="l"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br>
              <a:rPr lang="en-US" altLang="zh-CN" sz="4200" b="1">
                <a:latin typeface="Garamond" panose="02020404030301010803" pitchFamily="18" charset="0"/>
                <a:ea typeface="宋体" panose="02010600030101010101" pitchFamily="2" charset="-122"/>
                <a:sym typeface="+mn-ea"/>
              </a:rPr>
            </a:br>
            <a:r>
              <a:rPr lang="en-US" altLang="zh-CN" sz="2400">
                <a:latin typeface="Garamond" panose="02020404030301010803" pitchFamily="18" charset="0"/>
                <a:ea typeface="宋体" panose="02010600030101010101" pitchFamily="2" charset="-122"/>
                <a:sym typeface="+mn-ea"/>
              </a:rPr>
              <a:t>(2nd Edition)</a:t>
            </a:r>
            <a:br>
              <a:rPr lang="en-US" altLang="zh-CN" sz="42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4200" kern="1200" baseline="0">
                <a:solidFill>
                  <a:srgbClr val="333399"/>
                </a:solidFill>
                <a:latin typeface="Garamond" panose="02020404030301010803" pitchFamily="18" charset="0"/>
                <a:ea typeface="宋体" panose="02010600030101010101" pitchFamily="2" charset="-122"/>
              </a:rPr>
              <a:t>Chapter 11 - Shipment</a:t>
            </a:r>
            <a:endParaRPr lang="en-US" altLang="zh-CN" sz="4200" kern="1200" baseline="0">
              <a:solidFill>
                <a:srgbClr val="333399"/>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7698" name="标题 157697"/>
          <p:cNvSpPr>
            <a:spLocks noGrp="1"/>
          </p:cNvSpPr>
          <p:nvPr>
            <p:ph type="title"/>
          </p:nvPr>
        </p:nvSpPr>
        <p:spPr/>
        <p:txBody>
          <a:bodyPr/>
          <a:p>
            <a:r>
              <a:rPr lang="en-US" altLang="zh-CN" b="1" u="sng"/>
              <a:t>11.1 Before You Begin</a:t>
            </a:r>
            <a:endParaRPr lang="en-US" altLang="zh-CN" sz="1700" b="1" u="sng"/>
          </a:p>
        </p:txBody>
      </p:sp>
      <p:sp>
        <p:nvSpPr>
          <p:cNvPr id="157699" name="文本占位符 157698"/>
          <p:cNvSpPr>
            <a:spLocks noGrp="1"/>
          </p:cNvSpPr>
          <p:nvPr>
            <p:ph type="body" idx="1"/>
          </p:nvPr>
        </p:nvSpPr>
        <p:spPr>
          <a:xfrm>
            <a:off x="457200" y="1111250"/>
            <a:ext cx="8229600" cy="5067300"/>
          </a:xfrm>
        </p:spPr>
        <p:txBody>
          <a:bodyPr/>
          <a:p>
            <a:pPr marL="609600" lvl="0" indent="-609600" algn="l">
              <a:lnSpc>
                <a:spcPct val="90000"/>
              </a:lnSpc>
              <a:buFont typeface="Wingdings" panose="05000000000000000000" pitchFamily="2" charset="2"/>
              <a:buNone/>
            </a:pPr>
            <a:r>
              <a:rPr lang="en-US" altLang="zh-CN" sz="2800" b="1"/>
              <a:t>5.   How do you understand “the amount for which the goods are required to be insured”?</a:t>
            </a:r>
            <a:endParaRPr lang="en-US" altLang="zh-CN" sz="2800" b="1"/>
          </a:p>
          <a:p>
            <a:pPr marL="609600" indent="-609600">
              <a:lnSpc>
                <a:spcPct val="120000"/>
              </a:lnSpc>
            </a:pPr>
            <a:r>
              <a:rPr lang="en-US" altLang="zh-CN" sz="2600"/>
              <a:t>The insured amount is the reasonable value of the goods at the place of shipment. Under UCP600, the minimum amount which the insurance document must indicate the insurance cover to have been effected is the CIF or CIP value of the goods, as the case may be, plus 10%, but no more than 122%. </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7698"/>
                                        </p:tgtEl>
                                        <p:attrNameLst>
                                          <p:attrName>style.visibility</p:attrName>
                                        </p:attrNameLst>
                                      </p:cBhvr>
                                      <p:to>
                                        <p:strVal val="visible"/>
                                      </p:to>
                                    </p:set>
                                    <p:animEffect transition="in" filter="fade">
                                      <p:cBhvr>
                                        <p:cTn id="7" dur="597">
                                          <p:stCondLst>
                                            <p:cond delay="0"/>
                                          </p:stCondLst>
                                        </p:cTn>
                                        <p:tgtEl>
                                          <p:spTgt spid="157698"/>
                                        </p:tgtEl>
                                      </p:cBhvr>
                                    </p:animEffect>
                                    <p:anim calcmode="lin" valueType="num">
                                      <p:cBhvr>
                                        <p:cTn id="8" dur="597" fill="hold">
                                          <p:stCondLst>
                                            <p:cond delay="0"/>
                                          </p:stCondLst>
                                        </p:cTn>
                                        <p:tgtEl>
                                          <p:spTgt spid="15769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769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769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7699">
                                            <p:txEl>
                                              <p:pRg st="1" end="1"/>
                                            </p:txEl>
                                          </p:spTgt>
                                        </p:tgtEl>
                                        <p:attrNameLst>
                                          <p:attrName>style.visibility</p:attrName>
                                        </p:attrNameLst>
                                      </p:cBhvr>
                                      <p:to>
                                        <p:strVal val="visible"/>
                                      </p:to>
                                    </p:set>
                                    <p:anim to="" calcmode="lin" valueType="num">
                                      <p:cBhvr>
                                        <p:cTn id="15" dur="1" fill="hold"/>
                                        <p:tgtEl>
                                          <p:spTgt spid="157699">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9746" name="标题 159745"/>
          <p:cNvSpPr>
            <a:spLocks noGrp="1"/>
          </p:cNvSpPr>
          <p:nvPr>
            <p:ph type="title"/>
          </p:nvPr>
        </p:nvSpPr>
        <p:spPr/>
        <p:txBody>
          <a:bodyPr/>
          <a:p>
            <a:r>
              <a:rPr lang="en-US" altLang="zh-CN" b="1" u="sng"/>
              <a:t>11.1 Before You Begin</a:t>
            </a:r>
            <a:endParaRPr lang="en-US" altLang="zh-CN" sz="1700" b="1" u="sng"/>
          </a:p>
        </p:txBody>
      </p:sp>
      <p:sp>
        <p:nvSpPr>
          <p:cNvPr id="159747" name="文本占位符 159746"/>
          <p:cNvSpPr>
            <a:spLocks noGrp="1"/>
          </p:cNvSpPr>
          <p:nvPr>
            <p:ph type="body" idx="1"/>
          </p:nvPr>
        </p:nvSpPr>
        <p:spPr>
          <a:xfrm>
            <a:off x="539750" y="1268730"/>
            <a:ext cx="7804150" cy="4914265"/>
          </a:xfrm>
        </p:spPr>
        <p:txBody>
          <a:bodyPr/>
          <a:p>
            <a:pPr marL="609600" indent="-609600" algn="l">
              <a:lnSpc>
                <a:spcPct val="90000"/>
              </a:lnSpc>
              <a:buFont typeface="Wingdings" panose="05000000000000000000" pitchFamily="2" charset="2"/>
              <a:buNone/>
            </a:pPr>
            <a:r>
              <a:rPr lang="en-US" altLang="zh-CN" sz="2600" b="1"/>
              <a:t>6.   What are the differences between a waybill and a bill of lading? </a:t>
            </a:r>
            <a:endParaRPr lang="en-US" altLang="zh-CN" sz="2600" b="1"/>
          </a:p>
          <a:p>
            <a:pPr marL="609600" indent="-609600">
              <a:lnSpc>
                <a:spcPct val="110000"/>
              </a:lnSpc>
            </a:pPr>
            <a:r>
              <a:rPr lang="en-US" altLang="zh-CN" sz="2600"/>
              <a:t>Both the waybill and bill of lading are facilitative instruments of international trade. The main difference between the two is that while the bill of lading conveys title, the waybill merely serves as evidence that the consignor/shipper has contracted with the carrier to carry the goods to the consignee at an identified destination. </a:t>
            </a:r>
            <a:endParaRPr lang="en-US" altLang="zh-CN" sz="2600"/>
          </a:p>
        </p:txBody>
      </p:sp>
      <p:sp>
        <p:nvSpPr>
          <p:cNvPr id="5" name="下箭头 4"/>
          <p:cNvSpPr/>
          <p:nvPr/>
        </p:nvSpPr>
        <p:spPr>
          <a:xfrm>
            <a:off x="4356100" y="5517515"/>
            <a:ext cx="75565" cy="28829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9746"/>
                                        </p:tgtEl>
                                        <p:attrNameLst>
                                          <p:attrName>style.visibility</p:attrName>
                                        </p:attrNameLst>
                                      </p:cBhvr>
                                      <p:to>
                                        <p:strVal val="visible"/>
                                      </p:to>
                                    </p:set>
                                    <p:animEffect transition="in" filter="fade">
                                      <p:cBhvr>
                                        <p:cTn id="7" dur="597">
                                          <p:stCondLst>
                                            <p:cond delay="0"/>
                                          </p:stCondLst>
                                        </p:cTn>
                                        <p:tgtEl>
                                          <p:spTgt spid="159746"/>
                                        </p:tgtEl>
                                      </p:cBhvr>
                                    </p:animEffect>
                                    <p:anim calcmode="lin" valueType="num">
                                      <p:cBhvr>
                                        <p:cTn id="8" dur="597" fill="hold">
                                          <p:stCondLst>
                                            <p:cond delay="0"/>
                                          </p:stCondLst>
                                        </p:cTn>
                                        <p:tgtEl>
                                          <p:spTgt spid="1597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97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974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9747">
                                            <p:txEl>
                                              <p:pRg st="1" end="1"/>
                                            </p:txEl>
                                          </p:spTgt>
                                        </p:tgtEl>
                                        <p:attrNameLst>
                                          <p:attrName>style.visibility</p:attrName>
                                        </p:attrNameLst>
                                      </p:cBhvr>
                                      <p:to>
                                        <p:strVal val="visible"/>
                                      </p:to>
                                    </p:set>
                                    <p:anim to="" calcmode="lin" valueType="num">
                                      <p:cBhvr>
                                        <p:cTn id="15" dur="1" fill="hold"/>
                                        <p:tgtEl>
                                          <p:spTgt spid="159747">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9746" name="标题 159745"/>
          <p:cNvSpPr>
            <a:spLocks noGrp="1"/>
          </p:cNvSpPr>
          <p:nvPr>
            <p:ph type="title"/>
          </p:nvPr>
        </p:nvSpPr>
        <p:spPr>
          <a:xfrm>
            <a:off x="457200" y="278130"/>
            <a:ext cx="8229600" cy="945515"/>
          </a:xfrm>
        </p:spPr>
        <p:txBody>
          <a:bodyPr/>
          <a:p>
            <a:r>
              <a:rPr lang="en-US" altLang="zh-CN" b="1" u="sng"/>
              <a:t>11.1 Before You Begin</a:t>
            </a:r>
            <a:endParaRPr lang="en-US" altLang="zh-CN" sz="1700" b="1" u="sng"/>
          </a:p>
        </p:txBody>
      </p:sp>
      <p:sp>
        <p:nvSpPr>
          <p:cNvPr id="159747" name="文本占位符 159746"/>
          <p:cNvSpPr>
            <a:spLocks noGrp="1"/>
          </p:cNvSpPr>
          <p:nvPr>
            <p:ph type="body" idx="1"/>
          </p:nvPr>
        </p:nvSpPr>
        <p:spPr>
          <a:xfrm>
            <a:off x="468313" y="1125538"/>
            <a:ext cx="8229600" cy="4933950"/>
          </a:xfrm>
        </p:spPr>
        <p:txBody>
          <a:bodyPr/>
          <a:p>
            <a:pPr marL="0" indent="0">
              <a:buNone/>
            </a:pPr>
            <a:r>
              <a:rPr lang="en-US" altLang="zh-CN" sz="2800" b="1"/>
              <a:t>6. </a:t>
            </a:r>
            <a:endParaRPr lang="en-US" altLang="zh-CN" sz="2800" b="1"/>
          </a:p>
          <a:p>
            <a:pPr marL="609600" indent="-609600"/>
            <a:r>
              <a:rPr lang="en-US" altLang="zh-CN" sz="2400"/>
              <a:t>Another difference between the waybill and bill of lading is that the bill of lading can be a negotiable instrument, known as “negotiable bill of lading”, unlike the waybill. This means that the owner of the negotiable bill of lading can transfer the title to anyone he or she pleases. This is not the same with a waybill, which must be transferred only to the person who has been named on the document as the consignee. </a:t>
            </a:r>
            <a:endParaRPr lang="en-US" altLang="zh-CN" sz="2400"/>
          </a:p>
          <a:p>
            <a:pPr marL="609600" indent="-609600"/>
            <a:r>
              <a:rPr lang="en-US" altLang="zh-CN" sz="2400"/>
              <a:t>The waybill issued for an ocean freight is known as a sea waybill. The same principle applies to air, road and rail transport. </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9746"/>
                                        </p:tgtEl>
                                        <p:attrNameLst>
                                          <p:attrName>style.visibility</p:attrName>
                                        </p:attrNameLst>
                                      </p:cBhvr>
                                      <p:to>
                                        <p:strVal val="visible"/>
                                      </p:to>
                                    </p:set>
                                    <p:animEffect transition="in" filter="fade">
                                      <p:cBhvr>
                                        <p:cTn id="7" dur="597">
                                          <p:stCondLst>
                                            <p:cond delay="0"/>
                                          </p:stCondLst>
                                        </p:cTn>
                                        <p:tgtEl>
                                          <p:spTgt spid="159746"/>
                                        </p:tgtEl>
                                      </p:cBhvr>
                                    </p:animEffect>
                                    <p:anim calcmode="lin" valueType="num">
                                      <p:cBhvr>
                                        <p:cTn id="8" dur="597" fill="hold">
                                          <p:stCondLst>
                                            <p:cond delay="0"/>
                                          </p:stCondLst>
                                        </p:cTn>
                                        <p:tgtEl>
                                          <p:spTgt spid="1597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97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974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9747">
                                            <p:txEl>
                                              <p:pRg st="1" end="1"/>
                                            </p:txEl>
                                          </p:spTgt>
                                        </p:tgtEl>
                                        <p:attrNameLst>
                                          <p:attrName>style.visibility</p:attrName>
                                        </p:attrNameLst>
                                      </p:cBhvr>
                                      <p:to>
                                        <p:strVal val="visible"/>
                                      </p:to>
                                    </p:set>
                                    <p:anim to="" calcmode="lin" valueType="num">
                                      <p:cBhvr>
                                        <p:cTn id="15" dur="1" fill="hold"/>
                                        <p:tgtEl>
                                          <p:spTgt spid="159747">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9747">
                                            <p:txEl>
                                              <p:pRg st="2" end="2"/>
                                            </p:txEl>
                                          </p:spTgt>
                                        </p:tgtEl>
                                        <p:attrNameLst>
                                          <p:attrName>style.visibility</p:attrName>
                                        </p:attrNameLst>
                                      </p:cBhvr>
                                      <p:to>
                                        <p:strVal val="visible"/>
                                      </p:to>
                                    </p:set>
                                    <p:anim to="" calcmode="lin" valueType="num">
                                      <p:cBhvr>
                                        <p:cTn id="20" dur="1" fill="hold"/>
                                        <p:tgtEl>
                                          <p:spTgt spid="159747">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1794" name="标题 161793"/>
          <p:cNvSpPr>
            <a:spLocks noGrp="1"/>
          </p:cNvSpPr>
          <p:nvPr>
            <p:ph type="title"/>
          </p:nvPr>
        </p:nvSpPr>
        <p:spPr/>
        <p:txBody>
          <a:bodyPr/>
          <a:p>
            <a:r>
              <a:rPr lang="en-US" altLang="zh-CN" b="1" u="sng"/>
              <a:t>11.1 Before You Begin</a:t>
            </a:r>
            <a:endParaRPr lang="en-US" altLang="zh-CN" sz="1700" b="1" u="sng"/>
          </a:p>
        </p:txBody>
      </p:sp>
      <p:sp>
        <p:nvSpPr>
          <p:cNvPr id="161795" name="文本占位符 161794"/>
          <p:cNvSpPr>
            <a:spLocks noGrp="1"/>
          </p:cNvSpPr>
          <p:nvPr>
            <p:ph type="body" idx="1"/>
          </p:nvPr>
        </p:nvSpPr>
        <p:spPr>
          <a:xfrm>
            <a:off x="755650" y="1557338"/>
            <a:ext cx="7632700" cy="4464050"/>
          </a:xfrm>
        </p:spPr>
        <p:txBody>
          <a:bodyPr/>
          <a:p>
            <a:pPr marL="609600" indent="-609600" algn="l">
              <a:lnSpc>
                <a:spcPct val="90000"/>
              </a:lnSpc>
              <a:buFont typeface="Wingdings" panose="05000000000000000000" pitchFamily="2" charset="2"/>
              <a:buNone/>
            </a:pPr>
            <a:r>
              <a:rPr lang="en-US" altLang="zh-CN" sz="2800" b="1"/>
              <a:t>7.   What is the most widely used means of transport in international trade and why?</a:t>
            </a:r>
            <a:endParaRPr lang="en-US" altLang="zh-CN" sz="2800" b="1"/>
          </a:p>
          <a:p>
            <a:pPr marL="609600" indent="-609600">
              <a:lnSpc>
                <a:spcPct val="130000"/>
              </a:lnSpc>
            </a:pPr>
            <a:r>
              <a:rPr lang="en-US" altLang="zh-CN" sz="2800"/>
              <a:t>Sea transport is the oldest and most widely used means of transport in international trade because of its low cost and large volumes accommodated for long distances.</a:t>
            </a:r>
            <a:endParaRPr lang="en-US" altLang="zh-CN"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61794"/>
                                        </p:tgtEl>
                                        <p:attrNameLst>
                                          <p:attrName>style.visibility</p:attrName>
                                        </p:attrNameLst>
                                      </p:cBhvr>
                                      <p:to>
                                        <p:strVal val="visible"/>
                                      </p:to>
                                    </p:set>
                                    <p:animEffect transition="in" filter="fade">
                                      <p:cBhvr>
                                        <p:cTn id="7" dur="597">
                                          <p:stCondLst>
                                            <p:cond delay="0"/>
                                          </p:stCondLst>
                                        </p:cTn>
                                        <p:tgtEl>
                                          <p:spTgt spid="161794"/>
                                        </p:tgtEl>
                                      </p:cBhvr>
                                    </p:animEffect>
                                    <p:anim calcmode="lin" valueType="num">
                                      <p:cBhvr>
                                        <p:cTn id="8" dur="597" fill="hold">
                                          <p:stCondLst>
                                            <p:cond delay="0"/>
                                          </p:stCondLst>
                                        </p:cTn>
                                        <p:tgtEl>
                                          <p:spTgt spid="16179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6179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6179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61795">
                                            <p:txEl>
                                              <p:pRg st="1" end="1"/>
                                            </p:txEl>
                                          </p:spTgt>
                                        </p:tgtEl>
                                        <p:attrNameLst>
                                          <p:attrName>style.visibility</p:attrName>
                                        </p:attrNameLst>
                                      </p:cBhvr>
                                      <p:to>
                                        <p:strVal val="visible"/>
                                      </p:to>
                                    </p:set>
                                    <p:anim to="" calcmode="lin" valueType="num">
                                      <p:cBhvr>
                                        <p:cTn id="15" dur="1" fill="hold"/>
                                        <p:tgtEl>
                                          <p:spTgt spid="161795">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6914" name="标题 166913"/>
          <p:cNvSpPr>
            <a:spLocks noGrp="1"/>
          </p:cNvSpPr>
          <p:nvPr>
            <p:ph type="title"/>
          </p:nvPr>
        </p:nvSpPr>
        <p:spPr>
          <a:xfrm>
            <a:off x="457200" y="278130"/>
            <a:ext cx="8229600" cy="916305"/>
          </a:xfrm>
        </p:spPr>
        <p:txBody>
          <a:bodyPr/>
          <a:p>
            <a:r>
              <a:rPr lang="en-US" altLang="zh-CN" b="1" u="sng"/>
              <a:t>11.1 Before You Begin</a:t>
            </a:r>
            <a:endParaRPr lang="en-US" altLang="zh-CN" sz="1700" b="1" u="sng"/>
          </a:p>
        </p:txBody>
      </p:sp>
      <p:sp>
        <p:nvSpPr>
          <p:cNvPr id="166915" name="文本占位符 166914"/>
          <p:cNvSpPr>
            <a:spLocks noGrp="1"/>
          </p:cNvSpPr>
          <p:nvPr>
            <p:ph type="body" idx="1"/>
          </p:nvPr>
        </p:nvSpPr>
        <p:spPr>
          <a:xfrm>
            <a:off x="684213" y="1484313"/>
            <a:ext cx="7920037" cy="4608512"/>
          </a:xfrm>
        </p:spPr>
        <p:txBody>
          <a:bodyPr/>
          <a:p>
            <a:pPr marL="609600" indent="-609600" algn="l">
              <a:lnSpc>
                <a:spcPct val="90000"/>
              </a:lnSpc>
              <a:buFont typeface="Wingdings" panose="05000000000000000000" pitchFamily="2" charset="2"/>
              <a:buNone/>
            </a:pPr>
            <a:r>
              <a:rPr lang="en-US" altLang="zh-CN" sz="2800" b="1"/>
              <a:t>8.   What is the normal capacity of a TEU?</a:t>
            </a:r>
            <a:endParaRPr lang="en-US" altLang="zh-CN" sz="2800" b="1"/>
          </a:p>
          <a:p>
            <a:pPr marL="609600" indent="-609600">
              <a:lnSpc>
                <a:spcPct val="110000"/>
              </a:lnSpc>
            </a:pPr>
            <a:r>
              <a:rPr lang="en-US" altLang="zh-CN" sz="2800"/>
              <a:t>A 20 foot general purpose cargo container (TEU) has normally a net loadable volume of approximately 28 cubic meters (CBM), and the max. weight in it is close to 21 metric tons. However, factors such as interior dimension, container brand and the shipped product will affect final volume and weight.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66914"/>
                                        </p:tgtEl>
                                        <p:attrNameLst>
                                          <p:attrName>style.visibility</p:attrName>
                                        </p:attrNameLst>
                                      </p:cBhvr>
                                      <p:to>
                                        <p:strVal val="visible"/>
                                      </p:to>
                                    </p:set>
                                    <p:animEffect transition="in" filter="fade">
                                      <p:cBhvr>
                                        <p:cTn id="7" dur="597">
                                          <p:stCondLst>
                                            <p:cond delay="0"/>
                                          </p:stCondLst>
                                        </p:cTn>
                                        <p:tgtEl>
                                          <p:spTgt spid="166914"/>
                                        </p:tgtEl>
                                      </p:cBhvr>
                                    </p:animEffect>
                                    <p:anim calcmode="lin" valueType="num">
                                      <p:cBhvr>
                                        <p:cTn id="8" dur="597" fill="hold">
                                          <p:stCondLst>
                                            <p:cond delay="0"/>
                                          </p:stCondLst>
                                        </p:cTn>
                                        <p:tgtEl>
                                          <p:spTgt spid="16691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6691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6691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66915">
                                            <p:txEl>
                                              <p:pRg st="1" end="1"/>
                                            </p:txEl>
                                          </p:spTgt>
                                        </p:tgtEl>
                                        <p:attrNameLst>
                                          <p:attrName>style.visibility</p:attrName>
                                        </p:attrNameLst>
                                      </p:cBhvr>
                                      <p:to>
                                        <p:strVal val="visible"/>
                                      </p:to>
                                    </p:set>
                                    <p:anim to="" calcmode="lin" valueType="num">
                                      <p:cBhvr>
                                        <p:cTn id="15" dur="1" fill="hold"/>
                                        <p:tgtEl>
                                          <p:spTgt spid="166915">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3842" name="标题 163841"/>
          <p:cNvSpPr>
            <a:spLocks noGrp="1"/>
          </p:cNvSpPr>
          <p:nvPr>
            <p:ph type="title"/>
          </p:nvPr>
        </p:nvSpPr>
        <p:spPr>
          <a:xfrm>
            <a:off x="457200" y="278130"/>
            <a:ext cx="8229600" cy="867410"/>
          </a:xfrm>
        </p:spPr>
        <p:txBody>
          <a:bodyPr/>
          <a:p>
            <a:r>
              <a:rPr lang="en-US" altLang="zh-CN" b="1" u="sng"/>
              <a:t>11.1 Before You Begin</a:t>
            </a:r>
            <a:endParaRPr lang="en-US" altLang="zh-CN" sz="1700" b="1" u="sng"/>
          </a:p>
        </p:txBody>
      </p:sp>
      <p:sp>
        <p:nvSpPr>
          <p:cNvPr id="163843" name="文本占位符 163842"/>
          <p:cNvSpPr>
            <a:spLocks noGrp="1"/>
          </p:cNvSpPr>
          <p:nvPr>
            <p:ph type="body" idx="1"/>
          </p:nvPr>
        </p:nvSpPr>
        <p:spPr>
          <a:xfrm>
            <a:off x="611188" y="1268413"/>
            <a:ext cx="7848600" cy="4537075"/>
          </a:xfrm>
        </p:spPr>
        <p:txBody>
          <a:bodyPr/>
          <a:p>
            <a:pPr marL="609600" indent="-609600" algn="l">
              <a:lnSpc>
                <a:spcPct val="90000"/>
              </a:lnSpc>
              <a:buFont typeface="Wingdings" panose="05000000000000000000" pitchFamily="2" charset="2"/>
              <a:buNone/>
            </a:pPr>
            <a:r>
              <a:rPr lang="en-US" altLang="zh-CN" sz="2800" b="1"/>
              <a:t>9.   What is transhipment? </a:t>
            </a:r>
            <a:endParaRPr lang="en-US" altLang="zh-CN" sz="2800" b="1"/>
          </a:p>
          <a:p>
            <a:pPr marL="609600" indent="-609600"/>
            <a:r>
              <a:rPr lang="en-US" altLang="zh-CN" sz="2800"/>
              <a:t>As defined in UCP600, transhipment means “unloading from one means of conveyance and reloading to another means of conveyance (whether or not in different modes of transport) during the carriage from the place of dispatch, taking in charge or shipment to the place of final destination stated in the credit.”</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63842"/>
                                        </p:tgtEl>
                                        <p:attrNameLst>
                                          <p:attrName>style.visibility</p:attrName>
                                        </p:attrNameLst>
                                      </p:cBhvr>
                                      <p:to>
                                        <p:strVal val="visible"/>
                                      </p:to>
                                    </p:set>
                                    <p:animEffect transition="in" filter="fade">
                                      <p:cBhvr>
                                        <p:cTn id="7" dur="597">
                                          <p:stCondLst>
                                            <p:cond delay="0"/>
                                          </p:stCondLst>
                                        </p:cTn>
                                        <p:tgtEl>
                                          <p:spTgt spid="163842"/>
                                        </p:tgtEl>
                                      </p:cBhvr>
                                    </p:animEffect>
                                    <p:anim calcmode="lin" valueType="num">
                                      <p:cBhvr>
                                        <p:cTn id="8" dur="597" fill="hold">
                                          <p:stCondLst>
                                            <p:cond delay="0"/>
                                          </p:stCondLst>
                                        </p:cTn>
                                        <p:tgtEl>
                                          <p:spTgt spid="16384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6384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6384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63843">
                                            <p:txEl>
                                              <p:pRg st="1" end="1"/>
                                            </p:txEl>
                                          </p:spTgt>
                                        </p:tgtEl>
                                        <p:attrNameLst>
                                          <p:attrName>style.visibility</p:attrName>
                                        </p:attrNameLst>
                                      </p:cBhvr>
                                      <p:to>
                                        <p:strVal val="visible"/>
                                      </p:to>
                                    </p:set>
                                    <p:anim to="" calcmode="lin" valueType="num">
                                      <p:cBhvr>
                                        <p:cTn id="15" dur="1" fill="hold"/>
                                        <p:tgtEl>
                                          <p:spTgt spid="163843">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8962" name="标题 168961"/>
          <p:cNvSpPr>
            <a:spLocks noGrp="1"/>
          </p:cNvSpPr>
          <p:nvPr>
            <p:ph type="title"/>
          </p:nvPr>
        </p:nvSpPr>
        <p:spPr/>
        <p:txBody>
          <a:bodyPr/>
          <a:p>
            <a:r>
              <a:rPr lang="en-US" altLang="zh-CN" b="1" u="sng"/>
              <a:t>11.1 Before You Begin</a:t>
            </a:r>
            <a:endParaRPr lang="en-US" altLang="zh-CN" sz="1700" b="1" u="sng"/>
          </a:p>
        </p:txBody>
      </p:sp>
      <p:sp>
        <p:nvSpPr>
          <p:cNvPr id="168963" name="文本占位符 168962"/>
          <p:cNvSpPr>
            <a:spLocks noGrp="1"/>
          </p:cNvSpPr>
          <p:nvPr>
            <p:ph type="body" idx="1"/>
          </p:nvPr>
        </p:nvSpPr>
        <p:spPr>
          <a:xfrm>
            <a:off x="468630" y="1268730"/>
            <a:ext cx="8036560" cy="4603115"/>
          </a:xfrm>
        </p:spPr>
        <p:txBody>
          <a:bodyPr/>
          <a:p>
            <a:pPr marL="609600" indent="-609600" algn="l">
              <a:lnSpc>
                <a:spcPct val="90000"/>
              </a:lnSpc>
              <a:buFont typeface="Wingdings" panose="05000000000000000000" pitchFamily="2" charset="2"/>
              <a:buNone/>
            </a:pPr>
            <a:r>
              <a:rPr lang="en-US" altLang="zh-CN" sz="2800" b="1"/>
              <a:t>10. How can the buyer guarantee his interests in terms of delivery time?</a:t>
            </a:r>
            <a:endParaRPr lang="en-US" altLang="zh-CN" sz="2800" b="1"/>
          </a:p>
          <a:p>
            <a:pPr marL="609600" indent="-609600">
              <a:lnSpc>
                <a:spcPct val="90000"/>
              </a:lnSpc>
            </a:pPr>
            <a:r>
              <a:rPr lang="en-US" altLang="zh-CN" sz="2600"/>
              <a:t>Delivery time tends to be the most important issue in negotiating shipment clauses. The alternative for the buyer is a fixed and firm delivery date. An estimated delivery date will usually be unacceptable to a buyer. After choosing a specific date for delivery, it is necessary for the buyer to further discuss with the seller the immediate consequences of a failure to meet that date, and to place a time requirement on subsequent deliveries. </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68962"/>
                                        </p:tgtEl>
                                        <p:attrNameLst>
                                          <p:attrName>style.visibility</p:attrName>
                                        </p:attrNameLst>
                                      </p:cBhvr>
                                      <p:to>
                                        <p:strVal val="visible"/>
                                      </p:to>
                                    </p:set>
                                    <p:animEffect transition="in" filter="fade">
                                      <p:cBhvr>
                                        <p:cTn id="7" dur="597">
                                          <p:stCondLst>
                                            <p:cond delay="0"/>
                                          </p:stCondLst>
                                        </p:cTn>
                                        <p:tgtEl>
                                          <p:spTgt spid="168962"/>
                                        </p:tgtEl>
                                      </p:cBhvr>
                                    </p:animEffect>
                                    <p:anim calcmode="lin" valueType="num">
                                      <p:cBhvr>
                                        <p:cTn id="8" dur="597" fill="hold">
                                          <p:stCondLst>
                                            <p:cond delay="0"/>
                                          </p:stCondLst>
                                        </p:cTn>
                                        <p:tgtEl>
                                          <p:spTgt spid="16896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6896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6896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68963">
                                            <p:txEl>
                                              <p:pRg st="1" end="1"/>
                                            </p:txEl>
                                          </p:spTgt>
                                        </p:tgtEl>
                                        <p:attrNameLst>
                                          <p:attrName>style.visibility</p:attrName>
                                        </p:attrNameLst>
                                      </p:cBhvr>
                                      <p:to>
                                        <p:strVal val="visible"/>
                                      </p:to>
                                    </p:set>
                                    <p:anim to="" calcmode="lin" valueType="num">
                                      <p:cBhvr>
                                        <p:cTn id="15" dur="1" fill="hold"/>
                                        <p:tgtEl>
                                          <p:spTgt spid="168963">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a:t>
            </a:r>
            <a:r>
              <a:rPr lang="en-US" altLang="zh-CN" dirty="0"/>
              <a:t>1</a:t>
            </a:r>
            <a:endParaRPr lang="en-US" altLang="zh-CN"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9746" name="标题 159745"/>
          <p:cNvSpPr>
            <a:spLocks noGrp="1"/>
          </p:cNvSpPr>
          <p:nvPr>
            <p:ph type="title"/>
          </p:nvPr>
        </p:nvSpPr>
        <p:spPr>
          <a:xfrm>
            <a:off x="457200" y="278130"/>
            <a:ext cx="8229600" cy="843915"/>
          </a:xfrm>
        </p:spPr>
        <p:txBody>
          <a:bodyPr/>
          <a:p>
            <a:r>
              <a:rPr lang="en-US" altLang="zh-CN" b="1" u="sng"/>
              <a:t>11.1 Before You Begin</a:t>
            </a:r>
            <a:endParaRPr lang="en-US" altLang="zh-CN" sz="1700" b="1" u="sng"/>
          </a:p>
        </p:txBody>
      </p:sp>
      <p:sp>
        <p:nvSpPr>
          <p:cNvPr id="159747" name="文本占位符 159746"/>
          <p:cNvSpPr>
            <a:spLocks noGrp="1"/>
          </p:cNvSpPr>
          <p:nvPr>
            <p:ph type="body" idx="1"/>
          </p:nvPr>
        </p:nvSpPr>
        <p:spPr>
          <a:xfrm>
            <a:off x="611505" y="1324610"/>
            <a:ext cx="7901305" cy="4208780"/>
          </a:xfrm>
        </p:spPr>
        <p:txBody>
          <a:bodyPr vert="horz" wrap="square" lIns="91440" tIns="45720" rIns="91440" bIns="45720" anchor="t" anchorCtr="0"/>
          <a:p>
            <a:pPr marL="0" indent="0">
              <a:buNone/>
            </a:pPr>
            <a:r>
              <a:rPr lang="en-US" altLang="zh-CN" sz="2600" b="1">
                <a:sym typeface="+mn-ea"/>
              </a:rPr>
              <a:t>Further Reading- Assignment:</a:t>
            </a:r>
            <a:endParaRPr lang="en-US" altLang="zh-CN" sz="2600" b="1">
              <a:sym typeface="+mn-ea"/>
            </a:endParaRPr>
          </a:p>
          <a:p>
            <a:pPr marL="609600" lvl="1" indent="-609600" algn="l">
              <a:lnSpc>
                <a:spcPct val="110000"/>
              </a:lnSpc>
              <a:buChar char="n"/>
            </a:pPr>
            <a:r>
              <a:rPr lang="en-US" altLang="zh-CN" sz="2600">
                <a:sym typeface="+mn-ea"/>
              </a:rPr>
              <a:t>Please read this article “Xinhua Commentary: China-Europe Rail Route Stabilizes Global Supply Chains amid Turmoil” </a:t>
            </a:r>
            <a:r>
              <a:rPr lang="en-US" altLang="zh-CN" sz="2600"/>
              <a:t>to understand the role in global supply chain this route plays. </a:t>
            </a:r>
            <a:endParaRPr lang="en-US" altLang="zh-CN" sz="2600"/>
          </a:p>
          <a:p>
            <a:pPr marL="609600" lvl="1" indent="-609600" algn="l">
              <a:lnSpc>
                <a:spcPct val="110000"/>
              </a:lnSpc>
              <a:buChar char="n"/>
            </a:pPr>
            <a:r>
              <a:rPr lang="en-US" altLang="zh-CN" sz="2600">
                <a:sym typeface="+mn-ea"/>
              </a:rPr>
              <a:t>Please use your smartphone to scan and learn “Logistics trend: artificial intelligence becomes a game-changer” and understand the benefits of humans collaborating with AI in logistics.</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9746"/>
                                        </p:tgtEl>
                                        <p:attrNameLst>
                                          <p:attrName>style.visibility</p:attrName>
                                        </p:attrNameLst>
                                      </p:cBhvr>
                                      <p:to>
                                        <p:strVal val="visible"/>
                                      </p:to>
                                    </p:set>
                                    <p:animEffect transition="in" filter="fade">
                                      <p:cBhvr>
                                        <p:cTn id="7" dur="597">
                                          <p:stCondLst>
                                            <p:cond delay="0"/>
                                          </p:stCondLst>
                                        </p:cTn>
                                        <p:tgtEl>
                                          <p:spTgt spid="159746"/>
                                        </p:tgtEl>
                                      </p:cBhvr>
                                    </p:animEffect>
                                    <p:anim calcmode="lin" valueType="num">
                                      <p:cBhvr>
                                        <p:cTn id="8" dur="597" fill="hold">
                                          <p:stCondLst>
                                            <p:cond delay="0"/>
                                          </p:stCondLst>
                                        </p:cTn>
                                        <p:tgtEl>
                                          <p:spTgt spid="1597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97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974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p:bldP spid="159747"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00354" name="标题 100353"/>
          <p:cNvSpPr>
            <a:spLocks noGrp="1"/>
          </p:cNvSpPr>
          <p:nvPr>
            <p:ph type="title"/>
          </p:nvPr>
        </p:nvSpPr>
        <p:spPr>
          <a:xfrm>
            <a:off x="457200" y="278130"/>
            <a:ext cx="8229600" cy="939165"/>
          </a:xfrm>
        </p:spPr>
        <p:txBody>
          <a:bodyPr/>
          <a:p>
            <a:r>
              <a:rPr lang="en-US" altLang="zh-CN" b="1" u="sng"/>
              <a:t>11.2 Useful Expressions</a:t>
            </a:r>
            <a:endParaRPr lang="en-US" altLang="zh-CN" sz="1700" b="1" u="sng"/>
          </a:p>
        </p:txBody>
      </p:sp>
      <p:sp>
        <p:nvSpPr>
          <p:cNvPr id="100355" name="文本占位符 100354"/>
          <p:cNvSpPr>
            <a:spLocks noGrp="1"/>
          </p:cNvSpPr>
          <p:nvPr>
            <p:ph type="body" idx="1"/>
          </p:nvPr>
        </p:nvSpPr>
        <p:spPr>
          <a:xfrm>
            <a:off x="323850" y="1412875"/>
            <a:ext cx="8351838" cy="4537075"/>
          </a:xfrm>
        </p:spPr>
        <p:txBody>
          <a:bodyPr/>
          <a:p>
            <a:pPr marL="609600" indent="-609600"/>
            <a:r>
              <a:rPr lang="en-US" altLang="zh-CN" b="1"/>
              <a:t>What are the main contents covered by Group A-F?</a:t>
            </a:r>
            <a:endParaRPr lang="en-US" altLang="zh-CN" b="1"/>
          </a:p>
          <a:p>
            <a:pPr marL="1066800" lvl="1" indent="-609600">
              <a:buFont typeface="+mj-lt"/>
              <a:buAutoNum type="alphaUcPeriod"/>
            </a:pPr>
            <a:r>
              <a:rPr lang="en-US" altLang="zh-CN" sz="2800" i="1"/>
              <a:t>Questions on time of delivery</a:t>
            </a:r>
            <a:endParaRPr lang="en-US" altLang="zh-CN" sz="2800" i="1"/>
          </a:p>
          <a:p>
            <a:pPr marL="1066800" lvl="1" indent="-609600">
              <a:buFont typeface="+mj-lt"/>
              <a:buAutoNum type="alphaUcPeriod"/>
            </a:pPr>
            <a:r>
              <a:rPr lang="en-US" altLang="zh-CN" sz="2800" i="1"/>
              <a:t>Answers to questions on time of delivery</a:t>
            </a:r>
            <a:endParaRPr lang="en-US" altLang="zh-CN" sz="2800" i="1"/>
          </a:p>
          <a:p>
            <a:pPr marL="1066800" lvl="1" indent="-609600">
              <a:buFont typeface="+mj-lt"/>
              <a:buAutoNum type="alphaUcPeriod"/>
            </a:pPr>
            <a:r>
              <a:rPr lang="en-US" altLang="zh-CN" sz="2800" i="1"/>
              <a:t>Negotiating partial shipments</a:t>
            </a:r>
            <a:endParaRPr lang="en-US" altLang="zh-CN" sz="2800"/>
          </a:p>
          <a:p>
            <a:pPr marL="1066800" lvl="1" indent="-609600">
              <a:buFont typeface="+mj-lt"/>
              <a:buAutoNum type="alphaUcPeriod"/>
            </a:pPr>
            <a:r>
              <a:rPr lang="en-US" altLang="zh-CN" sz="2800" i="1"/>
              <a:t>Negotiating port of loading and transhipment</a:t>
            </a:r>
            <a:endParaRPr lang="en-US" altLang="zh-CN" sz="2800"/>
          </a:p>
          <a:p>
            <a:pPr marL="1066800" lvl="1" indent="-609600">
              <a:buFont typeface="+mj-lt"/>
              <a:buAutoNum type="alphaUcPeriod"/>
            </a:pPr>
            <a:r>
              <a:rPr lang="en-US" altLang="zh-CN" sz="2800" i="1"/>
              <a:t>Negotiating means of transport</a:t>
            </a:r>
            <a:endParaRPr lang="en-US" altLang="zh-CN" sz="2800"/>
          </a:p>
          <a:p>
            <a:pPr marL="1066800" lvl="1" indent="-609600">
              <a:buFont typeface="+mj-lt"/>
              <a:buAutoNum type="alphaUcPeriod"/>
            </a:pPr>
            <a:r>
              <a:rPr lang="en-US" altLang="zh-CN" sz="2800" i="1"/>
              <a:t>Negotiating other shipping details</a:t>
            </a:r>
            <a:r>
              <a:rPr lang="en-US" altLang="zh-CN" sz="2800"/>
              <a:t>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00354"/>
                                        </p:tgtEl>
                                        <p:attrNameLst>
                                          <p:attrName>style.visibility</p:attrName>
                                        </p:attrNameLst>
                                      </p:cBhvr>
                                      <p:to>
                                        <p:strVal val="visible"/>
                                      </p:to>
                                    </p:set>
                                    <p:animEffect transition="in" filter="fade">
                                      <p:cBhvr>
                                        <p:cTn id="7" dur="597">
                                          <p:stCondLst>
                                            <p:cond delay="0"/>
                                          </p:stCondLst>
                                        </p:cTn>
                                        <p:tgtEl>
                                          <p:spTgt spid="100354"/>
                                        </p:tgtEl>
                                      </p:cBhvr>
                                    </p:animEffect>
                                    <p:anim calcmode="lin" valueType="num">
                                      <p:cBhvr>
                                        <p:cTn id="8" dur="597" fill="hold">
                                          <p:stCondLst>
                                            <p:cond delay="0"/>
                                          </p:stCondLst>
                                        </p:cTn>
                                        <p:tgtEl>
                                          <p:spTgt spid="10035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0035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0035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00355">
                                            <p:txEl>
                                              <p:charRg st="49" end="83"/>
                                            </p:txEl>
                                          </p:spTgt>
                                        </p:tgtEl>
                                        <p:attrNameLst>
                                          <p:attrName>style.visibility</p:attrName>
                                        </p:attrNameLst>
                                      </p:cBhvr>
                                      <p:to>
                                        <p:strVal val="visible"/>
                                      </p:to>
                                    </p:set>
                                    <p:animEffect transition="in" filter="slide(fromBottom)">
                                      <p:cBhvr>
                                        <p:cTn id="15" dur="500">
                                          <p:stCondLst>
                                            <p:cond delay="0"/>
                                          </p:stCondLst>
                                        </p:cTn>
                                        <p:tgtEl>
                                          <p:spTgt spid="100355">
                                            <p:txEl>
                                              <p:charRg st="49" end="8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00355">
                                            <p:txEl>
                                              <p:charRg st="83" end="128"/>
                                            </p:txEl>
                                          </p:spTgt>
                                        </p:tgtEl>
                                        <p:attrNameLst>
                                          <p:attrName>style.visibility</p:attrName>
                                        </p:attrNameLst>
                                      </p:cBhvr>
                                      <p:to>
                                        <p:strVal val="visible"/>
                                      </p:to>
                                    </p:set>
                                    <p:animEffect transition="in" filter="slide(fromBottom)">
                                      <p:cBhvr>
                                        <p:cTn id="20" dur="500">
                                          <p:stCondLst>
                                            <p:cond delay="0"/>
                                          </p:stCondLst>
                                        </p:cTn>
                                        <p:tgtEl>
                                          <p:spTgt spid="100355">
                                            <p:txEl>
                                              <p:charRg st="83" end="128"/>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100355">
                                            <p:txEl>
                                              <p:charRg st="128" end="162"/>
                                            </p:txEl>
                                          </p:spTgt>
                                        </p:tgtEl>
                                        <p:attrNameLst>
                                          <p:attrName>style.visibility</p:attrName>
                                        </p:attrNameLst>
                                      </p:cBhvr>
                                      <p:to>
                                        <p:strVal val="visible"/>
                                      </p:to>
                                    </p:set>
                                    <p:animEffect transition="in" filter="slide(fromBottom)">
                                      <p:cBhvr>
                                        <p:cTn id="25" dur="500">
                                          <p:stCondLst>
                                            <p:cond delay="0"/>
                                          </p:stCondLst>
                                        </p:cTn>
                                        <p:tgtEl>
                                          <p:spTgt spid="100355">
                                            <p:txEl>
                                              <p:charRg st="128" end="16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100355">
                                            <p:txEl>
                                              <p:charRg st="162" end="211"/>
                                            </p:txEl>
                                          </p:spTgt>
                                        </p:tgtEl>
                                        <p:attrNameLst>
                                          <p:attrName>style.visibility</p:attrName>
                                        </p:attrNameLst>
                                      </p:cBhvr>
                                      <p:to>
                                        <p:strVal val="visible"/>
                                      </p:to>
                                    </p:set>
                                    <p:animEffect transition="in" filter="slide(fromBottom)">
                                      <p:cBhvr>
                                        <p:cTn id="30" dur="500">
                                          <p:stCondLst>
                                            <p:cond delay="0"/>
                                          </p:stCondLst>
                                        </p:cTn>
                                        <p:tgtEl>
                                          <p:spTgt spid="100355">
                                            <p:txEl>
                                              <p:charRg st="162" end="21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100355">
                                            <p:txEl>
                                              <p:charRg st="211" end="246"/>
                                            </p:txEl>
                                          </p:spTgt>
                                        </p:tgtEl>
                                        <p:attrNameLst>
                                          <p:attrName>style.visibility</p:attrName>
                                        </p:attrNameLst>
                                      </p:cBhvr>
                                      <p:to>
                                        <p:strVal val="visible"/>
                                      </p:to>
                                    </p:set>
                                    <p:animEffect transition="in" filter="slide(fromBottom)">
                                      <p:cBhvr>
                                        <p:cTn id="35" dur="500">
                                          <p:stCondLst>
                                            <p:cond delay="0"/>
                                          </p:stCondLst>
                                        </p:cTn>
                                        <p:tgtEl>
                                          <p:spTgt spid="100355">
                                            <p:txEl>
                                              <p:charRg st="211" end="24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100355">
                                            <p:txEl>
                                              <p:charRg st="246" end="286"/>
                                            </p:txEl>
                                          </p:spTgt>
                                        </p:tgtEl>
                                        <p:attrNameLst>
                                          <p:attrName>style.visibility</p:attrName>
                                        </p:attrNameLst>
                                      </p:cBhvr>
                                      <p:to>
                                        <p:strVal val="visible"/>
                                      </p:to>
                                    </p:set>
                                    <p:animEffect transition="in" filter="slide(fromBottom)">
                                      <p:cBhvr>
                                        <p:cTn id="40" dur="500">
                                          <p:stCondLst>
                                            <p:cond delay="0"/>
                                          </p:stCondLst>
                                        </p:cTn>
                                        <p:tgtEl>
                                          <p:spTgt spid="100355">
                                            <p:txEl>
                                              <p:charRg st="246" end="28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p:bldP spid="100355"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01378" name="标题 101377"/>
          <p:cNvSpPr>
            <a:spLocks noGrp="1"/>
          </p:cNvSpPr>
          <p:nvPr>
            <p:ph type="title"/>
          </p:nvPr>
        </p:nvSpPr>
        <p:spPr/>
        <p:txBody>
          <a:bodyPr/>
          <a:p>
            <a:r>
              <a:rPr lang="en-US" altLang="zh-CN" b="1" u="sng"/>
              <a:t>11.3 Sample Dialogues</a:t>
            </a:r>
            <a:endParaRPr lang="en-US" altLang="zh-CN" sz="1700" b="1" u="sng"/>
          </a:p>
        </p:txBody>
      </p:sp>
      <p:sp>
        <p:nvSpPr>
          <p:cNvPr id="101379" name="文本占位符 101378"/>
          <p:cNvSpPr>
            <a:spLocks noGrp="1"/>
          </p:cNvSpPr>
          <p:nvPr>
            <p:ph type="body" idx="1"/>
          </p:nvPr>
        </p:nvSpPr>
        <p:spPr>
          <a:xfrm>
            <a:off x="382270" y="1090930"/>
            <a:ext cx="8304530" cy="5001895"/>
          </a:xfrm>
        </p:spPr>
        <p:txBody>
          <a:bodyPr/>
          <a:p>
            <a:pPr marL="609600" indent="-609600" fontAlgn="t">
              <a:lnSpc>
                <a:spcPct val="80000"/>
              </a:lnSpc>
              <a:buClr>
                <a:schemeClr val="tx1"/>
              </a:buClr>
              <a:buFont typeface="Wingdings" panose="05000000000000000000" pitchFamily="2" charset="2"/>
              <a:buChar char="l"/>
            </a:pPr>
            <a:r>
              <a:rPr lang="en-US" altLang="zh-CN" sz="2400">
                <a:sym typeface="+mn-ea"/>
              </a:rPr>
              <a:t>You can scan the QR code in the textbook to listen to dialogues </a:t>
            </a:r>
            <a:r>
              <a:rPr lang="en-US" altLang="zh-CN" sz="2400">
                <a:sym typeface="宋体" panose="02010600030101010101" pitchFamily="2" charset="-122"/>
              </a:rPr>
              <a:t>A-C before/after class</a:t>
            </a:r>
            <a:r>
              <a:rPr lang="en-US" altLang="zh-CN" sz="2400">
                <a:sym typeface="+mn-ea"/>
              </a:rPr>
              <a:t>.</a:t>
            </a:r>
            <a:endParaRPr lang="en-US" altLang="zh-CN" sz="2400">
              <a:sym typeface="+mn-ea"/>
            </a:endParaRPr>
          </a:p>
          <a:p>
            <a:pPr marL="609600" indent="-609600" fontAlgn="t">
              <a:lnSpc>
                <a:spcPct val="80000"/>
              </a:lnSpc>
              <a:buClr>
                <a:schemeClr val="tx1"/>
              </a:buClr>
              <a:buFont typeface="Wingdings" panose="05000000000000000000" pitchFamily="2" charset="2"/>
              <a:buChar char="l"/>
            </a:pPr>
            <a:r>
              <a:rPr lang="en-US" altLang="zh-CN" sz="2400"/>
              <a:t>Please read the dialogues with your partners and answer the questions below (A-C).</a:t>
            </a:r>
            <a:endParaRPr lang="en-US" altLang="zh-CN" sz="2400"/>
          </a:p>
          <a:p>
            <a:pPr marL="1428750" lvl="2" indent="-514350" fontAlgn="t">
              <a:lnSpc>
                <a:spcPct val="100000"/>
              </a:lnSpc>
              <a:buClr>
                <a:schemeClr val="tx1"/>
              </a:buClr>
              <a:buFont typeface="+mj-lt"/>
              <a:buAutoNum type="alphaUcPeriod"/>
            </a:pPr>
            <a:r>
              <a:rPr lang="en-US" altLang="zh-CN" sz="2400"/>
              <a:t>How did the buyer and the seller negotiate delivery time and what concessions has either side made?</a:t>
            </a:r>
            <a:endParaRPr lang="en-US" altLang="zh-CN" sz="2400"/>
          </a:p>
          <a:p>
            <a:pPr marL="1428750" lvl="2" indent="-514350" fontAlgn="t">
              <a:lnSpc>
                <a:spcPct val="100000"/>
              </a:lnSpc>
              <a:buClr>
                <a:schemeClr val="tx1"/>
              </a:buClr>
              <a:buFont typeface="+mj-lt"/>
              <a:buAutoNum type="alphaUcPeriod"/>
            </a:pPr>
            <a:r>
              <a:rPr lang="en-US" altLang="zh-CN" sz="2400"/>
              <a:t>How did the buyer and the seller negotiate partial shipments and what arrangements have been made on partial shipments?</a:t>
            </a:r>
            <a:endParaRPr lang="en-US" altLang="zh-CN" sz="2400"/>
          </a:p>
          <a:p>
            <a:pPr marL="1428750" lvl="2" indent="-514350" fontAlgn="t">
              <a:lnSpc>
                <a:spcPct val="100000"/>
              </a:lnSpc>
              <a:buClr>
                <a:schemeClr val="tx1"/>
              </a:buClr>
              <a:buFont typeface="+mj-lt"/>
              <a:buAutoNum type="alphaUcPeriod"/>
            </a:pPr>
            <a:r>
              <a:rPr lang="en-US" altLang="zh-CN" sz="2400"/>
              <a:t>What was the buyer’s requirement as to port of shipment and what agreement has been reached on port of shipment? </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01378"/>
                                        </p:tgtEl>
                                        <p:attrNameLst>
                                          <p:attrName>style.visibility</p:attrName>
                                        </p:attrNameLst>
                                      </p:cBhvr>
                                      <p:to>
                                        <p:strVal val="visible"/>
                                      </p:to>
                                    </p:set>
                                    <p:animEffect transition="in" filter="fade">
                                      <p:cBhvr>
                                        <p:cTn id="7" dur="597">
                                          <p:stCondLst>
                                            <p:cond delay="0"/>
                                          </p:stCondLst>
                                        </p:cTn>
                                        <p:tgtEl>
                                          <p:spTgt spid="101378"/>
                                        </p:tgtEl>
                                      </p:cBhvr>
                                    </p:animEffect>
                                    <p:anim calcmode="lin" valueType="num">
                                      <p:cBhvr>
                                        <p:cTn id="8" dur="597" fill="hold">
                                          <p:stCondLst>
                                            <p:cond delay="0"/>
                                          </p:stCondLst>
                                        </p:cTn>
                                        <p:tgtEl>
                                          <p:spTgt spid="10137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0137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0137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01379">
                                            <p:txEl>
                                              <p:pRg st="2" end="2"/>
                                            </p:txEl>
                                          </p:spTgt>
                                        </p:tgtEl>
                                        <p:attrNameLst>
                                          <p:attrName>style.visibility</p:attrName>
                                        </p:attrNameLst>
                                      </p:cBhvr>
                                      <p:to>
                                        <p:strVal val="visible"/>
                                      </p:to>
                                    </p:set>
                                    <p:anim to="" calcmode="lin" valueType="num">
                                      <p:cBhvr>
                                        <p:cTn id="15" dur="1" fill="hold"/>
                                        <p:tgtEl>
                                          <p:spTgt spid="101379">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01379">
                                            <p:txEl>
                                              <p:pRg st="3" end="3"/>
                                            </p:txEl>
                                          </p:spTgt>
                                        </p:tgtEl>
                                        <p:attrNameLst>
                                          <p:attrName>style.visibility</p:attrName>
                                        </p:attrNameLst>
                                      </p:cBhvr>
                                      <p:to>
                                        <p:strVal val="visible"/>
                                      </p:to>
                                    </p:set>
                                    <p:anim to="" calcmode="lin" valueType="num">
                                      <p:cBhvr>
                                        <p:cTn id="20" dur="1" fill="hold"/>
                                        <p:tgtEl>
                                          <p:spTgt spid="101379">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01379">
                                            <p:txEl>
                                              <p:pRg st="4" end="4"/>
                                            </p:txEl>
                                          </p:spTgt>
                                        </p:tgtEl>
                                        <p:attrNameLst>
                                          <p:attrName>style.visibility</p:attrName>
                                        </p:attrNameLst>
                                      </p:cBhvr>
                                      <p:to>
                                        <p:strVal val="visible"/>
                                      </p:to>
                                    </p:set>
                                    <p:anim to="" calcmode="lin" valueType="num">
                                      <p:cBhvr>
                                        <p:cTn id="25" dur="1" fill="hold"/>
                                        <p:tgtEl>
                                          <p:spTgt spid="101379">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（第二版）Chapter </a:t>
            </a:r>
            <a:r>
              <a:rPr lang="en-US" altLang="zh-CN" dirty="0">
                <a:sym typeface="+mn-ea"/>
              </a:rPr>
              <a:t>11</a:t>
            </a:r>
            <a:endParaRPr lang="en-US" altLang="zh-CN" dirty="0">
              <a:sym typeface="+mn-ea"/>
            </a:endParaRPr>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2466" name="标题 62465"/>
          <p:cNvSpPr>
            <a:spLocks noGrp="1"/>
          </p:cNvSpPr>
          <p:nvPr>
            <p:ph type="title"/>
          </p:nvPr>
        </p:nvSpPr>
        <p:spPr/>
        <p:txBody>
          <a:bodyPr/>
          <a:p>
            <a:r>
              <a:rPr lang="en-US" altLang="zh-CN" sz="3800" b="1"/>
              <a:t>PART TWO</a:t>
            </a:r>
            <a:r>
              <a:rPr lang="en-US" altLang="zh-CN" sz="3800"/>
              <a:t> </a:t>
            </a:r>
            <a:br>
              <a:rPr lang="en-US" altLang="zh-CN" sz="3800"/>
            </a:br>
            <a:r>
              <a:rPr lang="en-US" altLang="zh-CN" sz="3800"/>
              <a:t>INTERNATIONAL TRADE</a:t>
            </a:r>
            <a:endParaRPr lang="en-US" altLang="zh-CN" sz="3800"/>
          </a:p>
        </p:txBody>
      </p:sp>
      <p:grpSp>
        <p:nvGrpSpPr>
          <p:cNvPr id="62467" name="组合 62466"/>
          <p:cNvGrpSpPr>
            <a:grpSpLocks noChangeAspect="1"/>
          </p:cNvGrpSpPr>
          <p:nvPr/>
        </p:nvGrpSpPr>
        <p:grpSpPr>
          <a:xfrm>
            <a:off x="591820" y="1561465"/>
            <a:ext cx="7983220" cy="4675505"/>
            <a:chOff x="1500" y="626"/>
            <a:chExt cx="2775" cy="2865"/>
          </a:xfrm>
        </p:grpSpPr>
        <p:sp>
          <p:nvSpPr>
            <p:cNvPr id="62468" name="矩形 62467"/>
            <p:cNvSpPr>
              <a:spLocks noChangeAspect="1" noTextEdit="1"/>
            </p:cNvSpPr>
            <p:nvPr/>
          </p:nvSpPr>
          <p:spPr>
            <a:xfrm>
              <a:off x="1500" y="626"/>
              <a:ext cx="2775" cy="2865"/>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2469" name="_s62469"/>
            <p:cNvSpPr/>
            <p:nvPr/>
          </p:nvSpPr>
          <p:spPr>
            <a:xfrm flipH="1" flipV="1">
              <a:off x="2376" y="1666"/>
              <a:ext cx="248" cy="18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0" name="_s62470"/>
            <p:cNvSpPr/>
            <p:nvPr/>
          </p:nvSpPr>
          <p:spPr>
            <a:xfrm>
              <a:off x="1707" y="1084"/>
              <a:ext cx="775" cy="680"/>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13</a:t>
              </a:r>
              <a:endParaRPr lang="en-US" altLang="zh-CN" sz="1700" b="1">
                <a:latin typeface="Arial" panose="020B0604020202020204" pitchFamily="34" charset="0"/>
              </a:endParaRPr>
            </a:p>
            <a:p>
              <a:pPr algn="ctr"/>
              <a:r>
                <a:rPr lang="en-US" altLang="zh-CN" sz="1700" b="1">
                  <a:latin typeface="Arial" panose="020B0604020202020204" pitchFamily="34" charset="0"/>
                </a:rPr>
                <a:t>Complaints</a:t>
              </a:r>
              <a:endParaRPr lang="en-US" altLang="zh-CN" sz="1700" b="1">
                <a:latin typeface="Arial" panose="020B0604020202020204" pitchFamily="34" charset="0"/>
              </a:endParaRPr>
            </a:p>
            <a:p>
              <a:pPr algn="ctr"/>
              <a:r>
                <a:rPr lang="en-US" altLang="zh-CN" sz="1700" b="1">
                  <a:latin typeface="Arial" panose="020B0604020202020204" pitchFamily="34" charset="0"/>
                </a:rPr>
                <a:t>and </a:t>
              </a:r>
              <a:endParaRPr lang="en-US" altLang="zh-CN" sz="1700" b="1">
                <a:latin typeface="Arial" panose="020B0604020202020204" pitchFamily="34" charset="0"/>
              </a:endParaRPr>
            </a:p>
            <a:p>
              <a:pPr algn="ctr"/>
              <a:r>
                <a:rPr lang="en-US" altLang="zh-CN" sz="1700" b="1">
                  <a:latin typeface="Arial" panose="020B0604020202020204" pitchFamily="34" charset="0"/>
                </a:rPr>
                <a:t>Adjustments</a:t>
              </a:r>
              <a:endParaRPr lang="en-US" altLang="zh-CN" sz="1700" b="1">
                <a:latin typeface="Arial" panose="020B0604020202020204" pitchFamily="34" charset="0"/>
              </a:endParaRPr>
            </a:p>
          </p:txBody>
        </p:sp>
        <p:sp>
          <p:nvSpPr>
            <p:cNvPr id="62471" name="_s62471"/>
            <p:cNvSpPr/>
            <p:nvPr/>
          </p:nvSpPr>
          <p:spPr>
            <a:xfrm flipH="1">
              <a:off x="2272" y="2133"/>
              <a:ext cx="286" cy="76"/>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2" name="_s62472"/>
            <p:cNvSpPr/>
            <p:nvPr/>
          </p:nvSpPr>
          <p:spPr>
            <a:xfrm>
              <a:off x="1557" y="1947"/>
              <a:ext cx="715"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12</a:t>
              </a:r>
              <a:endParaRPr lang="en-US" altLang="zh-CN" sz="1700" b="1">
                <a:latin typeface="Arial" panose="020B0604020202020204" pitchFamily="34" charset="0"/>
              </a:endParaRPr>
            </a:p>
            <a:p>
              <a:pPr algn="ctr"/>
              <a:r>
                <a:rPr lang="en-US" altLang="zh-CN" sz="1700" b="1">
                  <a:latin typeface="Arial" panose="020B0604020202020204" pitchFamily="34" charset="0"/>
                </a:rPr>
                <a:t>Signing a Contract</a:t>
              </a:r>
              <a:endParaRPr lang="en-US" altLang="zh-CN" sz="1700">
                <a:latin typeface="Arial" panose="020B0604020202020204" pitchFamily="34" charset="0"/>
              </a:endParaRPr>
            </a:p>
          </p:txBody>
        </p:sp>
        <p:sp>
          <p:nvSpPr>
            <p:cNvPr id="62473" name="_s62473"/>
            <p:cNvSpPr/>
            <p:nvPr/>
          </p:nvSpPr>
          <p:spPr>
            <a:xfrm flipH="1">
              <a:off x="2594" y="2363"/>
              <a:ext cx="147"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4" name="_s62474"/>
            <p:cNvSpPr/>
            <p:nvPr/>
          </p:nvSpPr>
          <p:spPr>
            <a:xfrm>
              <a:off x="2109" y="263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solidFill>
                    <a:schemeClr val="accent1"/>
                  </a:solidFill>
                  <a:latin typeface="Arial" panose="020B0604020202020204" pitchFamily="34" charset="0"/>
                </a:rPr>
                <a:t>CHAPTER 11</a:t>
              </a:r>
              <a:endParaRPr lang="en-US" altLang="zh-CN" sz="1700" b="1">
                <a:solidFill>
                  <a:schemeClr val="accent1"/>
                </a:solidFill>
                <a:latin typeface="Arial" panose="020B0604020202020204" pitchFamily="34" charset="0"/>
              </a:endParaRPr>
            </a:p>
            <a:p>
              <a:pPr algn="ctr">
                <a:buClrTx/>
                <a:buSzTx/>
                <a:buNone/>
              </a:pPr>
              <a:r>
                <a:rPr lang="en-US" altLang="zh-CN" sz="1700" b="1">
                  <a:solidFill>
                    <a:schemeClr val="accent1"/>
                  </a:solidFill>
                  <a:latin typeface="Arial" panose="020B0604020202020204" pitchFamily="34" charset="0"/>
                </a:rPr>
                <a:t>Shipment</a:t>
              </a:r>
              <a:endParaRPr lang="en-US" altLang="zh-CN" sz="1700" b="1">
                <a:solidFill>
                  <a:schemeClr val="accent1"/>
                </a:solidFill>
                <a:latin typeface="Arial" panose="020B0604020202020204" pitchFamily="34" charset="0"/>
              </a:endParaRPr>
            </a:p>
          </p:txBody>
        </p:sp>
        <p:sp>
          <p:nvSpPr>
            <p:cNvPr id="62475" name="_s62475"/>
            <p:cNvSpPr/>
            <p:nvPr/>
          </p:nvSpPr>
          <p:spPr>
            <a:xfrm>
              <a:off x="3035" y="2363"/>
              <a:ext cx="148"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6" name="_s62476"/>
            <p:cNvSpPr/>
            <p:nvPr/>
          </p:nvSpPr>
          <p:spPr>
            <a:xfrm>
              <a:off x="2992" y="263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solidFill>
                    <a:schemeClr val="tx1"/>
                  </a:solidFill>
                  <a:latin typeface="Arial" panose="020B0604020202020204" pitchFamily="34" charset="0"/>
                </a:rPr>
                <a:t>CHAPTER 10</a:t>
              </a:r>
              <a:endParaRPr lang="en-US" altLang="zh-CN" sz="1700" b="1">
                <a:solidFill>
                  <a:schemeClr val="tx1"/>
                </a:solidFill>
                <a:latin typeface="Arial" panose="020B0604020202020204" pitchFamily="34" charset="0"/>
              </a:endParaRPr>
            </a:p>
            <a:p>
              <a:pPr algn="ctr">
                <a:buClrTx/>
                <a:buSzTx/>
                <a:buNone/>
              </a:pPr>
              <a:r>
                <a:rPr lang="en-US" altLang="zh-CN" sz="1700" b="1">
                  <a:solidFill>
                    <a:schemeClr val="tx1"/>
                  </a:solidFill>
                  <a:latin typeface="Arial" panose="020B0604020202020204" pitchFamily="34" charset="0"/>
                </a:rPr>
                <a:t>Packing</a:t>
              </a:r>
              <a:endParaRPr lang="en-US" altLang="zh-CN" sz="1700" b="1">
                <a:solidFill>
                  <a:schemeClr val="tx1"/>
                </a:solidFill>
                <a:latin typeface="Arial" panose="020B0604020202020204" pitchFamily="34" charset="0"/>
              </a:endParaRPr>
            </a:p>
          </p:txBody>
        </p:sp>
        <p:sp>
          <p:nvSpPr>
            <p:cNvPr id="62477" name="_s62477"/>
            <p:cNvSpPr/>
            <p:nvPr/>
          </p:nvSpPr>
          <p:spPr>
            <a:xfrm>
              <a:off x="3218" y="2134"/>
              <a:ext cx="332" cy="75"/>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8" name="_s62478"/>
            <p:cNvSpPr/>
            <p:nvPr/>
          </p:nvSpPr>
          <p:spPr>
            <a:xfrm>
              <a:off x="3542" y="194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vertOverflow="overflow" horzOverflow="overflow" vert="horz" wrap="none" lIns="0" tIns="0" rIns="0" bIns="0" numCol="1" spcCol="0" rtlCol="0" fromWordArt="0" anchor="ctr" anchorCtr="0" forceAA="0" compatLnSpc="1">
              <a:noAutofit/>
              <a:flatTx/>
            </a:bodyPr>
            <a:p>
              <a:pPr lvl="0" algn="ctr">
                <a:buClrTx/>
                <a:buSzTx/>
                <a:buFontTx/>
              </a:pPr>
              <a:r>
                <a:rPr lang="en-US" altLang="zh-CN" sz="1700" b="1">
                  <a:latin typeface="Arial" panose="020B0604020202020204" pitchFamily="34" charset="0"/>
                  <a:sym typeface="+mn-ea"/>
                </a:rPr>
                <a:t>CHAPTER 9</a:t>
              </a:r>
              <a:endParaRPr lang="en-US" altLang="zh-CN" sz="1700" b="1">
                <a:latin typeface="Arial" panose="020B0604020202020204" pitchFamily="34" charset="0"/>
                <a:sym typeface="+mn-ea"/>
              </a:endParaRPr>
            </a:p>
            <a:p>
              <a:pPr lvl="0" algn="ctr">
                <a:buClrTx/>
                <a:buSzTx/>
                <a:buFontTx/>
              </a:pPr>
              <a:r>
                <a:rPr lang="en-US" altLang="zh-CN" sz="1700" b="1">
                  <a:latin typeface="Arial" panose="020B0604020202020204" pitchFamily="34" charset="0"/>
                  <a:sym typeface="+mn-ea"/>
                </a:rPr>
                <a:t>Payment Terms</a:t>
              </a:r>
              <a:endParaRPr lang="en-US" altLang="zh-CN" sz="1700" b="1">
                <a:latin typeface="Arial" panose="020B0604020202020204" pitchFamily="34" charset="0"/>
                <a:sym typeface="+mn-ea"/>
              </a:endParaRPr>
            </a:p>
          </p:txBody>
        </p:sp>
        <p:sp>
          <p:nvSpPr>
            <p:cNvPr id="62479" name="_s62479"/>
            <p:cNvSpPr/>
            <p:nvPr/>
          </p:nvSpPr>
          <p:spPr>
            <a:xfrm flipV="1">
              <a:off x="3153" y="1635"/>
              <a:ext cx="266"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0" name="_s62480"/>
            <p:cNvSpPr/>
            <p:nvPr/>
          </p:nvSpPr>
          <p:spPr>
            <a:xfrm>
              <a:off x="3345" y="108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tx1"/>
                  </a:solidFill>
                  <a:latin typeface="Arial" panose="020B0604020202020204" pitchFamily="34" charset="0"/>
                </a:rPr>
                <a:t>CHAPTER 8</a:t>
              </a:r>
              <a:endParaRPr lang="en-US" altLang="zh-CN" sz="1700" b="1">
                <a:solidFill>
                  <a:schemeClr val="tx1"/>
                </a:solidFill>
                <a:latin typeface="Arial" panose="020B0604020202020204" pitchFamily="34" charset="0"/>
              </a:endParaRPr>
            </a:p>
            <a:p>
              <a:pPr algn="ctr"/>
              <a:r>
                <a:rPr lang="en-US" altLang="zh-CN" sz="1700" b="1">
                  <a:solidFill>
                    <a:schemeClr val="tx1"/>
                  </a:solidFill>
                  <a:latin typeface="Arial" panose="020B0604020202020204" pitchFamily="34" charset="0"/>
                </a:rPr>
                <a:t>Price</a:t>
              </a:r>
              <a:endParaRPr lang="en-US" altLang="zh-CN" sz="1700" b="1">
                <a:solidFill>
                  <a:schemeClr val="tx1"/>
                </a:solidFill>
                <a:latin typeface="Arial" panose="020B0604020202020204" pitchFamily="34" charset="0"/>
              </a:endParaRPr>
            </a:p>
          </p:txBody>
        </p:sp>
        <p:sp>
          <p:nvSpPr>
            <p:cNvPr id="62481" name="_s62481"/>
            <p:cNvSpPr/>
            <p:nvPr/>
          </p:nvSpPr>
          <p:spPr>
            <a:xfrm flipV="1">
              <a:off x="2888" y="1379"/>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2" name="_s62482"/>
            <p:cNvSpPr/>
            <p:nvPr/>
          </p:nvSpPr>
          <p:spPr>
            <a:xfrm>
              <a:off x="2549" y="701"/>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latin typeface="Arial" panose="020B0604020202020204" pitchFamily="34" charset="0"/>
                </a:rPr>
                <a:t>CHAPTER 7</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Inquiries </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and Offers</a:t>
              </a:r>
              <a:endParaRPr lang="en-US" altLang="zh-CN" sz="1700" b="1">
                <a:solidFill>
                  <a:schemeClr val="accent1"/>
                </a:solidFill>
                <a:latin typeface="Arial" panose="020B0604020202020204" pitchFamily="34" charset="0"/>
              </a:endParaRPr>
            </a:p>
          </p:txBody>
        </p:sp>
        <p:sp>
          <p:nvSpPr>
            <p:cNvPr id="62483" name="_s62483"/>
            <p:cNvSpPr/>
            <p:nvPr/>
          </p:nvSpPr>
          <p:spPr>
            <a:xfrm>
              <a:off x="2549" y="1720"/>
              <a:ext cx="679" cy="679"/>
            </a:xfrm>
            <a:prstGeom prst="ellipse">
              <a:avLst/>
            </a:prstGeom>
            <a:ln>
              <a:headEnd type="none" w="med" len="med"/>
              <a:tailEnd type="none" w="med" len="med"/>
            </a:ln>
          </p:spPr>
          <p:style>
            <a:lnRef idx="0">
              <a:srgbClr val="FFFFFF"/>
            </a:lnRef>
            <a:fillRef idx="3">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7 - 13</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2466"/>
                                        </p:tgtEl>
                                        <p:attrNameLst>
                                          <p:attrName>style.visibility</p:attrName>
                                        </p:attrNameLst>
                                      </p:cBhvr>
                                      <p:to>
                                        <p:strVal val="visible"/>
                                      </p:to>
                                    </p:set>
                                    <p:animEffect transition="in" filter="fade">
                                      <p:cBhvr>
                                        <p:cTn id="7" dur="597">
                                          <p:stCondLst>
                                            <p:cond delay="0"/>
                                          </p:stCondLst>
                                        </p:cTn>
                                        <p:tgtEl>
                                          <p:spTgt spid="62466"/>
                                        </p:tgtEl>
                                      </p:cBhvr>
                                    </p:animEffect>
                                    <p:anim calcmode="lin" valueType="num">
                                      <p:cBhvr>
                                        <p:cTn id="8" dur="597" fill="hold">
                                          <p:stCondLst>
                                            <p:cond delay="0"/>
                                          </p:stCondLst>
                                        </p:cTn>
                                        <p:tgtEl>
                                          <p:spTgt spid="6246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246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246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11</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11.3 Sample Dialogues</a:t>
            </a:r>
            <a:endParaRPr lang="en-US" altLang="zh-CN" sz="1700" b="1" u="sng"/>
          </a:p>
        </p:txBody>
      </p:sp>
      <p:sp>
        <p:nvSpPr>
          <p:cNvPr id="22531" name="内容占位符 22530"/>
          <p:cNvSpPr>
            <a:spLocks noGrp="1"/>
          </p:cNvSpPr>
          <p:nvPr>
            <p:ph idx="1"/>
          </p:nvPr>
        </p:nvSpPr>
        <p:spPr>
          <a:xfrm>
            <a:off x="501650" y="1595120"/>
            <a:ext cx="8084820" cy="2357120"/>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04450" name="标题 104449"/>
          <p:cNvSpPr>
            <a:spLocks noGrp="1"/>
          </p:cNvSpPr>
          <p:nvPr>
            <p:ph type="title"/>
          </p:nvPr>
        </p:nvSpPr>
        <p:spPr>
          <a:xfrm>
            <a:off x="438150" y="278130"/>
            <a:ext cx="8248650" cy="797560"/>
          </a:xfrm>
        </p:spPr>
        <p:txBody>
          <a:bodyPr/>
          <a:p>
            <a:r>
              <a:rPr lang="en-US" altLang="zh-CN" b="1" u="sng"/>
              <a:t>11.5 Exercises</a:t>
            </a:r>
            <a:endParaRPr lang="en-US" altLang="zh-CN" sz="1700" b="1" u="sng"/>
          </a:p>
        </p:txBody>
      </p:sp>
      <p:sp>
        <p:nvSpPr>
          <p:cNvPr id="104451" name="文本占位符 104450"/>
          <p:cNvSpPr>
            <a:spLocks noGrp="1"/>
          </p:cNvSpPr>
          <p:nvPr>
            <p:ph type="body" idx="1"/>
          </p:nvPr>
        </p:nvSpPr>
        <p:spPr>
          <a:xfrm>
            <a:off x="457200" y="1124585"/>
            <a:ext cx="8134985" cy="4535805"/>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 </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QR code to get the suggested steps for each assignment.</a:t>
            </a:r>
            <a:endParaRPr lang="en-US" altLang="zh-CN" sz="2600">
              <a:sym typeface="+mn-ea"/>
            </a:endParaRPr>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104454" name="矩形 104453"/>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12</a:t>
            </a:r>
            <a:endParaRPr lang="en-US" altLang="zh-CN">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97282" name="标题 97281"/>
          <p:cNvSpPr>
            <a:spLocks noGrp="1"/>
          </p:cNvSpPr>
          <p:nvPr>
            <p:ph type="title"/>
          </p:nvPr>
        </p:nvSpPr>
        <p:spPr>
          <a:xfrm>
            <a:off x="395288" y="274638"/>
            <a:ext cx="8497887" cy="1143000"/>
          </a:xfrm>
        </p:spPr>
        <p:txBody>
          <a:bodyPr/>
          <a:p>
            <a:r>
              <a:rPr lang="en-US" altLang="zh-CN" sz="3400" b="1" u="sng">
                <a:solidFill>
                  <a:schemeClr val="tx1"/>
                </a:solidFill>
              </a:rPr>
              <a:t>CHAPTER 11  Shipment</a:t>
            </a:r>
            <a:endParaRPr lang="en-US" altLang="zh-CN" sz="3400" b="1" u="sng">
              <a:solidFill>
                <a:schemeClr val="tx1"/>
              </a:solidFill>
            </a:endParaRPr>
          </a:p>
        </p:txBody>
      </p:sp>
      <p:sp>
        <p:nvSpPr>
          <p:cNvPr id="97283" name="文本占位符 97282"/>
          <p:cNvSpPr>
            <a:spLocks noGrp="1"/>
          </p:cNvSpPr>
          <p:nvPr>
            <p:ph type="body" idx="1"/>
          </p:nvPr>
        </p:nvSpPr>
        <p:spPr>
          <a:xfrm>
            <a:off x="535305" y="1417955"/>
            <a:ext cx="7823835" cy="4618355"/>
          </a:xfrm>
          <a:noFill/>
          <a:ln w="9525">
            <a:noFill/>
          </a:ln>
        </p:spPr>
        <p:txBody>
          <a:bodyPr vert="horz" rtlCol="0">
            <a:normAutofit lnSpcReduction="10000"/>
          </a:bodyPr>
          <a:p>
            <a:pPr lvl="0" algn="l">
              <a:lnSpc>
                <a:spcPct val="90000"/>
              </a:lnSpc>
              <a:buNone/>
            </a:pPr>
            <a:r>
              <a:rPr lang="en-US" altLang="zh-CN" sz="2800" b="1">
                <a:sym typeface="+mn-ea"/>
              </a:rPr>
              <a:t>Objectives</a:t>
            </a:r>
            <a:endParaRPr lang="en-US" altLang="zh-CN" sz="2800" b="1">
              <a:sym typeface="+mn-ea"/>
            </a:endParaRPr>
          </a:p>
          <a:p>
            <a:pPr lvl="0" algn="l">
              <a:lnSpc>
                <a:spcPct val="90000"/>
              </a:lnSpc>
            </a:pPr>
            <a:r>
              <a:rPr lang="en-US" altLang="zh-CN" sz="2800">
                <a:sym typeface="+mn-ea"/>
              </a:rPr>
              <a:t>Understand the different means of shipment and their pros and cons in international trade</a:t>
            </a:r>
            <a:endParaRPr lang="en-US" altLang="zh-CN" sz="2800">
              <a:sym typeface="+mn-ea"/>
            </a:endParaRPr>
          </a:p>
          <a:p>
            <a:pPr lvl="0" algn="l">
              <a:lnSpc>
                <a:spcPct val="90000"/>
              </a:lnSpc>
            </a:pPr>
            <a:r>
              <a:rPr lang="en-US" altLang="zh-CN" sz="2800">
                <a:sym typeface="+mn-ea"/>
              </a:rPr>
              <a:t>Gain knowledge of the different shipping terms involved in negotiating shipment arrangements</a:t>
            </a:r>
            <a:endParaRPr lang="en-US" altLang="zh-CN" sz="2800">
              <a:sym typeface="+mn-ea"/>
            </a:endParaRPr>
          </a:p>
          <a:p>
            <a:pPr lvl="0" algn="l">
              <a:lnSpc>
                <a:spcPct val="90000"/>
              </a:lnSpc>
            </a:pPr>
            <a:r>
              <a:rPr lang="en-US" altLang="zh-CN" sz="2800">
                <a:sym typeface="+mn-ea"/>
              </a:rPr>
              <a:t>Be familiar with the basic expressions and terms in negotiating shipment</a:t>
            </a:r>
            <a:endParaRPr lang="en-US" altLang="zh-CN" sz="2800">
              <a:sym typeface="+mn-ea"/>
            </a:endParaRPr>
          </a:p>
          <a:p>
            <a:pPr lvl="0" algn="l">
              <a:lnSpc>
                <a:spcPct val="90000"/>
              </a:lnSpc>
            </a:pPr>
            <a:r>
              <a:rPr lang="en-US" altLang="zh-CN" sz="2800">
                <a:sym typeface="+mn-ea"/>
              </a:rPr>
              <a:t>Learn the skills and key points in negotiating shipping terms through cases and case analysis</a:t>
            </a:r>
            <a:endParaRPr lang="en-US" altLang="zh-CN" sz="280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97282"/>
                                        </p:tgtEl>
                                        <p:attrNameLst>
                                          <p:attrName>style.visibility</p:attrName>
                                        </p:attrNameLst>
                                      </p:cBhvr>
                                      <p:to>
                                        <p:strVal val="visible"/>
                                      </p:to>
                                    </p:set>
                                    <p:animEffect transition="in" filter="fade">
                                      <p:cBhvr>
                                        <p:cTn id="7" dur="597">
                                          <p:stCondLst>
                                            <p:cond delay="0"/>
                                          </p:stCondLst>
                                        </p:cTn>
                                        <p:tgtEl>
                                          <p:spTgt spid="97282"/>
                                        </p:tgtEl>
                                      </p:cBhvr>
                                    </p:animEffect>
                                    <p:anim calcmode="lin" valueType="num">
                                      <p:cBhvr>
                                        <p:cTn id="8" dur="597" fill="hold">
                                          <p:stCondLst>
                                            <p:cond delay="0"/>
                                          </p:stCondLst>
                                        </p:cTn>
                                        <p:tgtEl>
                                          <p:spTgt spid="972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972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9728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97283">
                                            <p:txEl>
                                              <p:charRg st="11" end="101"/>
                                            </p:txEl>
                                          </p:spTgt>
                                        </p:tgtEl>
                                        <p:attrNameLst>
                                          <p:attrName>style.visibility</p:attrName>
                                        </p:attrNameLst>
                                      </p:cBhvr>
                                      <p:to>
                                        <p:strVal val="visible"/>
                                      </p:to>
                                    </p:set>
                                    <p:animEffect transition="in" filter="slide(fromBottom)">
                                      <p:cBhvr>
                                        <p:cTn id="15" dur="500">
                                          <p:stCondLst>
                                            <p:cond delay="0"/>
                                          </p:stCondLst>
                                        </p:cTn>
                                        <p:tgtEl>
                                          <p:spTgt spid="97283">
                                            <p:txEl>
                                              <p:charRg st="11" end="10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97283">
                                            <p:txEl>
                                              <p:charRg st="101" end="194"/>
                                            </p:txEl>
                                          </p:spTgt>
                                        </p:tgtEl>
                                        <p:attrNameLst>
                                          <p:attrName>style.visibility</p:attrName>
                                        </p:attrNameLst>
                                      </p:cBhvr>
                                      <p:to>
                                        <p:strVal val="visible"/>
                                      </p:to>
                                    </p:set>
                                    <p:animEffect transition="in" filter="slide(fromBottom)">
                                      <p:cBhvr>
                                        <p:cTn id="20" dur="500">
                                          <p:stCondLst>
                                            <p:cond delay="0"/>
                                          </p:stCondLst>
                                        </p:cTn>
                                        <p:tgtEl>
                                          <p:spTgt spid="97283">
                                            <p:txEl>
                                              <p:charRg st="101" end="19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97283">
                                            <p:txEl>
                                              <p:charRg st="194" end="267"/>
                                            </p:txEl>
                                          </p:spTgt>
                                        </p:tgtEl>
                                        <p:attrNameLst>
                                          <p:attrName>style.visibility</p:attrName>
                                        </p:attrNameLst>
                                      </p:cBhvr>
                                      <p:to>
                                        <p:strVal val="visible"/>
                                      </p:to>
                                    </p:set>
                                    <p:animEffect transition="in" filter="slide(fromBottom)">
                                      <p:cBhvr>
                                        <p:cTn id="25" dur="500">
                                          <p:stCondLst>
                                            <p:cond delay="0"/>
                                          </p:stCondLst>
                                        </p:cTn>
                                        <p:tgtEl>
                                          <p:spTgt spid="97283">
                                            <p:txEl>
                                              <p:charRg st="194" end="267"/>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97283">
                                            <p:txEl>
                                              <p:charRg st="267" end="361"/>
                                            </p:txEl>
                                          </p:spTgt>
                                        </p:tgtEl>
                                        <p:attrNameLst>
                                          <p:attrName>style.visibility</p:attrName>
                                        </p:attrNameLst>
                                      </p:cBhvr>
                                      <p:to>
                                        <p:strVal val="visible"/>
                                      </p:to>
                                    </p:set>
                                    <p:animEffect transition="in" filter="slide(fromBottom)">
                                      <p:cBhvr>
                                        <p:cTn id="30" dur="500">
                                          <p:stCondLst>
                                            <p:cond delay="0"/>
                                          </p:stCondLst>
                                        </p:cTn>
                                        <p:tgtEl>
                                          <p:spTgt spid="97283">
                                            <p:txEl>
                                              <p:charRg st="267" end="36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P spid="9728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03426" name="标题 103425"/>
          <p:cNvSpPr>
            <a:spLocks noGrp="1"/>
          </p:cNvSpPr>
          <p:nvPr>
            <p:ph type="title"/>
          </p:nvPr>
        </p:nvSpPr>
        <p:spPr>
          <a:xfrm>
            <a:off x="250825" y="274638"/>
            <a:ext cx="8642350" cy="1143000"/>
          </a:xfrm>
        </p:spPr>
        <p:txBody>
          <a:bodyPr/>
          <a:p>
            <a:r>
              <a:rPr lang="en-US" altLang="zh-CN" b="1" u="sng"/>
              <a:t>11.4 Words and Expressions</a:t>
            </a:r>
            <a:endParaRPr lang="en-US" altLang="zh-CN" sz="1700" b="1" u="sng"/>
          </a:p>
        </p:txBody>
      </p:sp>
      <p:sp>
        <p:nvSpPr>
          <p:cNvPr id="103427" name="文本占位符 103426"/>
          <p:cNvSpPr>
            <a:spLocks noGrp="1"/>
          </p:cNvSpPr>
          <p:nvPr>
            <p:ph type="body" idx="1"/>
          </p:nvPr>
        </p:nvSpPr>
        <p:spPr>
          <a:noFill/>
          <a:ln w="9525">
            <a:noFill/>
          </a:ln>
        </p:spPr>
        <p:txBody>
          <a:bodyPr vert="horz" rtlCol="0">
            <a:normAutofit/>
          </a:bodyPr>
          <a:p>
            <a:pPr marL="609600" lvl="0" indent="-609600" algn="l">
              <a:buNone/>
            </a:pPr>
            <a:r>
              <a:rPr lang="en-US" altLang="zh-CN">
                <a:sym typeface="+mn-ea"/>
              </a:rPr>
              <a:t>	Please learn this section before you begin learning this Chapter.</a:t>
            </a:r>
            <a:endParaRPr lang="en-US" altLang="zh-CN">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8482" name="标题 148481"/>
          <p:cNvSpPr>
            <a:spLocks noGrp="1"/>
          </p:cNvSpPr>
          <p:nvPr>
            <p:ph type="title"/>
          </p:nvPr>
        </p:nvSpPr>
        <p:spPr/>
        <p:txBody>
          <a:bodyPr/>
          <a:p>
            <a:pPr algn="l">
              <a:buClrTx/>
              <a:buSzTx/>
              <a:buFontTx/>
            </a:pPr>
            <a:r>
              <a:rPr lang="en-US" altLang="zh-CN" b="1" u="sng"/>
              <a:t>11.1 Before You Begin</a:t>
            </a:r>
            <a:br>
              <a:rPr lang="en-US" altLang="zh-CN" b="1"/>
            </a:br>
            <a:r>
              <a:rPr lang="en-US" altLang="zh-CN" sz="4200" b="1">
                <a:solidFill>
                  <a:schemeClr val="tx1"/>
                </a:solidFill>
                <a:sym typeface="+mn-ea"/>
              </a:rPr>
              <a:t>Questions:</a:t>
            </a:r>
            <a:endParaRPr lang="en-US" altLang="zh-CN" sz="4200" b="1">
              <a:solidFill>
                <a:schemeClr val="tx1"/>
              </a:solidFill>
            </a:endParaRPr>
          </a:p>
        </p:txBody>
      </p:sp>
      <p:sp>
        <p:nvSpPr>
          <p:cNvPr id="148483" name="文本占位符 148482"/>
          <p:cNvSpPr>
            <a:spLocks noGrp="1"/>
          </p:cNvSpPr>
          <p:nvPr>
            <p:ph type="body" idx="1"/>
          </p:nvPr>
        </p:nvSpPr>
        <p:spPr>
          <a:xfrm>
            <a:off x="457200" y="1649730"/>
            <a:ext cx="8002905" cy="4516120"/>
          </a:xfrm>
        </p:spPr>
        <p:txBody>
          <a:bodyPr/>
          <a:p>
            <a:pPr marL="609600" indent="-609600">
              <a:buNone/>
            </a:pPr>
            <a:r>
              <a:rPr lang="en-US" altLang="zh-CN" sz="2400" b="1"/>
              <a:t>1.    What might be the conflicts between sellers and buyers in negotiating terms of shipment?</a:t>
            </a:r>
            <a:endParaRPr lang="en-US" altLang="zh-CN" sz="2400" b="1"/>
          </a:p>
          <a:p>
            <a:pPr marL="609600" indent="-609600" algn="l"/>
            <a:r>
              <a:rPr lang="en-US" altLang="zh-CN" sz="2400"/>
              <a:t>In negotiating terms of shipment, the seller needs to have much leeway in his ability to deliver within the time required and in the amounts required, and needs to be protected against the buyer’s failure to pay or take delivery. As for the buyer, he needs to ensure that delivery will definitely take place within the specified conditions, and that the seller should be subject to pay the buyer’s damages if he does not fulfill his obligations.</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8482"/>
                                        </p:tgtEl>
                                        <p:attrNameLst>
                                          <p:attrName>style.visibility</p:attrName>
                                        </p:attrNameLst>
                                      </p:cBhvr>
                                      <p:to>
                                        <p:strVal val="visible"/>
                                      </p:to>
                                    </p:set>
                                    <p:animEffect transition="in" filter="fade">
                                      <p:cBhvr>
                                        <p:cTn id="7" dur="597">
                                          <p:stCondLst>
                                            <p:cond delay="0"/>
                                          </p:stCondLst>
                                        </p:cTn>
                                        <p:tgtEl>
                                          <p:spTgt spid="148482"/>
                                        </p:tgtEl>
                                      </p:cBhvr>
                                    </p:animEffect>
                                    <p:anim calcmode="lin" valueType="num">
                                      <p:cBhvr>
                                        <p:cTn id="8" dur="597" fill="hold">
                                          <p:stCondLst>
                                            <p:cond delay="0"/>
                                          </p:stCondLst>
                                        </p:cTn>
                                        <p:tgtEl>
                                          <p:spTgt spid="148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8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848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48483">
                                            <p:txEl>
                                              <p:charRg st="95" end="541"/>
                                            </p:txEl>
                                          </p:spTgt>
                                        </p:tgtEl>
                                        <p:attrNameLst>
                                          <p:attrName>style.visibility</p:attrName>
                                        </p:attrNameLst>
                                      </p:cBhvr>
                                      <p:to>
                                        <p:strVal val="visible"/>
                                      </p:to>
                                    </p:set>
                                    <p:animEffect transition="in" filter="slide(fromBottom)">
                                      <p:cBhvr>
                                        <p:cTn id="15" dur="500">
                                          <p:stCondLst>
                                            <p:cond delay="0"/>
                                          </p:stCondLst>
                                        </p:cTn>
                                        <p:tgtEl>
                                          <p:spTgt spid="148483">
                                            <p:txEl>
                                              <p:charRg st="95" end="54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2" grpId="0"/>
      <p:bldP spid="14848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4" name="标题 151553"/>
          <p:cNvSpPr>
            <a:spLocks noGrp="1"/>
          </p:cNvSpPr>
          <p:nvPr>
            <p:ph type="title"/>
          </p:nvPr>
        </p:nvSpPr>
        <p:spPr/>
        <p:txBody>
          <a:bodyPr/>
          <a:p>
            <a:r>
              <a:rPr lang="en-US" altLang="zh-CN" b="1" u="sng"/>
              <a:t>11.1 Before You Begin</a:t>
            </a:r>
            <a:endParaRPr lang="en-US" altLang="zh-CN" sz="1700" b="1" u="sng"/>
          </a:p>
        </p:txBody>
      </p:sp>
      <p:sp>
        <p:nvSpPr>
          <p:cNvPr id="151555" name="文本占位符 151554"/>
          <p:cNvSpPr>
            <a:spLocks noGrp="1"/>
          </p:cNvSpPr>
          <p:nvPr>
            <p:ph type="body" idx="1"/>
          </p:nvPr>
        </p:nvSpPr>
        <p:spPr>
          <a:xfrm>
            <a:off x="457200" y="1268413"/>
            <a:ext cx="8229600" cy="4862512"/>
          </a:xfrm>
        </p:spPr>
        <p:txBody>
          <a:bodyPr/>
          <a:p>
            <a:pPr marL="609600" indent="-609600">
              <a:buNone/>
            </a:pPr>
            <a:r>
              <a:rPr lang="en-US" altLang="zh-CN" sz="2800" b="1"/>
              <a:t>2.   What should be included in negotiating delivery provisions in an international sales transaction?</a:t>
            </a:r>
            <a:endParaRPr lang="en-US" altLang="zh-CN" sz="2800" b="1"/>
          </a:p>
          <a:p>
            <a:pPr marL="609600" indent="-609600"/>
            <a:r>
              <a:rPr lang="en-US" altLang="zh-CN" sz="2800"/>
              <a:t>There are three important elements to be treated with respect: the transfer of title and risk, the contract of carriage and the insurance of the goods. Other shipment details to be discussed may include: means of transport, partial shipments, transhipment and delivery time.</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1554"/>
                                        </p:tgtEl>
                                        <p:attrNameLst>
                                          <p:attrName>style.visibility</p:attrName>
                                        </p:attrNameLst>
                                      </p:cBhvr>
                                      <p:to>
                                        <p:strVal val="visible"/>
                                      </p:to>
                                    </p:set>
                                    <p:animEffect transition="in" filter="fade">
                                      <p:cBhvr>
                                        <p:cTn id="7" dur="597">
                                          <p:stCondLst>
                                            <p:cond delay="0"/>
                                          </p:stCondLst>
                                        </p:cTn>
                                        <p:tgtEl>
                                          <p:spTgt spid="151554"/>
                                        </p:tgtEl>
                                      </p:cBhvr>
                                    </p:animEffect>
                                    <p:anim calcmode="lin" valueType="num">
                                      <p:cBhvr>
                                        <p:cTn id="8" dur="597" fill="hold">
                                          <p:stCondLst>
                                            <p:cond delay="0"/>
                                          </p:stCondLst>
                                        </p:cTn>
                                        <p:tgtEl>
                                          <p:spTgt spid="15155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155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155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51555">
                                            <p:txEl>
                                              <p:charRg st="103" end="378"/>
                                            </p:txEl>
                                          </p:spTgt>
                                        </p:tgtEl>
                                        <p:attrNameLst>
                                          <p:attrName>style.visibility</p:attrName>
                                        </p:attrNameLst>
                                      </p:cBhvr>
                                      <p:to>
                                        <p:strVal val="visible"/>
                                      </p:to>
                                    </p:set>
                                    <p:animEffect transition="in" filter="slide(fromBottom)">
                                      <p:cBhvr>
                                        <p:cTn id="15" dur="500">
                                          <p:stCondLst>
                                            <p:cond delay="0"/>
                                          </p:stCondLst>
                                        </p:cTn>
                                        <p:tgtEl>
                                          <p:spTgt spid="151555">
                                            <p:txEl>
                                              <p:charRg st="103" end="37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4" grpId="0"/>
      <p:bldP spid="15155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2" name="标题 153601"/>
          <p:cNvSpPr>
            <a:spLocks noGrp="1"/>
          </p:cNvSpPr>
          <p:nvPr>
            <p:ph type="title"/>
          </p:nvPr>
        </p:nvSpPr>
        <p:spPr/>
        <p:txBody>
          <a:bodyPr/>
          <a:p>
            <a:r>
              <a:rPr lang="en-US" altLang="zh-CN" b="1" u="sng"/>
              <a:t>11.1 Before You Begin</a:t>
            </a:r>
            <a:endParaRPr lang="en-US" altLang="zh-CN" sz="1700" b="1" u="sng"/>
          </a:p>
        </p:txBody>
      </p:sp>
      <p:sp>
        <p:nvSpPr>
          <p:cNvPr id="153603" name="文本占位符 153602"/>
          <p:cNvSpPr>
            <a:spLocks noGrp="1"/>
          </p:cNvSpPr>
          <p:nvPr>
            <p:ph type="body" idx="1"/>
          </p:nvPr>
        </p:nvSpPr>
        <p:spPr>
          <a:xfrm>
            <a:off x="457200" y="1196975"/>
            <a:ext cx="8147050" cy="4752975"/>
          </a:xfrm>
        </p:spPr>
        <p:txBody>
          <a:bodyPr/>
          <a:p>
            <a:pPr marL="609600" indent="-609600">
              <a:lnSpc>
                <a:spcPct val="90000"/>
              </a:lnSpc>
              <a:buClr>
                <a:schemeClr val="tx1"/>
              </a:buClr>
              <a:buNone/>
            </a:pPr>
            <a:r>
              <a:rPr lang="en-US" altLang="zh-CN" sz="2800" b="1"/>
              <a:t>3.   What do you know about “the kind of insurance document”?</a:t>
            </a:r>
            <a:endParaRPr lang="en-US" altLang="zh-CN" sz="2800" b="1"/>
          </a:p>
          <a:p>
            <a:pPr marL="609600" indent="-609600">
              <a:lnSpc>
                <a:spcPct val="90000"/>
              </a:lnSpc>
            </a:pPr>
            <a:r>
              <a:rPr lang="en-US" altLang="zh-CN" sz="2800"/>
              <a:t>Insurance document used in international trade is generally of two kinds: insurance policy and insurance certificate. </a:t>
            </a:r>
            <a:endParaRPr lang="en-US" altLang="zh-CN" sz="2800"/>
          </a:p>
          <a:p>
            <a:pPr marL="609600" indent="-609600">
              <a:lnSpc>
                <a:spcPct val="90000"/>
              </a:lnSpc>
            </a:pPr>
            <a:r>
              <a:rPr lang="en-US" altLang="zh-CN" sz="2800"/>
              <a:t>Insurance policy is a formal contract issued by an insurance company to the insured. It puts an indemnity cover into effect, serves as a legal evidence of the insurance agreement, and sets out the term, coverage, premiums and </a:t>
            </a:r>
            <a:r>
              <a:rPr lang="en-US" altLang="zh-CN" sz="2800">
                <a:solidFill>
                  <a:srgbClr val="333399"/>
                </a:solidFill>
              </a:rPr>
              <a:t>deductibles </a:t>
            </a:r>
            <a:r>
              <a:rPr lang="en-US" altLang="zh-CN" sz="1600">
                <a:solidFill>
                  <a:srgbClr val="333399"/>
                </a:solidFill>
              </a:rPr>
              <a:t>[</a:t>
            </a:r>
            <a:r>
              <a:rPr lang="zh-CN" altLang="en-US" sz="1600">
                <a:solidFill>
                  <a:srgbClr val="333399"/>
                </a:solidFill>
              </a:rPr>
              <a:t>免赔</a:t>
            </a:r>
            <a:r>
              <a:rPr lang="en-US" altLang="zh-CN" sz="1600">
                <a:solidFill>
                  <a:srgbClr val="333399"/>
                </a:solidFill>
              </a:rPr>
              <a:t>]</a:t>
            </a:r>
            <a:r>
              <a:rPr lang="en-US" altLang="zh-CN" sz="2800"/>
              <a:t>. </a:t>
            </a:r>
            <a:endParaRPr lang="en-US" altLang="zh-CN" sz="2800"/>
          </a:p>
        </p:txBody>
      </p:sp>
      <p:sp>
        <p:nvSpPr>
          <p:cNvPr id="5" name="下箭头 4"/>
          <p:cNvSpPr/>
          <p:nvPr/>
        </p:nvSpPr>
        <p:spPr>
          <a:xfrm>
            <a:off x="4932045" y="5589270"/>
            <a:ext cx="144145"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3602"/>
                                        </p:tgtEl>
                                        <p:attrNameLst>
                                          <p:attrName>style.visibility</p:attrName>
                                        </p:attrNameLst>
                                      </p:cBhvr>
                                      <p:to>
                                        <p:strVal val="visible"/>
                                      </p:to>
                                    </p:set>
                                    <p:animEffect transition="in" filter="fade">
                                      <p:cBhvr>
                                        <p:cTn id="7" dur="597">
                                          <p:stCondLst>
                                            <p:cond delay="0"/>
                                          </p:stCondLst>
                                        </p:cTn>
                                        <p:tgtEl>
                                          <p:spTgt spid="153602"/>
                                        </p:tgtEl>
                                      </p:cBhvr>
                                    </p:animEffect>
                                    <p:anim calcmode="lin" valueType="num">
                                      <p:cBhvr>
                                        <p:cTn id="8" dur="597" fill="hold">
                                          <p:stCondLst>
                                            <p:cond delay="0"/>
                                          </p:stCondLst>
                                        </p:cTn>
                                        <p:tgtEl>
                                          <p:spTgt spid="15360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360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360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53603">
                                            <p:txEl>
                                              <p:charRg st="62" end="181"/>
                                            </p:txEl>
                                          </p:spTgt>
                                        </p:tgtEl>
                                        <p:attrNameLst>
                                          <p:attrName>style.visibility</p:attrName>
                                        </p:attrNameLst>
                                      </p:cBhvr>
                                      <p:to>
                                        <p:strVal val="visible"/>
                                      </p:to>
                                    </p:set>
                                    <p:animEffect transition="in" filter="slide(fromBottom)">
                                      <p:cBhvr>
                                        <p:cTn id="15" dur="500">
                                          <p:stCondLst>
                                            <p:cond delay="0"/>
                                          </p:stCondLst>
                                        </p:cTn>
                                        <p:tgtEl>
                                          <p:spTgt spid="153603">
                                            <p:txEl>
                                              <p:charRg st="62" end="18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53603">
                                            <p:txEl>
                                              <p:charRg st="181" end="421"/>
                                            </p:txEl>
                                          </p:spTgt>
                                        </p:tgtEl>
                                        <p:attrNameLst>
                                          <p:attrName>style.visibility</p:attrName>
                                        </p:attrNameLst>
                                      </p:cBhvr>
                                      <p:to>
                                        <p:strVal val="visible"/>
                                      </p:to>
                                    </p:set>
                                    <p:animEffect transition="in" filter="slide(fromBottom)">
                                      <p:cBhvr>
                                        <p:cTn id="20" dur="500">
                                          <p:stCondLst>
                                            <p:cond delay="0"/>
                                          </p:stCondLst>
                                        </p:cTn>
                                        <p:tgtEl>
                                          <p:spTgt spid="153603">
                                            <p:txEl>
                                              <p:charRg st="181" end="4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p:bldP spid="15360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71010" name="标题 171009"/>
          <p:cNvSpPr>
            <a:spLocks noGrp="1"/>
          </p:cNvSpPr>
          <p:nvPr>
            <p:ph type="title"/>
          </p:nvPr>
        </p:nvSpPr>
        <p:spPr>
          <a:xfrm>
            <a:off x="457200" y="278130"/>
            <a:ext cx="8229600" cy="918845"/>
          </a:xfrm>
        </p:spPr>
        <p:txBody>
          <a:bodyPr/>
          <a:p>
            <a:r>
              <a:rPr lang="en-US" altLang="zh-CN" b="1" u="sng"/>
              <a:t>11.1 Before You Begin</a:t>
            </a:r>
            <a:endParaRPr lang="en-US" altLang="zh-CN" sz="1700" b="1" u="sng"/>
          </a:p>
        </p:txBody>
      </p:sp>
      <p:sp>
        <p:nvSpPr>
          <p:cNvPr id="171011" name="文本占位符 171010"/>
          <p:cNvSpPr>
            <a:spLocks noGrp="1"/>
          </p:cNvSpPr>
          <p:nvPr>
            <p:ph type="body" idx="1"/>
          </p:nvPr>
        </p:nvSpPr>
        <p:spPr>
          <a:xfrm>
            <a:off x="395605" y="1016635"/>
            <a:ext cx="8259445" cy="4903470"/>
          </a:xfrm>
        </p:spPr>
        <p:txBody>
          <a:bodyPr/>
          <a:p>
            <a:pPr marL="0" indent="0">
              <a:buNone/>
            </a:pPr>
            <a:r>
              <a:rPr lang="en-US" altLang="zh-CN" sz="2400" b="1">
                <a:sym typeface="+mn-ea"/>
              </a:rPr>
              <a:t>3.   </a:t>
            </a:r>
            <a:endParaRPr lang="en-US" altLang="zh-CN" sz="2400" b="1">
              <a:sym typeface="+mn-ea"/>
            </a:endParaRPr>
          </a:p>
          <a:p>
            <a:pPr marL="609600" indent="-609600"/>
            <a:r>
              <a:rPr lang="en-US" altLang="zh-CN" sz="2400"/>
              <a:t>Insurance certificate is a document issued by an insurance company. It certifies that an insurance policy has been bought and shows an abstract of the most important provisions of the insurance contract. But it is not a substitute for the actual policy, and is normally a non-negotiable document – it cannot be assigned to a third party, and is unacceptable under the terms of a letter of credit and in making a claim. Insurance certificate is generally subject to the terms of the policy, which means that the buyer will not know the terms of insurance in case the goods are lost or arrive damaged.</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71010"/>
                                        </p:tgtEl>
                                        <p:attrNameLst>
                                          <p:attrName>style.visibility</p:attrName>
                                        </p:attrNameLst>
                                      </p:cBhvr>
                                      <p:to>
                                        <p:strVal val="visible"/>
                                      </p:to>
                                    </p:set>
                                    <p:animEffect transition="in" filter="fade">
                                      <p:cBhvr>
                                        <p:cTn id="7" dur="597">
                                          <p:stCondLst>
                                            <p:cond delay="0"/>
                                          </p:stCondLst>
                                        </p:cTn>
                                        <p:tgtEl>
                                          <p:spTgt spid="171010"/>
                                        </p:tgtEl>
                                      </p:cBhvr>
                                    </p:animEffect>
                                    <p:anim calcmode="lin" valueType="num">
                                      <p:cBhvr>
                                        <p:cTn id="8" dur="597" fill="hold">
                                          <p:stCondLst>
                                            <p:cond delay="0"/>
                                          </p:stCondLst>
                                        </p:cTn>
                                        <p:tgtEl>
                                          <p:spTgt spid="17101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7101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7101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71011">
                                            <p:txEl>
                                              <p:pRg st="1" end="1"/>
                                            </p:txEl>
                                          </p:spTgt>
                                        </p:tgtEl>
                                        <p:attrNameLst>
                                          <p:attrName>style.visibility</p:attrName>
                                        </p:attrNameLst>
                                      </p:cBhvr>
                                      <p:to>
                                        <p:strVal val="visible"/>
                                      </p:to>
                                    </p:set>
                                    <p:anim to="" calcmode="lin" valueType="num">
                                      <p:cBhvr>
                                        <p:cTn id="15" dur="1" fill="hold"/>
                                        <p:tgtEl>
                                          <p:spTgt spid="171011">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5650" name="标题 155649"/>
          <p:cNvSpPr>
            <a:spLocks noGrp="1"/>
          </p:cNvSpPr>
          <p:nvPr>
            <p:ph type="title"/>
          </p:nvPr>
        </p:nvSpPr>
        <p:spPr>
          <a:xfrm>
            <a:off x="457200" y="278130"/>
            <a:ext cx="8229600" cy="848360"/>
          </a:xfrm>
        </p:spPr>
        <p:txBody>
          <a:bodyPr/>
          <a:p>
            <a:r>
              <a:rPr lang="en-US" altLang="zh-CN" b="1" u="sng"/>
              <a:t>11.1 Before You Begin</a:t>
            </a:r>
            <a:endParaRPr lang="en-US" altLang="zh-CN" sz="1700" b="1" u="sng"/>
          </a:p>
        </p:txBody>
      </p:sp>
      <p:sp>
        <p:nvSpPr>
          <p:cNvPr id="155651" name="文本占位符 155650"/>
          <p:cNvSpPr>
            <a:spLocks noGrp="1"/>
          </p:cNvSpPr>
          <p:nvPr>
            <p:ph type="body" idx="1"/>
          </p:nvPr>
        </p:nvSpPr>
        <p:spPr>
          <a:xfrm>
            <a:off x="636905" y="1125855"/>
            <a:ext cx="7724775" cy="4933950"/>
          </a:xfrm>
        </p:spPr>
        <p:txBody>
          <a:bodyPr/>
          <a:p>
            <a:pPr marL="0" indent="0">
              <a:buFont typeface="Wingdings" panose="05000000000000000000" pitchFamily="2" charset="2"/>
              <a:buNone/>
            </a:pPr>
            <a:r>
              <a:rPr lang="en-US" altLang="zh-CN" sz="2200" b="1"/>
              <a:t>4.  What do you know about “insurance coverage”?</a:t>
            </a:r>
            <a:endParaRPr lang="en-US" altLang="zh-CN" sz="2200"/>
          </a:p>
          <a:p>
            <a:pPr>
              <a:buFont typeface="Wingdings" panose="05000000000000000000" charset="0"/>
              <a:buChar char="n"/>
            </a:pPr>
            <a:r>
              <a:rPr lang="en-US" altLang="zh-CN" sz="2200"/>
              <a:t>The basic insurance coverages under CIC (China Insurance Clauses) are:</a:t>
            </a:r>
            <a:endParaRPr lang="en-US" altLang="zh-CN" sz="2200"/>
          </a:p>
          <a:p>
            <a:pPr marL="1066800" lvl="1" indent="-609600">
              <a:lnSpc>
                <a:spcPct val="110000"/>
              </a:lnSpc>
            </a:pPr>
            <a:r>
              <a:rPr lang="en-US" altLang="zh-CN" sz="2000"/>
              <a:t>Free From Particular Average (FPA)</a:t>
            </a:r>
            <a:endParaRPr lang="en-US" altLang="zh-CN" sz="2000"/>
          </a:p>
          <a:p>
            <a:pPr marL="1066800" lvl="1" indent="-609600">
              <a:lnSpc>
                <a:spcPct val="110000"/>
              </a:lnSpc>
            </a:pPr>
            <a:r>
              <a:rPr lang="en-US" altLang="zh-CN" sz="2000"/>
              <a:t>With (Particular) Average (WA)</a:t>
            </a:r>
            <a:endParaRPr lang="en-US" altLang="zh-CN" sz="2000"/>
          </a:p>
          <a:p>
            <a:pPr marL="1066800" lvl="1" indent="-609600">
              <a:lnSpc>
                <a:spcPct val="110000"/>
              </a:lnSpc>
            </a:pPr>
            <a:r>
              <a:rPr lang="en-US" altLang="zh-CN" sz="2000"/>
              <a:t>All risks</a:t>
            </a:r>
            <a:endParaRPr lang="en-US" altLang="zh-CN" sz="2000"/>
          </a:p>
          <a:p>
            <a:pPr marL="1066800" lvl="1" indent="-609600">
              <a:lnSpc>
                <a:spcPct val="110000"/>
              </a:lnSpc>
            </a:pPr>
            <a:r>
              <a:rPr lang="en-US" altLang="zh-CN" sz="2000"/>
              <a:t>The basic insurance coverages under ICC (Institute Cargo Clauses) are:</a:t>
            </a:r>
            <a:endParaRPr lang="en-US" altLang="zh-CN" sz="2000"/>
          </a:p>
          <a:p>
            <a:pPr marL="1066800" lvl="1" indent="-609600">
              <a:lnSpc>
                <a:spcPct val="110000"/>
              </a:lnSpc>
            </a:pPr>
            <a:r>
              <a:rPr lang="en-US" altLang="zh-CN" sz="2000"/>
              <a:t>Institute Cargo Clause A</a:t>
            </a:r>
            <a:endParaRPr lang="en-US" altLang="zh-CN" sz="2000"/>
          </a:p>
          <a:p>
            <a:pPr marL="1066800" lvl="1" indent="-609600">
              <a:lnSpc>
                <a:spcPct val="110000"/>
              </a:lnSpc>
            </a:pPr>
            <a:r>
              <a:rPr lang="en-US" altLang="zh-CN" sz="2000"/>
              <a:t>Institute Cargo Clause B</a:t>
            </a:r>
            <a:endParaRPr lang="en-US" altLang="zh-CN" sz="2000"/>
          </a:p>
          <a:p>
            <a:pPr marL="1066800" lvl="1" indent="-609600">
              <a:lnSpc>
                <a:spcPct val="110000"/>
              </a:lnSpc>
            </a:pPr>
            <a:r>
              <a:rPr lang="en-US" altLang="zh-CN" sz="2000"/>
              <a:t>Institute Cargo Clause C</a:t>
            </a:r>
            <a:endParaRPr lang="en-US" altLang="zh-CN" sz="2000"/>
          </a:p>
          <a:p>
            <a:pPr marL="1066800" lvl="1" indent="-609600">
              <a:lnSpc>
                <a:spcPct val="110000"/>
              </a:lnSpc>
            </a:pPr>
            <a:r>
              <a:rPr lang="en-US" altLang="zh-CN" sz="2000"/>
              <a:t>Besides the basic coverages, there are many other additional risks such as War Risks to name just one.</a:t>
            </a:r>
            <a:endParaRPr lang="en-US" altLang="zh-CN"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5650"/>
                                        </p:tgtEl>
                                        <p:attrNameLst>
                                          <p:attrName>style.visibility</p:attrName>
                                        </p:attrNameLst>
                                      </p:cBhvr>
                                      <p:to>
                                        <p:strVal val="visible"/>
                                      </p:to>
                                    </p:set>
                                    <p:animEffect transition="in" filter="fade">
                                      <p:cBhvr>
                                        <p:cTn id="7" dur="597">
                                          <p:stCondLst>
                                            <p:cond delay="0"/>
                                          </p:stCondLst>
                                        </p:cTn>
                                        <p:tgtEl>
                                          <p:spTgt spid="155650"/>
                                        </p:tgtEl>
                                      </p:cBhvr>
                                    </p:animEffect>
                                    <p:anim calcmode="lin" valueType="num">
                                      <p:cBhvr>
                                        <p:cTn id="8" dur="597" fill="hold">
                                          <p:stCondLst>
                                            <p:cond delay="0"/>
                                          </p:stCondLst>
                                        </p:cTn>
                                        <p:tgtEl>
                                          <p:spTgt spid="15565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565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565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5651">
                                            <p:txEl>
                                              <p:pRg st="1" end="1"/>
                                            </p:txEl>
                                          </p:spTgt>
                                        </p:tgtEl>
                                        <p:attrNameLst>
                                          <p:attrName>style.visibility</p:attrName>
                                        </p:attrNameLst>
                                      </p:cBhvr>
                                      <p:to>
                                        <p:strVal val="visible"/>
                                      </p:to>
                                    </p:set>
                                    <p:anim to="" calcmode="lin" valueType="num">
                                      <p:cBhvr>
                                        <p:cTn id="15" dur="1" fill="hold"/>
                                        <p:tgtEl>
                                          <p:spTgt spid="155651">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5651">
                                            <p:txEl>
                                              <p:pRg st="2" end="2"/>
                                            </p:txEl>
                                          </p:spTgt>
                                        </p:tgtEl>
                                        <p:attrNameLst>
                                          <p:attrName>style.visibility</p:attrName>
                                        </p:attrNameLst>
                                      </p:cBhvr>
                                      <p:to>
                                        <p:strVal val="visible"/>
                                      </p:to>
                                    </p:set>
                                    <p:anim to="" calcmode="lin" valueType="num">
                                      <p:cBhvr>
                                        <p:cTn id="20" dur="1" fill="hold"/>
                                        <p:tgtEl>
                                          <p:spTgt spid="155651">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55651">
                                            <p:txEl>
                                              <p:pRg st="3" end="3"/>
                                            </p:txEl>
                                          </p:spTgt>
                                        </p:tgtEl>
                                        <p:attrNameLst>
                                          <p:attrName>style.visibility</p:attrName>
                                        </p:attrNameLst>
                                      </p:cBhvr>
                                      <p:to>
                                        <p:strVal val="visible"/>
                                      </p:to>
                                    </p:set>
                                    <p:anim to="" calcmode="lin" valueType="num">
                                      <p:cBhvr>
                                        <p:cTn id="25" dur="1" fill="hold"/>
                                        <p:tgtEl>
                                          <p:spTgt spid="155651">
                                            <p:txEl>
                                              <p:pRg st="3" end="3"/>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155651">
                                            <p:txEl>
                                              <p:pRg st="4" end="4"/>
                                            </p:txEl>
                                          </p:spTgt>
                                        </p:tgtEl>
                                        <p:attrNameLst>
                                          <p:attrName>style.visibility</p:attrName>
                                        </p:attrNameLst>
                                      </p:cBhvr>
                                      <p:to>
                                        <p:strVal val="visible"/>
                                      </p:to>
                                    </p:set>
                                    <p:anim to="" calcmode="lin" valueType="num">
                                      <p:cBhvr>
                                        <p:cTn id="30" dur="1" fill="hold"/>
                                        <p:tgtEl>
                                          <p:spTgt spid="155651">
                                            <p:txEl>
                                              <p:pRg st="4" end="4"/>
                                            </p:txEl>
                                          </p:spTgt>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155651">
                                            <p:txEl>
                                              <p:pRg st="5" end="5"/>
                                            </p:txEl>
                                          </p:spTgt>
                                        </p:tgtEl>
                                        <p:attrNameLst>
                                          <p:attrName>style.visibility</p:attrName>
                                        </p:attrNameLst>
                                      </p:cBhvr>
                                      <p:to>
                                        <p:strVal val="visible"/>
                                      </p:to>
                                    </p:set>
                                    <p:anim to="" calcmode="lin" valueType="num">
                                      <p:cBhvr>
                                        <p:cTn id="35" dur="1" fill="hold"/>
                                        <p:tgtEl>
                                          <p:spTgt spid="155651">
                                            <p:txEl>
                                              <p:pRg st="5" end="5"/>
                                            </p:txEl>
                                          </p:spTgt>
                                        </p:tgtEl>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55651">
                                            <p:txEl>
                                              <p:pRg st="6" end="6"/>
                                            </p:txEl>
                                          </p:spTgt>
                                        </p:tgtEl>
                                        <p:attrNameLst>
                                          <p:attrName>style.visibility</p:attrName>
                                        </p:attrNameLst>
                                      </p:cBhvr>
                                      <p:to>
                                        <p:strVal val="visible"/>
                                      </p:to>
                                    </p:set>
                                    <p:anim to="" calcmode="lin" valueType="num">
                                      <p:cBhvr>
                                        <p:cTn id="40" dur="1" fill="hold"/>
                                        <p:tgtEl>
                                          <p:spTgt spid="155651">
                                            <p:txEl>
                                              <p:pRg st="6" end="6"/>
                                            </p:txEl>
                                          </p:spTgt>
                                        </p:tgtEl>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nodeType="clickEffect">
                                  <p:stCondLst>
                                    <p:cond delay="0"/>
                                  </p:stCondLst>
                                  <p:childTnLst>
                                    <p:set>
                                      <p:cBhvr>
                                        <p:cTn id="44" dur="1" fill="hold">
                                          <p:stCondLst>
                                            <p:cond delay="0"/>
                                          </p:stCondLst>
                                        </p:cTn>
                                        <p:tgtEl>
                                          <p:spTgt spid="155651">
                                            <p:txEl>
                                              <p:pRg st="7" end="7"/>
                                            </p:txEl>
                                          </p:spTgt>
                                        </p:tgtEl>
                                        <p:attrNameLst>
                                          <p:attrName>style.visibility</p:attrName>
                                        </p:attrNameLst>
                                      </p:cBhvr>
                                      <p:to>
                                        <p:strVal val="visible"/>
                                      </p:to>
                                    </p:set>
                                    <p:anim to="" calcmode="lin" valueType="num">
                                      <p:cBhvr>
                                        <p:cTn id="45" dur="1" fill="hold"/>
                                        <p:tgtEl>
                                          <p:spTgt spid="155651">
                                            <p:txEl>
                                              <p:pRg st="7" end="7"/>
                                            </p:txEl>
                                          </p:spTgt>
                                        </p:tgtEl>
                                      </p:cBhvr>
                                    </p:anim>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nodeType="clickEffect">
                                  <p:stCondLst>
                                    <p:cond delay="0"/>
                                  </p:stCondLst>
                                  <p:childTnLst>
                                    <p:set>
                                      <p:cBhvr>
                                        <p:cTn id="49" dur="1" fill="hold">
                                          <p:stCondLst>
                                            <p:cond delay="0"/>
                                          </p:stCondLst>
                                        </p:cTn>
                                        <p:tgtEl>
                                          <p:spTgt spid="155651">
                                            <p:txEl>
                                              <p:pRg st="8" end="8"/>
                                            </p:txEl>
                                          </p:spTgt>
                                        </p:tgtEl>
                                        <p:attrNameLst>
                                          <p:attrName>style.visibility</p:attrName>
                                        </p:attrNameLst>
                                      </p:cBhvr>
                                      <p:to>
                                        <p:strVal val="visible"/>
                                      </p:to>
                                    </p:set>
                                    <p:anim to="" calcmode="lin" valueType="num">
                                      <p:cBhvr>
                                        <p:cTn id="50" dur="1" fill="hold"/>
                                        <p:tgtEl>
                                          <p:spTgt spid="155651">
                                            <p:txEl>
                                              <p:pRg st="8" end="8"/>
                                            </p:txEl>
                                          </p:spTgt>
                                        </p:tgtEl>
                                      </p:cBhvr>
                                    </p:anim>
                                  </p:childTnLst>
                                </p:cTn>
                              </p:par>
                            </p:childTnLst>
                          </p:cTn>
                        </p:par>
                      </p:childTnLst>
                    </p:cTn>
                  </p:par>
                  <p:par>
                    <p:cTn id="51" fill="hold">
                      <p:stCondLst>
                        <p:cond delay="indefinite"/>
                      </p:stCondLst>
                      <p:childTnLst>
                        <p:par>
                          <p:cTn id="52" fill="hold">
                            <p:stCondLst>
                              <p:cond delay="0"/>
                            </p:stCondLst>
                            <p:childTnLst>
                              <p:par>
                                <p:cTn id="53" presetID="24" presetClass="entr" presetSubtype="0" fill="hold" nodeType="clickEffect">
                                  <p:stCondLst>
                                    <p:cond delay="0"/>
                                  </p:stCondLst>
                                  <p:childTnLst>
                                    <p:set>
                                      <p:cBhvr>
                                        <p:cTn id="54" dur="1" fill="hold">
                                          <p:stCondLst>
                                            <p:cond delay="0"/>
                                          </p:stCondLst>
                                        </p:cTn>
                                        <p:tgtEl>
                                          <p:spTgt spid="155651">
                                            <p:txEl>
                                              <p:pRg st="9" end="9"/>
                                            </p:txEl>
                                          </p:spTgt>
                                        </p:tgtEl>
                                        <p:attrNameLst>
                                          <p:attrName>style.visibility</p:attrName>
                                        </p:attrNameLst>
                                      </p:cBhvr>
                                      <p:to>
                                        <p:strVal val="visible"/>
                                      </p:to>
                                    </p:set>
                                    <p:anim to="" calcmode="lin" valueType="num">
                                      <p:cBhvr>
                                        <p:cTn id="55" dur="1" fill="hold"/>
                                        <p:tgtEl>
                                          <p:spTgt spid="155651">
                                            <p:txEl>
                                              <p:pRg st="9" end="9"/>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0" grpId="0"/>
    </p:bldLst>
  </p:timing>
</p:sld>
</file>

<file path=ppt/tags/tag1.xml><?xml version="1.0" encoding="utf-8"?>
<p:tagLst xmlns:p="http://schemas.openxmlformats.org/presentationml/2006/main">
  <p:tag name="resource_record_key" val="{&quot;13&quot;:[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8621</Words>
  <Application>WPS 演示</Application>
  <PresentationFormat>在屏幕上显示</PresentationFormat>
  <Paragraphs>282</Paragraphs>
  <Slides>21</Slides>
  <Notes>10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21</vt:i4>
      </vt:variant>
    </vt:vector>
  </HeadingPairs>
  <TitlesOfParts>
    <vt:vector size="30" baseType="lpstr">
      <vt:lpstr>Arial</vt:lpstr>
      <vt:lpstr>宋体</vt:lpstr>
      <vt:lpstr>Wingdings</vt:lpstr>
      <vt:lpstr>Garamond</vt:lpstr>
      <vt:lpstr>微软雅黑</vt:lpstr>
      <vt:lpstr>Arial Unicode MS</vt:lpstr>
      <vt:lpstr>Wingdings</vt:lpstr>
      <vt:lpstr>Edge</vt:lpstr>
      <vt:lpstr>1_Edge</vt:lpstr>
      <vt:lpstr>English for Business Negotiation (2nd Edition) 商务英语谈判（第二版）  Chapter 11 - Shipment</vt:lpstr>
      <vt:lpstr>PART TWO  INTERNATIONAL TRADE</vt:lpstr>
      <vt:lpstr>CHAPTER 11  Shipment</vt:lpstr>
      <vt:lpstr>11.4 Words and Expressions</vt:lpstr>
      <vt:lpstr>11.1 Before You Begin Questions:</vt:lpstr>
      <vt:lpstr>11.1 Before You Begin</vt:lpstr>
      <vt:lpstr>11.1 Before You Begin</vt:lpstr>
      <vt:lpstr>11.1 Before You Begin</vt:lpstr>
      <vt:lpstr>11.1 Before You Begin</vt:lpstr>
      <vt:lpstr>11.1 Before You Begin</vt:lpstr>
      <vt:lpstr>11.1 Before You Begin</vt:lpstr>
      <vt:lpstr>11.1 Before You Begin</vt:lpstr>
      <vt:lpstr>11.1 Before You Begin</vt:lpstr>
      <vt:lpstr>11.1 Before You Begin</vt:lpstr>
      <vt:lpstr>11.1 Before You Begin</vt:lpstr>
      <vt:lpstr>11.1 Before You Begin</vt:lpstr>
      <vt:lpstr>11.1 Before You Begin</vt:lpstr>
      <vt:lpstr>11.2 Useful Expressions</vt:lpstr>
      <vt:lpstr>11.3 Sample Dialogues</vt:lpstr>
      <vt:lpstr>11.3 Sample Dialogues</vt:lpstr>
      <vt:lpstr>11.5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52</cp:revision>
  <dcterms:created xsi:type="dcterms:W3CDTF">2013-06-15T08:12:00Z</dcterms:created>
  <dcterms:modified xsi:type="dcterms:W3CDTF">2025-03-21T06:42:42Z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22AD5BF5BCC64037932C55422B02AC5E_13</vt:lpwstr>
  </property>
  <property fmtid="{D5CDD505-2E9C-101B-9397-08002B2CF9AE}" pid="3" name="KSOProductBuildVer">
    <vt:lpwstr>2052-12.1.0.20305</vt:lpwstr>
  </property>
</Properties>
</file>