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79" r:id="rId3"/>
    <p:sldId id="293" r:id="rId4"/>
    <p:sldId id="272" r:id="rId5"/>
    <p:sldId id="281" r:id="rId6"/>
    <p:sldId id="282" r:id="rId7"/>
    <p:sldId id="283" r:id="rId8"/>
    <p:sldId id="291" r:id="rId9"/>
    <p:sldId id="284" r:id="rId10"/>
    <p:sldId id="285" r:id="rId11"/>
    <p:sldId id="286" r:id="rId12"/>
    <p:sldId id="290" r:id="rId13"/>
    <p:sldId id="275" r:id="rId14"/>
    <p:sldId id="276" r:id="rId15"/>
    <p:sldId id="289" r:id="rId16"/>
    <p:sldId id="278" r:id="rId17"/>
  </p:sldIdLst>
  <p:sldSz cx="9144000" cy="6858000" type="screen4x3"/>
  <p:notesSz cx="6858000" cy="9144000"/>
  <p:custDataLst>
    <p:tags r:id="rId22"/>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28" userDrawn="1">
          <p15:clr>
            <a:srgbClr val="A4A3A4"/>
          </p15:clr>
        </p15:guide>
        <p15:guide id="2" pos="287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CC66FF"/>
    <a:srgbClr val="6699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3" d="100"/>
          <a:sy n="53" d="100"/>
        </p:scale>
        <p:origin x="-1157" y="-62"/>
      </p:cViewPr>
      <p:guideLst>
        <p:guide orient="horz" pos="2228"/>
        <p:guide pos="2873"/>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gs" Target="tags/tag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notesMaster" Target="notesMasters/notesMaster1.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86370" name="标题 186369"/>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86371" name="副标题 186370"/>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86372" name="日期占位符 186371"/>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86373" name="页脚占位符 186372"/>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2</a:t>
            </a:r>
            <a:endParaRPr lang="zh-CN" altLang="en-US" dirty="0"/>
          </a:p>
        </p:txBody>
      </p:sp>
      <p:sp>
        <p:nvSpPr>
          <p:cNvPr id="186374" name="灯片编号占位符 186373"/>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86375" name="任意多边形 186374"/>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86376" name="直接连接符 186375"/>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2</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2</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2</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2</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2</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2</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2</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2</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2</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2</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2</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85346" name="标题 185345"/>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85347" name="文本占位符 185346"/>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85348" name="日期占位符 185347"/>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85349" name="页脚占位符 185348"/>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2</a:t>
            </a:r>
            <a:endParaRPr lang="zh-CN" altLang="en-US" dirty="0"/>
          </a:p>
        </p:txBody>
      </p:sp>
      <p:sp>
        <p:nvSpPr>
          <p:cNvPr id="185350" name="灯片编号占位符 185349"/>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85351" name="任意多边形 185350"/>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85352" name="直接连接符 185351"/>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3.ppt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t>顾渝-</a:t>
            </a:r>
            <a:r>
              <a:rPr lang="zh-CN" altLang="en-US" dirty="0">
                <a:sym typeface="+mn-ea"/>
              </a:rPr>
              <a:t>《商务英语谈判》（第二版）</a:t>
            </a:r>
            <a:r>
              <a:rPr lang="zh-CN" altLang="en-US" dirty="0"/>
              <a:t> Chapter 2</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611188" y="1268413"/>
            <a:ext cx="7921625" cy="2736850"/>
          </a:xfrm>
        </p:spPr>
        <p:txBody>
          <a:bodyPr anchor="t" anchorCtr="0"/>
          <a:p>
            <a:pPr algn="l" defTabSz="914400">
              <a:buSzTx/>
              <a:buFontTx/>
              <a:buNone/>
            </a:pPr>
            <a:r>
              <a:rPr lang="en-US" altLang="zh-CN" sz="4200" b="1" kern="1200" baseline="0">
                <a:latin typeface="Garamond" panose="02020404030301010803" pitchFamily="18" charset="0"/>
                <a:ea typeface="宋体" panose="02010600030101010101" pitchFamily="2" charset="-122"/>
              </a:rPr>
              <a:t>English for Business Negotiation</a:t>
            </a:r>
            <a:br>
              <a:rPr lang="en-US" altLang="zh-CN" sz="4200" b="1" kern="1200" baseline="0">
                <a:latin typeface="Garamond" panose="02020404030301010803" pitchFamily="18" charset="0"/>
                <a:ea typeface="宋体" panose="02010600030101010101" pitchFamily="2" charset="-122"/>
              </a:rPr>
            </a:br>
            <a:r>
              <a:rPr lang="en-US" altLang="zh-CN" sz="2400">
                <a:latin typeface="Garamond" panose="02020404030301010803" pitchFamily="18" charset="0"/>
                <a:ea typeface="宋体" panose="02010600030101010101" pitchFamily="2" charset="-122"/>
                <a:sym typeface="+mn-ea"/>
              </a:rPr>
              <a:t>(2nd Edition)</a:t>
            </a:r>
            <a:r>
              <a:rPr lang="en-US" altLang="zh-CN" sz="2400" kern="1200" baseline="0">
                <a:latin typeface="Garamond" panose="02020404030301010803" pitchFamily="18" charset="0"/>
                <a:ea typeface="宋体" panose="02010600030101010101" pitchFamily="2" charset="-122"/>
              </a:rPr>
              <a:t> </a:t>
            </a:r>
            <a:br>
              <a:rPr lang="en-US" altLang="zh-CN" sz="4200" kern="1200" baseline="0">
                <a:latin typeface="Garamond" panose="02020404030301010803" pitchFamily="18" charset="0"/>
                <a:ea typeface="宋体" panose="02010600030101010101" pitchFamily="2" charset="-122"/>
              </a:rPr>
            </a:br>
            <a:r>
              <a:rPr lang="zh-CN" altLang="en-US" sz="4200" kern="1200" baseline="0" dirty="0">
                <a:latin typeface="Garamond" panose="02020404030301010803" pitchFamily="18" charset="0"/>
                <a:ea typeface="宋体" panose="02010600030101010101" pitchFamily="2" charset="-122"/>
              </a:rPr>
              <a:t>商务英语谈判</a:t>
            </a:r>
            <a:r>
              <a:rPr lang="zh-CN" altLang="en-US" sz="2400" kern="1200" baseline="0" dirty="0">
                <a:latin typeface="Garamond" panose="02020404030301010803" pitchFamily="18" charset="0"/>
                <a:ea typeface="宋体" panose="02010600030101010101" pitchFamily="2" charset="-122"/>
              </a:rPr>
              <a:t>（第二版）</a:t>
            </a:r>
            <a:br>
              <a:rPr lang="zh-CN" altLang="en-US" sz="2400" kern="1200" baseline="0" dirty="0">
                <a:latin typeface="Garamond" panose="02020404030301010803" pitchFamily="18" charset="0"/>
                <a:ea typeface="宋体" panose="02010600030101010101" pitchFamily="2" charset="-122"/>
              </a:rPr>
            </a:br>
            <a:br>
              <a:rPr lang="zh-CN" altLang="en-US" sz="2400" kern="1200" baseline="0" dirty="0">
                <a:latin typeface="Garamond" panose="02020404030301010803" pitchFamily="18" charset="0"/>
                <a:ea typeface="宋体" panose="02010600030101010101" pitchFamily="2" charset="-122"/>
              </a:rPr>
            </a:br>
            <a:r>
              <a:rPr lang="en-US" altLang="zh-CN" sz="3600" kern="1200" baseline="0">
                <a:solidFill>
                  <a:srgbClr val="333399"/>
                </a:solidFill>
                <a:latin typeface="Garamond" panose="02020404030301010803" pitchFamily="18" charset="0"/>
                <a:ea typeface="宋体" panose="02010600030101010101" pitchFamily="2" charset="-122"/>
              </a:rPr>
              <a:t>Chapter 2 – International Calls</a:t>
            </a:r>
            <a:endParaRPr lang="en-US" altLang="zh-CN" sz="3600" kern="1200" baseline="0">
              <a:solidFill>
                <a:srgbClr val="333399"/>
              </a:solidFill>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763713" y="4724400"/>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5410" name="文本占位符 145409"/>
          <p:cNvSpPr>
            <a:spLocks noGrp="1"/>
          </p:cNvSpPr>
          <p:nvPr>
            <p:ph type="body" idx="1"/>
          </p:nvPr>
        </p:nvSpPr>
        <p:spPr>
          <a:xfrm>
            <a:off x="539115" y="1124585"/>
            <a:ext cx="8017510" cy="4961890"/>
          </a:xfrm>
        </p:spPr>
        <p:txBody>
          <a:bodyPr/>
          <a:p>
            <a:pPr marL="609600" indent="-609600">
              <a:lnSpc>
                <a:spcPct val="80000"/>
              </a:lnSpc>
              <a:buNone/>
            </a:pPr>
            <a:r>
              <a:rPr lang="en-US" altLang="zh-CN" sz="2300" b="1"/>
              <a:t>9.    What are considered appropriate phone-answering skills?</a:t>
            </a:r>
            <a:endParaRPr lang="en-US" altLang="zh-CN" sz="2300"/>
          </a:p>
          <a:p>
            <a:pPr lvl="2" algn="l">
              <a:lnSpc>
                <a:spcPct val="80000"/>
              </a:lnSpc>
              <a:buFont typeface="Arial" panose="020B0604020202020204" pitchFamily="34" charset="0"/>
              <a:buChar char="•"/>
            </a:pPr>
            <a:r>
              <a:rPr lang="en-US" altLang="zh-CN" sz="2400"/>
              <a:t>Pay attention to the words you choose.</a:t>
            </a:r>
            <a:endParaRPr lang="en-US" altLang="zh-CN" sz="2400"/>
          </a:p>
          <a:p>
            <a:pPr lvl="2" algn="l">
              <a:lnSpc>
                <a:spcPct val="80000"/>
              </a:lnSpc>
              <a:buFont typeface="Arial" panose="020B0604020202020204" pitchFamily="34" charset="0"/>
              <a:buChar char="•"/>
            </a:pPr>
            <a:r>
              <a:rPr lang="en-US" altLang="zh-CN" sz="2400"/>
              <a:t>The correct phrases should be said in the right order.</a:t>
            </a:r>
            <a:endParaRPr lang="en-US" altLang="zh-CN" sz="2400"/>
          </a:p>
          <a:p>
            <a:pPr lvl="2" algn="l">
              <a:lnSpc>
                <a:spcPct val="80000"/>
              </a:lnSpc>
              <a:buFont typeface="Arial" panose="020B0604020202020204" pitchFamily="34" charset="0"/>
              <a:buChar char="•"/>
            </a:pPr>
            <a:r>
              <a:rPr lang="en-US" altLang="zh-CN" sz="2400"/>
              <a:t>Use positive voice and vocabulary</a:t>
            </a:r>
            <a:endParaRPr lang="en-US" altLang="zh-CN" sz="2400"/>
          </a:p>
          <a:p>
            <a:pPr marL="671830" lvl="2" indent="0" algn="l">
              <a:lnSpc>
                <a:spcPct val="80000"/>
              </a:lnSpc>
              <a:buFont typeface="Arial" panose="020B0604020202020204" pitchFamily="34" charset="0"/>
              <a:buNone/>
            </a:pPr>
            <a:endParaRPr lang="en-US" altLang="zh-CN" sz="2400"/>
          </a:p>
          <a:p>
            <a:pPr marL="609600" indent="-609600">
              <a:lnSpc>
                <a:spcPct val="80000"/>
              </a:lnSpc>
              <a:buNone/>
            </a:pPr>
            <a:r>
              <a:rPr lang="en-US" altLang="zh-CN" sz="2300" b="1"/>
              <a:t>10.  How to answer a call which is not for you but for your colleague who is not in?</a:t>
            </a:r>
            <a:endParaRPr lang="en-US" altLang="zh-CN" sz="2300"/>
          </a:p>
          <a:p>
            <a:pPr lvl="2">
              <a:lnSpc>
                <a:spcPct val="80000"/>
              </a:lnSpc>
              <a:buFont typeface="Arial" panose="020B0604020202020204" pitchFamily="34" charset="0"/>
              <a:buChar char="•"/>
            </a:pPr>
            <a:r>
              <a:rPr lang="en-US" altLang="zh-CN" sz="2400"/>
              <a:t>Tell the caller the whereabouts of the person requested.</a:t>
            </a:r>
            <a:endParaRPr lang="en-US" altLang="zh-CN" sz="2400"/>
          </a:p>
          <a:p>
            <a:pPr lvl="2">
              <a:lnSpc>
                <a:spcPct val="80000"/>
              </a:lnSpc>
              <a:buFont typeface="Arial" panose="020B0604020202020204" pitchFamily="34" charset="0"/>
              <a:buChar char="•"/>
            </a:pPr>
            <a:r>
              <a:rPr lang="en-US" altLang="zh-CN" sz="2400"/>
              <a:t>Ask for identification. </a:t>
            </a:r>
            <a:endParaRPr lang="en-US" altLang="zh-CN" sz="2400"/>
          </a:p>
          <a:p>
            <a:pPr lvl="2">
              <a:lnSpc>
                <a:spcPct val="80000"/>
              </a:lnSpc>
              <a:buFont typeface="Arial" panose="020B0604020202020204" pitchFamily="34" charset="0"/>
              <a:buChar char="•"/>
            </a:pPr>
            <a:r>
              <a:rPr lang="en-US" altLang="zh-CN" sz="2400"/>
              <a:t>When you have to leave the caller on hold, provide him or her with progress reports every 30 to 45 seconds.</a:t>
            </a:r>
            <a:r>
              <a:rPr lang="en-US" altLang="zh-CN" sz="2000"/>
              <a:t> </a:t>
            </a:r>
            <a:endParaRPr lang="en-US" altLang="zh-CN" sz="2000"/>
          </a:p>
        </p:txBody>
      </p:sp>
      <p:sp>
        <p:nvSpPr>
          <p:cNvPr id="145411" name="标题 145410"/>
          <p:cNvSpPr>
            <a:spLocks noGrp="1"/>
          </p:cNvSpPr>
          <p:nvPr>
            <p:ph type="title"/>
          </p:nvPr>
        </p:nvSpPr>
        <p:spPr>
          <a:xfrm>
            <a:off x="434340" y="278130"/>
            <a:ext cx="8252460" cy="779780"/>
          </a:xfrm>
        </p:spPr>
        <p:txBody>
          <a:bodyPr vert="horz" wrap="square" lIns="91440" tIns="45720" rIns="91440" bIns="45720" anchor="ctr" anchorCtr="0"/>
          <a:p>
            <a:r>
              <a:rPr lang="en-US" altLang="zh-CN" sz="3800" b="1" u="sng"/>
              <a:t>2.1 Before You Begin</a:t>
            </a:r>
            <a:endParaRPr lang="en-US" altLang="zh-CN" sz="3800"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5411"/>
                                        </p:tgtEl>
                                        <p:attrNameLst>
                                          <p:attrName>style.visibility</p:attrName>
                                        </p:attrNameLst>
                                      </p:cBhvr>
                                      <p:to>
                                        <p:strVal val="visible"/>
                                      </p:to>
                                    </p:set>
                                    <p:animEffect transition="in" filter="fade">
                                      <p:cBhvr>
                                        <p:cTn id="7" dur="597">
                                          <p:stCondLst>
                                            <p:cond delay="0"/>
                                          </p:stCondLst>
                                        </p:cTn>
                                        <p:tgtEl>
                                          <p:spTgt spid="145411"/>
                                        </p:tgtEl>
                                      </p:cBhvr>
                                    </p:animEffect>
                                    <p:anim calcmode="lin" valueType="num">
                                      <p:cBhvr>
                                        <p:cTn id="8" dur="597" fill="hold">
                                          <p:stCondLst>
                                            <p:cond delay="0"/>
                                          </p:stCondLst>
                                        </p:cTn>
                                        <p:tgtEl>
                                          <p:spTgt spid="145411"/>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5411"/>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5411"/>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5410">
                                            <p:txEl>
                                              <p:pRg st="1" end="1"/>
                                            </p:txEl>
                                          </p:spTgt>
                                        </p:tgtEl>
                                        <p:attrNameLst>
                                          <p:attrName>style.visibility</p:attrName>
                                        </p:attrNameLst>
                                      </p:cBhvr>
                                      <p:to>
                                        <p:strVal val="visible"/>
                                      </p:to>
                                    </p:set>
                                    <p:anim to="" calcmode="lin" valueType="num">
                                      <p:cBhvr>
                                        <p:cTn id="15" dur="1" fill="hold"/>
                                        <p:tgtEl>
                                          <p:spTgt spid="145410">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45410">
                                            <p:txEl>
                                              <p:pRg st="2" end="2"/>
                                            </p:txEl>
                                          </p:spTgt>
                                        </p:tgtEl>
                                        <p:attrNameLst>
                                          <p:attrName>style.visibility</p:attrName>
                                        </p:attrNameLst>
                                      </p:cBhvr>
                                      <p:to>
                                        <p:strVal val="visible"/>
                                      </p:to>
                                    </p:set>
                                    <p:anim to="" calcmode="lin" valueType="num">
                                      <p:cBhvr>
                                        <p:cTn id="20" dur="1" fill="hold"/>
                                        <p:tgtEl>
                                          <p:spTgt spid="145410">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45410">
                                            <p:txEl>
                                              <p:pRg st="3" end="3"/>
                                            </p:txEl>
                                          </p:spTgt>
                                        </p:tgtEl>
                                        <p:attrNameLst>
                                          <p:attrName>style.visibility</p:attrName>
                                        </p:attrNameLst>
                                      </p:cBhvr>
                                      <p:to>
                                        <p:strVal val="visible"/>
                                      </p:to>
                                    </p:set>
                                    <p:anim to="" calcmode="lin" valueType="num">
                                      <p:cBhvr>
                                        <p:cTn id="25" dur="1" fill="hold"/>
                                        <p:tgtEl>
                                          <p:spTgt spid="145410">
                                            <p:txEl>
                                              <p:pRg st="3" end="3"/>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145410">
                                            <p:txEl>
                                              <p:pRg st="6" end="6"/>
                                            </p:txEl>
                                          </p:spTgt>
                                        </p:tgtEl>
                                        <p:attrNameLst>
                                          <p:attrName>style.visibility</p:attrName>
                                        </p:attrNameLst>
                                      </p:cBhvr>
                                      <p:to>
                                        <p:strVal val="visible"/>
                                      </p:to>
                                    </p:set>
                                    <p:anim to="" calcmode="lin" valueType="num">
                                      <p:cBhvr>
                                        <p:cTn id="30" dur="1" fill="hold"/>
                                        <p:tgtEl>
                                          <p:spTgt spid="145410">
                                            <p:txEl>
                                              <p:pRg st="6" end="6"/>
                                            </p:txEl>
                                          </p:spTgt>
                                        </p:tgtEl>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145410">
                                            <p:txEl>
                                              <p:pRg st="7" end="7"/>
                                            </p:txEl>
                                          </p:spTgt>
                                        </p:tgtEl>
                                        <p:attrNameLst>
                                          <p:attrName>style.visibility</p:attrName>
                                        </p:attrNameLst>
                                      </p:cBhvr>
                                      <p:to>
                                        <p:strVal val="visible"/>
                                      </p:to>
                                    </p:set>
                                    <p:anim to="" calcmode="lin" valueType="num">
                                      <p:cBhvr>
                                        <p:cTn id="35" dur="1" fill="hold"/>
                                        <p:tgtEl>
                                          <p:spTgt spid="145410">
                                            <p:txEl>
                                              <p:pRg st="7" end="7"/>
                                            </p:txEl>
                                          </p:spTgt>
                                        </p:tgtEl>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145410">
                                            <p:txEl>
                                              <p:pRg st="8" end="8"/>
                                            </p:txEl>
                                          </p:spTgt>
                                        </p:tgtEl>
                                        <p:attrNameLst>
                                          <p:attrName>style.visibility</p:attrName>
                                        </p:attrNameLst>
                                      </p:cBhvr>
                                      <p:to>
                                        <p:strVal val="visible"/>
                                      </p:to>
                                    </p:set>
                                    <p:anim to="" calcmode="lin" valueType="num">
                                      <p:cBhvr>
                                        <p:cTn id="40" dur="1" fill="hold"/>
                                        <p:tgtEl>
                                          <p:spTgt spid="145410">
                                            <p:txEl>
                                              <p:pRg st="8" end="8"/>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150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 Chapter </a:t>
            </a:r>
            <a:r>
              <a:rPr lang="en-US" altLang="zh-CN" sz="1200" dirty="0">
                <a:latin typeface="Garamond" panose="02020404030301010803" pitchFamily="18" charset="0"/>
                <a:ea typeface="宋体" panose="02010600030101010101" pitchFamily="2" charset="-122"/>
              </a:rPr>
              <a:t>2</a:t>
            </a:r>
            <a:endParaRPr lang="en-US" altLang="zh-CN" sz="1200" dirty="0">
              <a:latin typeface="Garamond" panose="02020404030301010803" pitchFamily="18" charset="0"/>
              <a:ea typeface="宋体" panose="02010600030101010101" pitchFamily="2" charset="-122"/>
            </a:endParaRPr>
          </a:p>
        </p:txBody>
      </p:sp>
      <p:sp>
        <p:nvSpPr>
          <p:cNvPr id="2150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482" name="标题 20481"/>
          <p:cNvSpPr>
            <a:spLocks noGrp="1"/>
          </p:cNvSpPr>
          <p:nvPr>
            <p:ph type="title"/>
          </p:nvPr>
        </p:nvSpPr>
        <p:spPr/>
        <p:txBody>
          <a:bodyPr anchor="t" anchorCtr="0"/>
          <a:p>
            <a:r>
              <a:rPr lang="en-US" altLang="zh-CN" b="1">
                <a:sym typeface="+mn-ea"/>
              </a:rPr>
              <a:t>2.1 </a:t>
            </a:r>
            <a:r>
              <a:rPr lang="en-US" altLang="zh-CN" b="1" u="sng">
                <a:sym typeface="+mn-ea"/>
              </a:rPr>
              <a:t>Before You Begin</a:t>
            </a:r>
            <a:endParaRPr lang="en-US" altLang="zh-CN" sz="3600" b="1">
              <a:solidFill>
                <a:schemeClr val="tx1"/>
              </a:solidFill>
            </a:endParaRPr>
          </a:p>
        </p:txBody>
      </p:sp>
      <p:sp>
        <p:nvSpPr>
          <p:cNvPr id="21509" name="文本占位符 20482"/>
          <p:cNvSpPr>
            <a:spLocks noGrp="1"/>
          </p:cNvSpPr>
          <p:nvPr>
            <p:ph idx="1"/>
          </p:nvPr>
        </p:nvSpPr>
        <p:spPr>
          <a:xfrm>
            <a:off x="467360" y="1268730"/>
            <a:ext cx="7980680" cy="4473575"/>
          </a:xfrm>
        </p:spPr>
        <p:txBody>
          <a:bodyPr anchor="t" anchorCtr="0"/>
          <a:p>
            <a:pPr marL="0" indent="0">
              <a:buNone/>
            </a:pPr>
            <a:r>
              <a:rPr lang="en-US" altLang="zh-CN" sz="2800" b="1">
                <a:sym typeface="+mn-ea"/>
              </a:rPr>
              <a:t>Further Reading- Assignment:</a:t>
            </a:r>
            <a:endParaRPr lang="en-US" altLang="zh-CN" sz="2800" b="1">
              <a:sym typeface="+mn-ea"/>
            </a:endParaRPr>
          </a:p>
          <a:p>
            <a:r>
              <a:rPr lang="en-US" altLang="zh-CN" sz="2800">
                <a:sym typeface="+mn-ea"/>
              </a:rPr>
              <a:t>Please read this article “Tips for International Calls” and learn the </a:t>
            </a:r>
            <a:r>
              <a:rPr lang="en-US" altLang="zh-CN" sz="2800"/>
              <a:t>tips on how to effectively communicate with business friends on the phone.</a:t>
            </a:r>
            <a:endParaRPr lang="en-US" altLang="zh-CN" sz="2800"/>
          </a:p>
          <a:p>
            <a:r>
              <a:rPr lang="en-US" altLang="zh-CN" sz="2800">
                <a:sym typeface="+mn-ea"/>
              </a:rPr>
              <a:t>Please use your smartphone to scan and read “</a:t>
            </a:r>
            <a:r>
              <a:rPr lang="en-US" altLang="zh-CN" sz="2800"/>
              <a:t>Currently 38 different local times in use” and know the appropriate timing when making a call with international business friends.</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28674" name="标题 28673"/>
          <p:cNvSpPr>
            <a:spLocks noGrp="1"/>
          </p:cNvSpPr>
          <p:nvPr>
            <p:ph type="title"/>
          </p:nvPr>
        </p:nvSpPr>
        <p:spPr>
          <a:xfrm>
            <a:off x="457200" y="278130"/>
            <a:ext cx="8229600" cy="855980"/>
          </a:xfrm>
        </p:spPr>
        <p:txBody>
          <a:bodyPr/>
          <a:p>
            <a:r>
              <a:rPr lang="en-US" altLang="zh-CN" b="1" u="sng"/>
              <a:t>2.2 Useful Expressions</a:t>
            </a:r>
            <a:endParaRPr lang="en-US" altLang="zh-CN" sz="1700" b="1" u="sng"/>
          </a:p>
        </p:txBody>
      </p:sp>
      <p:sp>
        <p:nvSpPr>
          <p:cNvPr id="28675" name="文本占位符 28674"/>
          <p:cNvSpPr>
            <a:spLocks noGrp="1"/>
          </p:cNvSpPr>
          <p:nvPr>
            <p:ph type="body" idx="1"/>
          </p:nvPr>
        </p:nvSpPr>
        <p:spPr>
          <a:xfrm>
            <a:off x="395605" y="1268730"/>
            <a:ext cx="7931150" cy="4565650"/>
          </a:xfrm>
        </p:spPr>
        <p:txBody>
          <a:bodyPr/>
          <a:p>
            <a:pPr>
              <a:lnSpc>
                <a:spcPct val="90000"/>
              </a:lnSpc>
            </a:pPr>
            <a:r>
              <a:rPr lang="en-US" altLang="zh-CN" b="1"/>
              <a:t>What are the main contents covered by Group A-F?</a:t>
            </a:r>
            <a:endParaRPr lang="en-US" altLang="zh-CN" b="1"/>
          </a:p>
          <a:p>
            <a:pPr marL="859155" lvl="1" indent="-514350">
              <a:lnSpc>
                <a:spcPct val="90000"/>
              </a:lnSpc>
              <a:buFont typeface="+mj-lt"/>
              <a:buAutoNum type="alphaUcPeriod"/>
            </a:pPr>
            <a:r>
              <a:rPr lang="en-US" altLang="zh-CN"/>
              <a:t>Starting the call </a:t>
            </a:r>
            <a:endParaRPr lang="en-US" altLang="zh-CN"/>
          </a:p>
          <a:p>
            <a:pPr marL="859155" lvl="1" indent="-514350">
              <a:lnSpc>
                <a:spcPct val="90000"/>
              </a:lnSpc>
              <a:buFont typeface="+mj-lt"/>
              <a:buAutoNum type="alphaUcPeriod"/>
            </a:pPr>
            <a:r>
              <a:rPr lang="en-US" altLang="zh-CN" i="1"/>
              <a:t>Giving one’s name</a:t>
            </a:r>
            <a:endParaRPr lang="en-US" altLang="zh-CN"/>
          </a:p>
          <a:p>
            <a:pPr marL="859155" lvl="1" indent="-514350">
              <a:lnSpc>
                <a:spcPct val="90000"/>
              </a:lnSpc>
              <a:buFont typeface="+mj-lt"/>
              <a:buAutoNum type="alphaUcPeriod"/>
            </a:pPr>
            <a:r>
              <a:rPr lang="en-US" altLang="zh-CN" i="1"/>
              <a:t>Clarifying the information</a:t>
            </a:r>
            <a:r>
              <a:rPr lang="en-US" altLang="zh-CN"/>
              <a:t> </a:t>
            </a:r>
            <a:endParaRPr lang="en-US" altLang="zh-CN"/>
          </a:p>
          <a:p>
            <a:pPr marL="859155" lvl="1" indent="-514350">
              <a:lnSpc>
                <a:spcPct val="90000"/>
              </a:lnSpc>
              <a:buFont typeface="+mj-lt"/>
              <a:buAutoNum type="alphaUcPeriod"/>
            </a:pPr>
            <a:r>
              <a:rPr lang="en-US" altLang="zh-CN" i="1"/>
              <a:t>How to answer a call which is not for you</a:t>
            </a:r>
            <a:r>
              <a:rPr lang="en-US" altLang="zh-CN"/>
              <a:t> </a:t>
            </a:r>
            <a:endParaRPr lang="en-US" altLang="zh-CN"/>
          </a:p>
          <a:p>
            <a:pPr marL="859155" lvl="1" indent="-514350">
              <a:lnSpc>
                <a:spcPct val="90000"/>
              </a:lnSpc>
              <a:buFont typeface="+mj-lt"/>
              <a:buAutoNum type="alphaUcPeriod"/>
            </a:pPr>
            <a:r>
              <a:rPr lang="en-US" altLang="zh-CN" i="1"/>
              <a:t>Checking the caller’s identity or other 	information</a:t>
            </a:r>
            <a:r>
              <a:rPr lang="en-US" altLang="zh-CN"/>
              <a:t> </a:t>
            </a:r>
            <a:endParaRPr lang="en-US" altLang="zh-CN"/>
          </a:p>
          <a:p>
            <a:pPr marL="859155" lvl="1" indent="-514350">
              <a:lnSpc>
                <a:spcPct val="90000"/>
              </a:lnSpc>
              <a:buFont typeface="+mj-lt"/>
              <a:buAutoNum type="alphaUcPeriod"/>
            </a:pPr>
            <a:r>
              <a:rPr lang="en-US" altLang="zh-CN" i="1"/>
              <a:t>Responding to the caller’s request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8674"/>
                                        </p:tgtEl>
                                        <p:attrNameLst>
                                          <p:attrName>style.visibility</p:attrName>
                                        </p:attrNameLst>
                                      </p:cBhvr>
                                      <p:to>
                                        <p:strVal val="visible"/>
                                      </p:to>
                                    </p:set>
                                    <p:animEffect transition="in" filter="fade">
                                      <p:cBhvr>
                                        <p:cTn id="7" dur="597">
                                          <p:stCondLst>
                                            <p:cond delay="0"/>
                                          </p:stCondLst>
                                        </p:cTn>
                                        <p:tgtEl>
                                          <p:spTgt spid="28674"/>
                                        </p:tgtEl>
                                      </p:cBhvr>
                                    </p:animEffect>
                                    <p:anim calcmode="lin" valueType="num">
                                      <p:cBhvr>
                                        <p:cTn id="8" dur="597" fill="hold">
                                          <p:stCondLst>
                                            <p:cond delay="0"/>
                                          </p:stCondLst>
                                        </p:cTn>
                                        <p:tgtEl>
                                          <p:spTgt spid="2867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867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867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28675">
                                            <p:txEl>
                                              <p:charRg st="49" end="71"/>
                                            </p:txEl>
                                          </p:spTgt>
                                        </p:tgtEl>
                                        <p:attrNameLst>
                                          <p:attrName>style.visibility</p:attrName>
                                        </p:attrNameLst>
                                      </p:cBhvr>
                                      <p:to>
                                        <p:strVal val="visible"/>
                                      </p:to>
                                    </p:set>
                                    <p:anim to="" calcmode="lin" valueType="num">
                                      <p:cBhvr>
                                        <p:cTn id="15" dur="1" fill="hold"/>
                                        <p:tgtEl>
                                          <p:spTgt spid="28675">
                                            <p:txEl>
                                              <p:charRg st="49" end="71"/>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28675">
                                            <p:txEl>
                                              <p:charRg st="71" end="92"/>
                                            </p:txEl>
                                          </p:spTgt>
                                        </p:tgtEl>
                                        <p:attrNameLst>
                                          <p:attrName>style.visibility</p:attrName>
                                        </p:attrNameLst>
                                      </p:cBhvr>
                                      <p:to>
                                        <p:strVal val="visible"/>
                                      </p:to>
                                    </p:set>
                                    <p:anim to="" calcmode="lin" valueType="num">
                                      <p:cBhvr>
                                        <p:cTn id="20" dur="1" fill="hold"/>
                                        <p:tgtEl>
                                          <p:spTgt spid="28675">
                                            <p:txEl>
                                              <p:charRg st="71" end="92"/>
                                            </p:txEl>
                                          </p:spTgt>
                                        </p:tgtEl>
                                        <p:attrNameLst>
                                          <p:attrName>style.visibility</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28675">
                                            <p:txEl>
                                              <p:charRg st="92" end="123"/>
                                            </p:txEl>
                                          </p:spTgt>
                                        </p:tgtEl>
                                        <p:attrNameLst>
                                          <p:attrName>style.visibility</p:attrName>
                                        </p:attrNameLst>
                                      </p:cBhvr>
                                      <p:to>
                                        <p:strVal val="visible"/>
                                      </p:to>
                                    </p:set>
                                    <p:anim to="" calcmode="lin" valueType="num">
                                      <p:cBhvr>
                                        <p:cTn id="25" dur="1" fill="hold"/>
                                        <p:tgtEl>
                                          <p:spTgt spid="28675">
                                            <p:txEl>
                                              <p:charRg st="92" end="123"/>
                                            </p:txEl>
                                          </p:spTgt>
                                        </p:tgtEl>
                                        <p:attrNameLst>
                                          <p:attrName>style.visibility</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28675">
                                            <p:txEl>
                                              <p:charRg st="123" end="169"/>
                                            </p:txEl>
                                          </p:spTgt>
                                        </p:tgtEl>
                                        <p:attrNameLst>
                                          <p:attrName>style.visibility</p:attrName>
                                        </p:attrNameLst>
                                      </p:cBhvr>
                                      <p:to>
                                        <p:strVal val="visible"/>
                                      </p:to>
                                    </p:set>
                                    <p:anim to="" calcmode="lin" valueType="num">
                                      <p:cBhvr>
                                        <p:cTn id="30" dur="1" fill="hold"/>
                                        <p:tgtEl>
                                          <p:spTgt spid="28675">
                                            <p:txEl>
                                              <p:charRg st="123" end="169"/>
                                            </p:txEl>
                                          </p:spTgt>
                                        </p:tgtEl>
                                        <p:attrNameLst>
                                          <p:attrName>style.visibility</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28675">
                                            <p:txEl>
                                              <p:charRg st="169" end="226"/>
                                            </p:txEl>
                                          </p:spTgt>
                                        </p:tgtEl>
                                        <p:attrNameLst>
                                          <p:attrName>style.visibility</p:attrName>
                                        </p:attrNameLst>
                                      </p:cBhvr>
                                      <p:to>
                                        <p:strVal val="visible"/>
                                      </p:to>
                                    </p:set>
                                    <p:anim to="" calcmode="lin" valueType="num">
                                      <p:cBhvr>
                                        <p:cTn id="35" dur="1" fill="hold"/>
                                        <p:tgtEl>
                                          <p:spTgt spid="28675">
                                            <p:txEl>
                                              <p:charRg st="169" end="226"/>
                                            </p:txEl>
                                          </p:spTgt>
                                        </p:tgtEl>
                                        <p:attrNameLst>
                                          <p:attrName>style.visibility</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28675">
                                            <p:txEl>
                                              <p:charRg st="226" end="264"/>
                                            </p:txEl>
                                          </p:spTgt>
                                        </p:tgtEl>
                                        <p:attrNameLst>
                                          <p:attrName>style.visibility</p:attrName>
                                        </p:attrNameLst>
                                      </p:cBhvr>
                                      <p:to>
                                        <p:strVal val="visible"/>
                                      </p:to>
                                    </p:set>
                                    <p:anim to="" calcmode="lin" valueType="num">
                                      <p:cBhvr>
                                        <p:cTn id="40" dur="1" fill="hold"/>
                                        <p:tgtEl>
                                          <p:spTgt spid="28675">
                                            <p:txEl>
                                              <p:charRg st="226" end="264"/>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29698" name="标题 29697"/>
          <p:cNvSpPr>
            <a:spLocks noGrp="1"/>
          </p:cNvSpPr>
          <p:nvPr>
            <p:ph type="title"/>
          </p:nvPr>
        </p:nvSpPr>
        <p:spPr>
          <a:noFill/>
          <a:ln w="9525">
            <a:noFill/>
          </a:ln>
        </p:spPr>
        <p:txBody>
          <a:bodyPr vert="horz" rtlCol="0" anchor="t" anchorCtr="0">
            <a:normAutofit/>
          </a:bodyPr>
          <a:p>
            <a:pPr lvl="0" algn="l">
              <a:buClrTx/>
              <a:buSzTx/>
              <a:buFontTx/>
            </a:pPr>
            <a:r>
              <a:rPr lang="en-US" altLang="zh-CN" b="1" u="sng">
                <a:sym typeface="+mn-ea"/>
              </a:rPr>
              <a:t>2.3 Sample Dialogues</a:t>
            </a:r>
            <a:endParaRPr lang="en-US" altLang="zh-CN" b="1" u="sng">
              <a:sym typeface="+mn-ea"/>
            </a:endParaRPr>
          </a:p>
        </p:txBody>
      </p:sp>
      <p:sp>
        <p:nvSpPr>
          <p:cNvPr id="29699" name="文本占位符 29698"/>
          <p:cNvSpPr>
            <a:spLocks noGrp="1"/>
          </p:cNvSpPr>
          <p:nvPr>
            <p:ph type="body" idx="1"/>
          </p:nvPr>
        </p:nvSpPr>
        <p:spPr>
          <a:xfrm>
            <a:off x="389890" y="1268730"/>
            <a:ext cx="8296910" cy="4531360"/>
          </a:xfrm>
        </p:spPr>
        <p:txBody>
          <a:bodyPr/>
          <a:p>
            <a:pPr marL="609600" indent="-609600" algn="l">
              <a:lnSpc>
                <a:spcPct val="90000"/>
              </a:lnSpc>
              <a:buClr>
                <a:schemeClr val="tx1"/>
              </a:buClr>
              <a:buFont typeface="Wingdings" panose="05000000000000000000" pitchFamily="2" charset="2"/>
              <a:buChar char="l"/>
            </a:pPr>
            <a:r>
              <a:rPr lang="en-US" altLang="zh-CN" sz="2400">
                <a:sym typeface="+mn-ea"/>
              </a:rPr>
              <a:t>You can scan the QR codes in the textbook to listen to </a:t>
            </a:r>
            <a:r>
              <a:rPr lang="en-US" altLang="zh-CN" sz="2400">
                <a:sym typeface="+mn-ea"/>
              </a:rPr>
              <a:t>dialogues </a:t>
            </a:r>
            <a:r>
              <a:rPr lang="en-US" altLang="zh-CN" sz="2400">
                <a:sym typeface="宋体" panose="02010600030101010101" pitchFamily="2" charset="-122"/>
              </a:rPr>
              <a:t>A-E before/after class</a:t>
            </a:r>
            <a:r>
              <a:rPr lang="en-US" altLang="zh-CN" sz="2400">
                <a:sym typeface="+mn-ea"/>
              </a:rPr>
              <a:t>.</a:t>
            </a:r>
            <a:endParaRPr lang="en-US" altLang="zh-CN" sz="2400"/>
          </a:p>
          <a:p>
            <a:pPr marL="609600" indent="-609600" algn="l">
              <a:lnSpc>
                <a:spcPct val="90000"/>
              </a:lnSpc>
              <a:buClr>
                <a:schemeClr val="tx1"/>
              </a:buClr>
              <a:buFont typeface="Wingdings" panose="05000000000000000000" pitchFamily="2" charset="2"/>
              <a:buChar char="l"/>
            </a:pPr>
            <a:r>
              <a:rPr lang="en-US" altLang="zh-CN" sz="2400"/>
              <a:t>Please read the dialogues with your partners and answer the questions below (A-E).</a:t>
            </a:r>
            <a:endParaRPr lang="en-US" altLang="zh-CN" sz="2400"/>
          </a:p>
          <a:p>
            <a:pPr marL="1447800" lvl="2" indent="-645795">
              <a:buClr>
                <a:schemeClr val="tx1"/>
              </a:buClr>
              <a:buFontTx/>
              <a:buAutoNum type="alphaUcPeriod"/>
            </a:pPr>
            <a:r>
              <a:rPr lang="en-US" altLang="zh-CN" sz="2400">
                <a:sym typeface="+mn-ea"/>
              </a:rPr>
              <a:t>What to say under different phone call situations? </a:t>
            </a:r>
            <a:endParaRPr lang="en-US" altLang="zh-CN" sz="2400"/>
          </a:p>
          <a:p>
            <a:pPr marL="1447800" lvl="2" indent="-645795">
              <a:buClr>
                <a:schemeClr val="tx1"/>
              </a:buClr>
              <a:buFontTx/>
              <a:buAutoNum type="alphaUcPeriod"/>
            </a:pPr>
            <a:r>
              <a:rPr lang="en-US" altLang="zh-CN" sz="2400">
                <a:sym typeface="+mn-ea"/>
              </a:rPr>
              <a:t>How to handle a call properly?</a:t>
            </a:r>
            <a:endParaRPr lang="en-US" altLang="zh-CN" sz="2400"/>
          </a:p>
          <a:p>
            <a:pPr marL="1447800" lvl="2" indent="-645795">
              <a:buClr>
                <a:schemeClr val="tx1"/>
              </a:buClr>
              <a:buFontTx/>
              <a:buAutoNum type="alphaUcPeriod"/>
            </a:pPr>
            <a:r>
              <a:rPr lang="en-US" altLang="zh-CN" sz="2400">
                <a:sym typeface="+mn-ea"/>
              </a:rPr>
              <a:t>How to talk on the phone with a switch-board operator?</a:t>
            </a:r>
            <a:endParaRPr lang="en-US" altLang="zh-CN" sz="2400"/>
          </a:p>
          <a:p>
            <a:pPr marL="1447800" lvl="2" indent="-645795">
              <a:buClr>
                <a:schemeClr val="tx1"/>
              </a:buClr>
              <a:buFontTx/>
              <a:buAutoNum type="alphaUcPeriod"/>
            </a:pPr>
            <a:r>
              <a:rPr lang="en-US" altLang="zh-CN" sz="2400">
                <a:sym typeface="+mn-ea"/>
              </a:rPr>
              <a:t>What are considered proper and improper handling of a call? </a:t>
            </a:r>
            <a:endParaRPr lang="en-US" altLang="zh-CN" sz="2400"/>
          </a:p>
          <a:p>
            <a:pPr marL="1447800" lvl="2" indent="-645795">
              <a:buClr>
                <a:schemeClr val="tx1"/>
              </a:buClr>
              <a:buFontTx/>
              <a:buAutoNum type="alphaUcPeriod"/>
            </a:pPr>
            <a:r>
              <a:rPr lang="en-US" altLang="zh-CN" sz="2400">
                <a:sym typeface="+mn-ea"/>
              </a:rPr>
              <a:t>What is considered a proper handling of a call?</a:t>
            </a:r>
            <a:endParaRPr lang="en-US" altLang="zh-CN" sz="2400"/>
          </a:p>
          <a:p>
            <a:pPr marL="0" indent="0" algn="l">
              <a:lnSpc>
                <a:spcPct val="90000"/>
              </a:lnSpc>
              <a:buClr>
                <a:schemeClr val="tx1"/>
              </a:buClr>
              <a:buFont typeface="Wingdings" panose="05000000000000000000" pitchFamily="2" charset="2"/>
              <a:buNone/>
            </a:pP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9698"/>
                                        </p:tgtEl>
                                        <p:attrNameLst>
                                          <p:attrName>style.visibility</p:attrName>
                                        </p:attrNameLst>
                                      </p:cBhvr>
                                      <p:to>
                                        <p:strVal val="visible"/>
                                      </p:to>
                                    </p:set>
                                    <p:animEffect transition="in" filter="fade">
                                      <p:cBhvr>
                                        <p:cTn id="7" dur="597">
                                          <p:stCondLst>
                                            <p:cond delay="0"/>
                                          </p:stCondLst>
                                        </p:cTn>
                                        <p:tgtEl>
                                          <p:spTgt spid="29698"/>
                                        </p:tgtEl>
                                      </p:cBhvr>
                                    </p:animEffect>
                                    <p:anim calcmode="lin" valueType="num">
                                      <p:cBhvr>
                                        <p:cTn id="8" dur="597" fill="hold">
                                          <p:stCondLst>
                                            <p:cond delay="0"/>
                                          </p:stCondLst>
                                        </p:cTn>
                                        <p:tgtEl>
                                          <p:spTgt spid="2969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969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969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29699">
                                            <p:txEl>
                                              <p:pRg st="2" end="2"/>
                                            </p:txEl>
                                          </p:spTgt>
                                        </p:tgtEl>
                                        <p:attrNameLst>
                                          <p:attrName>style.visibility</p:attrName>
                                        </p:attrNameLst>
                                      </p:cBhvr>
                                      <p:to>
                                        <p:strVal val="visible"/>
                                      </p:to>
                                    </p:set>
                                    <p:anim to="" calcmode="lin" valueType="num">
                                      <p:cBhvr>
                                        <p:cTn id="15" dur="1" fill="hold"/>
                                        <p:tgtEl>
                                          <p:spTgt spid="29699">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29699">
                                            <p:txEl>
                                              <p:pRg st="3" end="3"/>
                                            </p:txEl>
                                          </p:spTgt>
                                        </p:tgtEl>
                                        <p:attrNameLst>
                                          <p:attrName>style.visibility</p:attrName>
                                        </p:attrNameLst>
                                      </p:cBhvr>
                                      <p:to>
                                        <p:strVal val="visible"/>
                                      </p:to>
                                    </p:set>
                                    <p:anim to="" calcmode="lin" valueType="num">
                                      <p:cBhvr>
                                        <p:cTn id="20" dur="1" fill="hold"/>
                                        <p:tgtEl>
                                          <p:spTgt spid="29699">
                                            <p:txEl>
                                              <p:pRg st="3" end="3"/>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29699">
                                            <p:txEl>
                                              <p:pRg st="4" end="4"/>
                                            </p:txEl>
                                          </p:spTgt>
                                        </p:tgtEl>
                                        <p:attrNameLst>
                                          <p:attrName>style.visibility</p:attrName>
                                        </p:attrNameLst>
                                      </p:cBhvr>
                                      <p:to>
                                        <p:strVal val="visible"/>
                                      </p:to>
                                    </p:set>
                                    <p:anim to="" calcmode="lin" valueType="num">
                                      <p:cBhvr>
                                        <p:cTn id="25" dur="1" fill="hold"/>
                                        <p:tgtEl>
                                          <p:spTgt spid="29699">
                                            <p:txEl>
                                              <p:pRg st="4" end="4"/>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29699">
                                            <p:txEl>
                                              <p:pRg st="5" end="5"/>
                                            </p:txEl>
                                          </p:spTgt>
                                        </p:tgtEl>
                                        <p:attrNameLst>
                                          <p:attrName>style.visibility</p:attrName>
                                        </p:attrNameLst>
                                      </p:cBhvr>
                                      <p:to>
                                        <p:strVal val="visible"/>
                                      </p:to>
                                    </p:set>
                                    <p:anim to="" calcmode="lin" valueType="num">
                                      <p:cBhvr>
                                        <p:cTn id="30" dur="1" fill="hold"/>
                                        <p:tgtEl>
                                          <p:spTgt spid="29699">
                                            <p:txEl>
                                              <p:pRg st="5" end="5"/>
                                            </p:txEl>
                                          </p:spTgt>
                                        </p:tgtEl>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29699">
                                            <p:txEl>
                                              <p:pRg st="6" end="6"/>
                                            </p:txEl>
                                          </p:spTgt>
                                        </p:tgtEl>
                                        <p:attrNameLst>
                                          <p:attrName>style.visibility</p:attrName>
                                        </p:attrNameLst>
                                      </p:cBhvr>
                                      <p:to>
                                        <p:strVal val="visible"/>
                                      </p:to>
                                    </p:set>
                                    <p:anim to="" calcmode="lin" valueType="num">
                                      <p:cBhvr>
                                        <p:cTn id="35" dur="1" fill="hold"/>
                                        <p:tgtEl>
                                          <p:spTgt spid="29699">
                                            <p:txEl>
                                              <p:pRg st="6" end="6"/>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2</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2.3 Sample Dialogues</a:t>
            </a:r>
            <a:endParaRPr lang="en-US" altLang="zh-CN" sz="1700" b="1" u="sng"/>
          </a:p>
        </p:txBody>
      </p:sp>
      <p:sp>
        <p:nvSpPr>
          <p:cNvPr id="22531" name="内容占位符 22530"/>
          <p:cNvSpPr>
            <a:spLocks noGrp="1"/>
          </p:cNvSpPr>
          <p:nvPr>
            <p:ph idx="1"/>
          </p:nvPr>
        </p:nvSpPr>
        <p:spPr>
          <a:xfrm>
            <a:off x="457200" y="1268413"/>
            <a:ext cx="8229600" cy="4862512"/>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endParaRPr lang="en-US" altLang="zh-CN" sz="3200"/>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a:p>
            <a:pPr marL="0" indent="0">
              <a:lnSpc>
                <a:spcPct val="90000"/>
              </a:lnSpc>
              <a:buClr>
                <a:schemeClr val="tx1"/>
              </a:buClr>
              <a:buNone/>
            </a:pP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31746" name="标题 31745"/>
          <p:cNvSpPr>
            <a:spLocks noGrp="1"/>
          </p:cNvSpPr>
          <p:nvPr>
            <p:ph type="title"/>
          </p:nvPr>
        </p:nvSpPr>
        <p:spPr/>
        <p:txBody>
          <a:bodyPr/>
          <a:p>
            <a:r>
              <a:rPr lang="en-US" altLang="zh-CN" b="1" u="sng"/>
              <a:t>2.5 Exercises</a:t>
            </a:r>
            <a:endParaRPr lang="en-US" altLang="zh-CN" sz="1700" b="1" u="sng"/>
          </a:p>
        </p:txBody>
      </p:sp>
      <p:sp>
        <p:nvSpPr>
          <p:cNvPr id="31747" name="文本占位符 31746"/>
          <p:cNvSpPr>
            <a:spLocks noGrp="1"/>
          </p:cNvSpPr>
          <p:nvPr>
            <p:ph type="body" idx="1"/>
          </p:nvPr>
        </p:nvSpPr>
        <p:spPr>
          <a:xfrm>
            <a:off x="395605" y="1124585"/>
            <a:ext cx="8229600" cy="4530725"/>
          </a:xfrm>
        </p:spPr>
        <p:txBody>
          <a:bodyPr/>
          <a:p>
            <a:pPr>
              <a:lnSpc>
                <a:spcPct val="90000"/>
              </a:lnSpc>
              <a:buFont typeface="Wingdings" panose="05000000000000000000" charset="0"/>
              <a:buChar char="l"/>
            </a:pPr>
            <a:r>
              <a:rPr lang="en-US" altLang="zh-CN" sz="2600"/>
              <a:t>Work in groups of 2-4.</a:t>
            </a:r>
            <a:endParaRPr lang="en-US" altLang="zh-CN" sz="2600"/>
          </a:p>
          <a:p>
            <a:pPr>
              <a:lnSpc>
                <a:spcPct val="90000"/>
              </a:lnSpc>
              <a:buFont typeface="Wingdings" panose="05000000000000000000" charset="0"/>
              <a:buChar char="l"/>
            </a:pPr>
            <a:r>
              <a:rPr lang="en-US" altLang="zh-CN" sz="2600"/>
              <a:t>Role-play Exercise A or B.</a:t>
            </a:r>
            <a:endParaRPr lang="en-US" altLang="zh-CN" sz="2600"/>
          </a:p>
          <a:p>
            <a:pPr>
              <a:lnSpc>
                <a:spcPct val="90000"/>
              </a:lnSpc>
              <a:buFont typeface="Wingdings" panose="05000000000000000000" charset="0"/>
              <a:buChar char="l"/>
            </a:pPr>
            <a:r>
              <a:rPr lang="en-US" altLang="zh-CN" sz="2600"/>
              <a:t>Please assign your own roles. </a:t>
            </a:r>
            <a:endParaRPr lang="en-US" altLang="zh-CN" sz="2600"/>
          </a:p>
          <a:p>
            <a:pPr>
              <a:lnSpc>
                <a:spcPct val="90000"/>
              </a:lnSpc>
              <a:buFont typeface="Wingdings" panose="05000000000000000000" charset="0"/>
              <a:buChar char="l"/>
            </a:pPr>
            <a:r>
              <a:rPr lang="en-US" altLang="zh-CN" sz="2600"/>
              <a:t>You have 10 minutes for the preparation. </a:t>
            </a:r>
            <a:endParaRPr lang="en-US" altLang="zh-CN" sz="2600"/>
          </a:p>
          <a:p>
            <a:pPr>
              <a:lnSpc>
                <a:spcPct val="90000"/>
              </a:lnSpc>
              <a:buFont typeface="Wingdings" panose="05000000000000000000" charset="0"/>
              <a:buChar char="l"/>
            </a:pPr>
            <a:r>
              <a:rPr lang="en-US" altLang="zh-CN" sz="2600">
                <a:sym typeface="+mn-ea"/>
              </a:rPr>
              <a:t>If necessary, you can use your smartphone to scan the QR code to get the suggested steps for each assignment.</a:t>
            </a:r>
            <a:endParaRPr lang="en-US" altLang="zh-CN" sz="2600"/>
          </a:p>
          <a:p>
            <a:pPr>
              <a:lnSpc>
                <a:spcPct val="90000"/>
              </a:lnSpc>
              <a:buFont typeface="Wingdings" panose="05000000000000000000" charset="0"/>
              <a:buChar char="l"/>
            </a:pPr>
            <a:r>
              <a:rPr lang="en-US" altLang="zh-CN" sz="2600"/>
              <a:t>After that the teacher will ask one group to model role-play Exercise A or B at your own choice. </a:t>
            </a:r>
            <a:endParaRPr lang="en-US" altLang="zh-CN" sz="2600"/>
          </a:p>
          <a:p>
            <a:pPr>
              <a:lnSpc>
                <a:spcPct val="90000"/>
              </a:lnSpc>
              <a:buFont typeface="Wingdings" panose="05000000000000000000" charset="0"/>
              <a:buChar char="l"/>
            </a:pPr>
            <a:r>
              <a:rPr lang="en-US" altLang="zh-CN" sz="2600"/>
              <a:t>The other students are required to listen carefully to the model role-play and be ready for the comments. </a:t>
            </a:r>
            <a:endParaRPr lang="en-US" altLang="zh-CN" sz="2600"/>
          </a:p>
        </p:txBody>
      </p:sp>
      <p:sp>
        <p:nvSpPr>
          <p:cNvPr id="31750" name="矩形 31749"/>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3</a:t>
            </a:r>
            <a:endParaRPr lang="en-US" altLang="zh-CN">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a:t>
            </a:r>
            <a:r>
              <a:rPr lang="zh-CN" altLang="en-US" dirty="0">
                <a:sym typeface="+mn-ea"/>
              </a:rPr>
              <a:t>Chapter </a:t>
            </a:r>
            <a:r>
              <a:rPr lang="en-US" altLang="zh-CN" dirty="0">
                <a:sym typeface="+mn-ea"/>
              </a:rPr>
              <a:t>2</a:t>
            </a:r>
            <a:endParaRPr lang="en-US" altLang="zh-CN" dirty="0">
              <a:sym typeface="+mn-ea"/>
            </a:endParaRPr>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1442" name="标题 61441"/>
          <p:cNvSpPr>
            <a:spLocks noGrp="1"/>
          </p:cNvSpPr>
          <p:nvPr>
            <p:ph type="title"/>
          </p:nvPr>
        </p:nvSpPr>
        <p:spPr/>
        <p:txBody>
          <a:bodyPr/>
          <a:p>
            <a:r>
              <a:rPr lang="en-US" altLang="zh-CN" sz="3800" b="1"/>
              <a:t>PART ONE</a:t>
            </a:r>
            <a:r>
              <a:rPr lang="en-US" altLang="zh-CN" sz="3800"/>
              <a:t> </a:t>
            </a:r>
            <a:br>
              <a:rPr lang="en-US" altLang="zh-CN" sz="3800"/>
            </a:br>
            <a:r>
              <a:rPr lang="en-US" altLang="zh-CN" sz="3800"/>
              <a:t>PRE-NEGOTIATION</a:t>
            </a:r>
            <a:endParaRPr lang="en-US" altLang="zh-CN" sz="3800"/>
          </a:p>
        </p:txBody>
      </p:sp>
      <p:grpSp>
        <p:nvGrpSpPr>
          <p:cNvPr id="61443" name="组合 61442"/>
          <p:cNvGrpSpPr>
            <a:grpSpLocks noChangeAspect="1"/>
          </p:cNvGrpSpPr>
          <p:nvPr/>
        </p:nvGrpSpPr>
        <p:grpSpPr>
          <a:xfrm>
            <a:off x="539750" y="1557338"/>
            <a:ext cx="7993063" cy="4541837"/>
            <a:chOff x="1500" y="761"/>
            <a:chExt cx="2716" cy="2730"/>
          </a:xfrm>
        </p:grpSpPr>
        <p:sp>
          <p:nvSpPr>
            <p:cNvPr id="61444" name="矩形 61443"/>
            <p:cNvSpPr>
              <a:spLocks noChangeAspect="1" noTextEdit="1"/>
            </p:cNvSpPr>
            <p:nvPr/>
          </p:nvSpPr>
          <p:spPr>
            <a:xfrm>
              <a:off x="1500" y="761"/>
              <a:ext cx="2716" cy="2730"/>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1445" name="_s61445"/>
            <p:cNvSpPr/>
            <p:nvPr/>
          </p:nvSpPr>
          <p:spPr>
            <a:xfrm flipH="1" flipV="1">
              <a:off x="2269" y="1786"/>
              <a:ext cx="296"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46" name="_s61446"/>
            <p:cNvSpPr/>
            <p:nvPr/>
          </p:nvSpPr>
          <p:spPr>
            <a:xfrm>
              <a:off x="1637" y="1278"/>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6</a:t>
              </a:r>
              <a:endParaRPr lang="en-US" altLang="zh-CN" sz="1700" b="1">
                <a:latin typeface="Arial" panose="020B0604020202020204" pitchFamily="34" charset="0"/>
              </a:endParaRPr>
            </a:p>
            <a:p>
              <a:pPr algn="ctr"/>
              <a:r>
                <a:rPr lang="en-US" altLang="zh-CN" sz="1700" b="1">
                  <a:latin typeface="Arial" panose="020B0604020202020204" pitchFamily="34" charset="0"/>
                </a:rPr>
                <a:t>Product</a:t>
              </a:r>
              <a:endParaRPr lang="en-US" altLang="zh-CN" sz="1700" b="1">
                <a:latin typeface="Arial" panose="020B0604020202020204" pitchFamily="34" charset="0"/>
              </a:endParaRPr>
            </a:p>
            <a:p>
              <a:pPr algn="ctr"/>
              <a:r>
                <a:rPr lang="en-US" altLang="zh-CN" sz="1700" b="1">
                  <a:latin typeface="Arial" panose="020B0604020202020204" pitchFamily="34" charset="0"/>
                </a:rPr>
                <a:t>Description</a:t>
              </a:r>
              <a:endParaRPr lang="en-US" altLang="zh-CN" sz="1700" b="1">
                <a:latin typeface="Arial" panose="020B0604020202020204" pitchFamily="34" charset="0"/>
              </a:endParaRPr>
            </a:p>
          </p:txBody>
        </p:sp>
        <p:sp>
          <p:nvSpPr>
            <p:cNvPr id="61447" name="_s61447"/>
            <p:cNvSpPr/>
            <p:nvPr/>
          </p:nvSpPr>
          <p:spPr>
            <a:xfrm flipH="1">
              <a:off x="2270" y="2295"/>
              <a:ext cx="296"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48" name="_s61448"/>
            <p:cNvSpPr/>
            <p:nvPr/>
          </p:nvSpPr>
          <p:spPr>
            <a:xfrm>
              <a:off x="1638" y="229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5</a:t>
              </a:r>
              <a:endParaRPr lang="en-US" altLang="zh-CN" sz="1700" b="1">
                <a:latin typeface="Arial" panose="020B0604020202020204" pitchFamily="34" charset="0"/>
              </a:endParaRPr>
            </a:p>
            <a:p>
              <a:pPr algn="ctr"/>
              <a:r>
                <a:rPr lang="en-US" altLang="zh-CN" sz="1700" b="1">
                  <a:latin typeface="Arial" panose="020B0604020202020204" pitchFamily="34" charset="0"/>
                </a:rPr>
                <a:t>Company </a:t>
              </a:r>
              <a:endParaRPr lang="en-US" altLang="zh-CN" sz="1700" b="1">
                <a:latin typeface="Arial" panose="020B0604020202020204" pitchFamily="34" charset="0"/>
              </a:endParaRPr>
            </a:p>
            <a:p>
              <a:pPr algn="ctr"/>
              <a:r>
                <a:rPr lang="en-US" altLang="zh-CN" sz="1700" b="1">
                  <a:latin typeface="Arial" panose="020B0604020202020204" pitchFamily="34" charset="0"/>
                </a:rPr>
                <a:t>Description</a:t>
              </a:r>
              <a:endParaRPr lang="en-US" altLang="zh-CN" sz="1700" b="1">
                <a:latin typeface="Arial" panose="020B0604020202020204" pitchFamily="34" charset="0"/>
              </a:endParaRPr>
            </a:p>
          </p:txBody>
        </p:sp>
        <p:sp>
          <p:nvSpPr>
            <p:cNvPr id="61449" name="_s61449"/>
            <p:cNvSpPr/>
            <p:nvPr/>
          </p:nvSpPr>
          <p:spPr>
            <a:xfrm>
              <a:off x="2859" y="2463"/>
              <a:ext cx="0" cy="34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0" name="_s61450"/>
            <p:cNvSpPr/>
            <p:nvPr/>
          </p:nvSpPr>
          <p:spPr>
            <a:xfrm>
              <a:off x="2520" y="280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4</a:t>
              </a:r>
              <a:endParaRPr lang="en-US" altLang="zh-CN" sz="1700" b="1">
                <a:latin typeface="Arial" panose="020B0604020202020204" pitchFamily="34" charset="0"/>
              </a:endParaRPr>
            </a:p>
            <a:p>
              <a:pPr algn="ctr"/>
              <a:r>
                <a:rPr lang="en-US" altLang="zh-CN" sz="1700" b="1">
                  <a:latin typeface="Arial" panose="020B0604020202020204" pitchFamily="34" charset="0"/>
                </a:rPr>
                <a:t>Corporate </a:t>
              </a:r>
              <a:endParaRPr lang="en-US" altLang="zh-CN" sz="1700" b="1">
                <a:latin typeface="Arial" panose="020B0604020202020204" pitchFamily="34" charset="0"/>
              </a:endParaRPr>
            </a:p>
            <a:p>
              <a:pPr algn="ctr"/>
              <a:r>
                <a:rPr lang="en-US" altLang="zh-CN" sz="1700" b="1">
                  <a:latin typeface="Arial" panose="020B0604020202020204" pitchFamily="34" charset="0"/>
                </a:rPr>
                <a:t>Hospitality</a:t>
              </a:r>
              <a:endParaRPr lang="en-US" altLang="zh-CN" sz="1700" b="1">
                <a:latin typeface="Arial" panose="020B0604020202020204" pitchFamily="34" charset="0"/>
              </a:endParaRPr>
            </a:p>
          </p:txBody>
        </p:sp>
        <p:sp>
          <p:nvSpPr>
            <p:cNvPr id="61451" name="_s61451"/>
            <p:cNvSpPr/>
            <p:nvPr/>
          </p:nvSpPr>
          <p:spPr>
            <a:xfrm>
              <a:off x="3151" y="2294"/>
              <a:ext cx="296" cy="170"/>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2" name="_s61452"/>
            <p:cNvSpPr/>
            <p:nvPr/>
          </p:nvSpPr>
          <p:spPr>
            <a:xfrm>
              <a:off x="3401" y="229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3</a:t>
              </a:r>
              <a:endParaRPr lang="en-US" altLang="zh-CN" sz="1700" b="1">
                <a:latin typeface="Arial" panose="020B0604020202020204" pitchFamily="34" charset="0"/>
              </a:endParaRPr>
            </a:p>
            <a:p>
              <a:pPr algn="ctr"/>
              <a:r>
                <a:rPr lang="en-US" altLang="zh-CN" sz="1700" b="1">
                  <a:latin typeface="Arial" panose="020B0604020202020204" pitchFamily="34" charset="0"/>
                </a:rPr>
                <a:t>Introductions </a:t>
              </a:r>
              <a:endParaRPr lang="en-US" altLang="zh-CN" sz="1700" b="1">
                <a:latin typeface="Arial" panose="020B0604020202020204" pitchFamily="34" charset="0"/>
              </a:endParaRPr>
            </a:p>
            <a:p>
              <a:pPr algn="ctr"/>
              <a:r>
                <a:rPr lang="en-US" altLang="zh-CN" sz="1700" b="1">
                  <a:latin typeface="Arial" panose="020B0604020202020204" pitchFamily="34" charset="0"/>
                </a:rPr>
                <a:t>and Greetings</a:t>
              </a:r>
              <a:endParaRPr lang="en-US" altLang="zh-CN" sz="1700" b="1">
                <a:latin typeface="Arial" panose="020B0604020202020204" pitchFamily="34" charset="0"/>
              </a:endParaRPr>
            </a:p>
          </p:txBody>
        </p:sp>
        <p:sp>
          <p:nvSpPr>
            <p:cNvPr id="61453" name="_s61453"/>
            <p:cNvSpPr/>
            <p:nvPr/>
          </p:nvSpPr>
          <p:spPr>
            <a:xfrm flipV="1">
              <a:off x="3151" y="1785"/>
              <a:ext cx="295"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4" name="_s61454"/>
            <p:cNvSpPr/>
            <p:nvPr/>
          </p:nvSpPr>
          <p:spPr>
            <a:xfrm>
              <a:off x="3401" y="127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gradFill>
                    <a:gsLst>
                      <a:gs pos="50000">
                        <a:schemeClr val="accent1"/>
                      </a:gs>
                      <a:gs pos="0">
                        <a:schemeClr val="accent1">
                          <a:lumMod val="25000"/>
                          <a:lumOff val="75000"/>
                        </a:schemeClr>
                      </a:gs>
                      <a:gs pos="100000">
                        <a:schemeClr val="accent1">
                          <a:lumMod val="85000"/>
                        </a:schemeClr>
                      </a:gs>
                    </a:gsLst>
                    <a:lin ang="5400000" scaled="1"/>
                  </a:gradFill>
                  <a:latin typeface="Arial" panose="020B0604020202020204" pitchFamily="34" charset="0"/>
                </a:rPr>
                <a:t>CHAPTER 2</a:t>
              </a:r>
              <a:endParaRPr lang="en-US" altLang="zh-CN" sz="1700" b="1">
                <a:gradFill>
                  <a:gsLst>
                    <a:gs pos="50000">
                      <a:schemeClr val="accent1"/>
                    </a:gs>
                    <a:gs pos="0">
                      <a:schemeClr val="accent1">
                        <a:lumMod val="25000"/>
                        <a:lumOff val="75000"/>
                      </a:schemeClr>
                    </a:gs>
                    <a:gs pos="100000">
                      <a:schemeClr val="accent1">
                        <a:lumMod val="85000"/>
                      </a:schemeClr>
                    </a:gs>
                  </a:gsLst>
                  <a:lin ang="5400000" scaled="1"/>
                </a:gradFill>
                <a:latin typeface="Arial" panose="020B0604020202020204" pitchFamily="34" charset="0"/>
              </a:endParaRPr>
            </a:p>
            <a:p>
              <a:pPr algn="ctr"/>
              <a:r>
                <a:rPr lang="en-US" altLang="zh-CN" sz="1700" b="1">
                  <a:gradFill>
                    <a:gsLst>
                      <a:gs pos="50000">
                        <a:schemeClr val="accent1"/>
                      </a:gs>
                      <a:gs pos="0">
                        <a:schemeClr val="accent1">
                          <a:lumMod val="25000"/>
                          <a:lumOff val="75000"/>
                        </a:schemeClr>
                      </a:gs>
                      <a:gs pos="100000">
                        <a:schemeClr val="accent1">
                          <a:lumMod val="85000"/>
                        </a:schemeClr>
                      </a:gs>
                    </a:gsLst>
                    <a:lin ang="5400000" scaled="1"/>
                  </a:gradFill>
                  <a:latin typeface="Arial" panose="020B0604020202020204" pitchFamily="34" charset="0"/>
                </a:rPr>
                <a:t>International </a:t>
              </a:r>
              <a:endParaRPr lang="en-US" altLang="zh-CN" sz="1700" b="1">
                <a:gradFill>
                  <a:gsLst>
                    <a:gs pos="50000">
                      <a:schemeClr val="accent1"/>
                    </a:gs>
                    <a:gs pos="0">
                      <a:schemeClr val="accent1">
                        <a:lumMod val="25000"/>
                        <a:lumOff val="75000"/>
                      </a:schemeClr>
                    </a:gs>
                    <a:gs pos="100000">
                      <a:schemeClr val="accent1">
                        <a:lumMod val="85000"/>
                      </a:schemeClr>
                    </a:gs>
                  </a:gsLst>
                  <a:lin ang="5400000" scaled="1"/>
                </a:gradFill>
                <a:latin typeface="Arial" panose="020B0604020202020204" pitchFamily="34" charset="0"/>
              </a:endParaRPr>
            </a:p>
            <a:p>
              <a:pPr algn="ctr"/>
              <a:r>
                <a:rPr lang="en-US" altLang="zh-CN" sz="1700" b="1">
                  <a:gradFill>
                    <a:gsLst>
                      <a:gs pos="50000">
                        <a:schemeClr val="accent1"/>
                      </a:gs>
                      <a:gs pos="0">
                        <a:schemeClr val="accent1">
                          <a:lumMod val="25000"/>
                          <a:lumOff val="75000"/>
                        </a:schemeClr>
                      </a:gs>
                      <a:gs pos="100000">
                        <a:schemeClr val="accent1">
                          <a:lumMod val="85000"/>
                        </a:schemeClr>
                      </a:gs>
                    </a:gsLst>
                    <a:lin ang="5400000" scaled="1"/>
                  </a:gradFill>
                  <a:latin typeface="Arial" panose="020B0604020202020204" pitchFamily="34" charset="0"/>
                </a:rPr>
                <a:t>Calls</a:t>
              </a:r>
              <a:endParaRPr lang="en-US" altLang="zh-CN" sz="1700" b="1">
                <a:gradFill>
                  <a:gsLst>
                    <a:gs pos="50000">
                      <a:schemeClr val="accent1"/>
                    </a:gs>
                    <a:gs pos="0">
                      <a:schemeClr val="accent1">
                        <a:lumMod val="25000"/>
                        <a:lumOff val="75000"/>
                      </a:schemeClr>
                    </a:gs>
                    <a:gs pos="100000">
                      <a:schemeClr val="accent1">
                        <a:lumMod val="85000"/>
                      </a:schemeClr>
                    </a:gs>
                  </a:gsLst>
                  <a:lin ang="5400000" scaled="1"/>
                </a:gradFill>
                <a:latin typeface="Arial" panose="020B0604020202020204" pitchFamily="34" charset="0"/>
              </a:endParaRPr>
            </a:p>
          </p:txBody>
        </p:sp>
        <p:sp>
          <p:nvSpPr>
            <p:cNvPr id="61455" name="_s61455"/>
            <p:cNvSpPr/>
            <p:nvPr/>
          </p:nvSpPr>
          <p:spPr>
            <a:xfrm flipV="1">
              <a:off x="2858" y="1446"/>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6" name="_s61456"/>
            <p:cNvSpPr/>
            <p:nvPr/>
          </p:nvSpPr>
          <p:spPr>
            <a:xfrm>
              <a:off x="2519" y="768"/>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a:t>
              </a:r>
              <a:endParaRPr lang="en-US" altLang="zh-CN" sz="1700" b="1">
                <a:latin typeface="Arial" panose="020B0604020202020204" pitchFamily="34" charset="0"/>
              </a:endParaRPr>
            </a:p>
            <a:p>
              <a:pPr algn="ctr"/>
              <a:r>
                <a:rPr lang="en-US" altLang="zh-CN" sz="1700" b="1">
                  <a:latin typeface="Arial" panose="020B0604020202020204" pitchFamily="34" charset="0"/>
                </a:rPr>
                <a:t>Business </a:t>
              </a:r>
              <a:endParaRPr lang="en-US" altLang="zh-CN" sz="1700" b="1">
                <a:latin typeface="Arial" panose="020B0604020202020204" pitchFamily="34" charset="0"/>
              </a:endParaRPr>
            </a:p>
            <a:p>
              <a:pPr algn="ctr"/>
              <a:r>
                <a:rPr lang="en-US" altLang="zh-CN" sz="1700" b="1">
                  <a:latin typeface="Arial" panose="020B0604020202020204" pitchFamily="34" charset="0"/>
                </a:rPr>
                <a:t>Manners</a:t>
              </a:r>
              <a:endParaRPr lang="en-US" altLang="zh-CN" sz="1700" b="1">
                <a:latin typeface="Arial" panose="020B0604020202020204" pitchFamily="34" charset="0"/>
              </a:endParaRPr>
            </a:p>
          </p:txBody>
        </p:sp>
        <p:sp>
          <p:nvSpPr>
            <p:cNvPr id="61457" name="_s61457"/>
            <p:cNvSpPr/>
            <p:nvPr/>
          </p:nvSpPr>
          <p:spPr>
            <a:xfrm>
              <a:off x="2519" y="1787"/>
              <a:ext cx="679" cy="679"/>
            </a:xfrm>
            <a:prstGeom prst="ellipse">
              <a:avLst/>
            </a:prstGeom>
            <a:ln>
              <a:headEnd type="none" w="med" len="med"/>
              <a:tailEnd type="none" w="med" len="med"/>
            </a:ln>
          </p:spPr>
          <p:style>
            <a:lnRef idx="0">
              <a:srgbClr val="FFFFFF"/>
            </a:lnRef>
            <a:fillRef idx="1">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1 - 6</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1442"/>
                                        </p:tgtEl>
                                        <p:attrNameLst>
                                          <p:attrName>style.visibility</p:attrName>
                                        </p:attrNameLst>
                                      </p:cBhvr>
                                      <p:to>
                                        <p:strVal val="visible"/>
                                      </p:to>
                                    </p:set>
                                    <p:animEffect transition="in" filter="fade">
                                      <p:cBhvr>
                                        <p:cTn id="7" dur="597">
                                          <p:stCondLst>
                                            <p:cond delay="0"/>
                                          </p:stCondLst>
                                        </p:cTn>
                                        <p:tgtEl>
                                          <p:spTgt spid="61442"/>
                                        </p:tgtEl>
                                      </p:cBhvr>
                                    </p:animEffect>
                                    <p:anim calcmode="lin" valueType="num">
                                      <p:cBhvr>
                                        <p:cTn id="8" dur="597" fill="hold">
                                          <p:stCondLst>
                                            <p:cond delay="0"/>
                                          </p:stCondLst>
                                        </p:cTn>
                                        <p:tgtEl>
                                          <p:spTgt spid="6144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144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144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25602" name="标题 25601"/>
          <p:cNvSpPr>
            <a:spLocks noGrp="1"/>
          </p:cNvSpPr>
          <p:nvPr>
            <p:ph type="title"/>
          </p:nvPr>
        </p:nvSpPr>
        <p:spPr/>
        <p:txBody>
          <a:bodyPr/>
          <a:p>
            <a:r>
              <a:rPr lang="en-US" altLang="zh-CN" b="1" u="sng">
                <a:solidFill>
                  <a:schemeClr val="tx1"/>
                </a:solidFill>
              </a:rPr>
              <a:t>CHAPTER 2  Telephone Calls</a:t>
            </a:r>
            <a:endParaRPr lang="en-US" altLang="zh-CN" b="1" u="sng">
              <a:solidFill>
                <a:schemeClr val="tx1"/>
              </a:solidFill>
            </a:endParaRPr>
          </a:p>
        </p:txBody>
      </p:sp>
      <p:sp>
        <p:nvSpPr>
          <p:cNvPr id="25603" name="文本占位符 25602"/>
          <p:cNvSpPr>
            <a:spLocks noGrp="1"/>
          </p:cNvSpPr>
          <p:nvPr>
            <p:ph type="body" idx="1"/>
          </p:nvPr>
        </p:nvSpPr>
        <p:spPr>
          <a:xfrm>
            <a:off x="467360" y="1341120"/>
            <a:ext cx="8229600" cy="4530725"/>
          </a:xfrm>
        </p:spPr>
        <p:txBody>
          <a:bodyPr/>
          <a:p>
            <a:pPr>
              <a:lnSpc>
                <a:spcPct val="90000"/>
              </a:lnSpc>
              <a:buNone/>
            </a:pPr>
            <a:r>
              <a:rPr lang="en-US" altLang="zh-CN" sz="2800" b="1"/>
              <a:t>Objectives</a:t>
            </a:r>
            <a:endParaRPr lang="en-US" altLang="zh-CN" sz="2800"/>
          </a:p>
          <a:p>
            <a:pPr>
              <a:lnSpc>
                <a:spcPct val="110000"/>
              </a:lnSpc>
            </a:pPr>
            <a:r>
              <a:rPr lang="en-US" altLang="zh-CN" sz="2600"/>
              <a:t>Know how to use this modern method of communications more effectively in business </a:t>
            </a:r>
            <a:endParaRPr lang="en-US" altLang="zh-CN" sz="2600"/>
          </a:p>
          <a:p>
            <a:pPr>
              <a:lnSpc>
                <a:spcPct val="110000"/>
              </a:lnSpc>
            </a:pPr>
            <a:r>
              <a:rPr lang="en-US" altLang="zh-CN" sz="2600"/>
              <a:t>Be aware of the importance of telephone etiquette </a:t>
            </a:r>
            <a:endParaRPr lang="en-US" altLang="zh-CN" sz="2600"/>
          </a:p>
          <a:p>
            <a:pPr>
              <a:lnSpc>
                <a:spcPct val="110000"/>
              </a:lnSpc>
            </a:pPr>
            <a:r>
              <a:rPr lang="en-US" altLang="zh-CN" sz="2600"/>
              <a:t>Be familiar with the expressions used in international calls</a:t>
            </a:r>
            <a:endParaRPr lang="en-US" altLang="zh-CN" sz="2600"/>
          </a:p>
          <a:p>
            <a:pPr>
              <a:lnSpc>
                <a:spcPct val="110000"/>
              </a:lnSpc>
            </a:pPr>
            <a:r>
              <a:rPr lang="en-US" altLang="zh-CN" sz="2600"/>
              <a:t>Learn the skills and key points in </a:t>
            </a:r>
            <a:r>
              <a:rPr lang="en-US" altLang="zh-CN" sz="2600">
                <a:sym typeface="+mn-ea"/>
              </a:rPr>
              <a:t>international </a:t>
            </a:r>
            <a:r>
              <a:rPr lang="en-US" altLang="zh-CN" sz="2600"/>
              <a:t>calls through cases and case analysis</a:t>
            </a:r>
            <a:endParaRPr lang="en-US" altLang="zh-CN" sz="26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5602"/>
                                        </p:tgtEl>
                                        <p:attrNameLst>
                                          <p:attrName>style.visibility</p:attrName>
                                        </p:attrNameLst>
                                      </p:cBhvr>
                                      <p:to>
                                        <p:strVal val="visible"/>
                                      </p:to>
                                    </p:set>
                                    <p:animEffect transition="in" filter="fade">
                                      <p:cBhvr>
                                        <p:cTn id="7" dur="597">
                                          <p:stCondLst>
                                            <p:cond delay="0"/>
                                          </p:stCondLst>
                                        </p:cTn>
                                        <p:tgtEl>
                                          <p:spTgt spid="25602"/>
                                        </p:tgtEl>
                                      </p:cBhvr>
                                    </p:animEffect>
                                    <p:anim calcmode="lin" valueType="num">
                                      <p:cBhvr>
                                        <p:cTn id="8" dur="597" fill="hold">
                                          <p:stCondLst>
                                            <p:cond delay="0"/>
                                          </p:stCondLst>
                                        </p:cTn>
                                        <p:tgtEl>
                                          <p:spTgt spid="2560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560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560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25603">
                                            <p:txEl>
                                              <p:charRg st="11" end="94"/>
                                            </p:txEl>
                                          </p:spTgt>
                                        </p:tgtEl>
                                        <p:attrNameLst>
                                          <p:attrName>style.visibility</p:attrName>
                                        </p:attrNameLst>
                                      </p:cBhvr>
                                      <p:to>
                                        <p:strVal val="visible"/>
                                      </p:to>
                                    </p:set>
                                    <p:animEffect transition="in" filter="slide(fromBottom)">
                                      <p:cBhvr>
                                        <p:cTn id="15" dur="500">
                                          <p:stCondLst>
                                            <p:cond delay="0"/>
                                          </p:stCondLst>
                                        </p:cTn>
                                        <p:tgtEl>
                                          <p:spTgt spid="25603">
                                            <p:txEl>
                                              <p:charRg st="11" end="9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25603">
                                            <p:txEl>
                                              <p:charRg st="94" end="145"/>
                                            </p:txEl>
                                          </p:spTgt>
                                        </p:tgtEl>
                                        <p:attrNameLst>
                                          <p:attrName>style.visibility</p:attrName>
                                        </p:attrNameLst>
                                      </p:cBhvr>
                                      <p:to>
                                        <p:strVal val="visible"/>
                                      </p:to>
                                    </p:set>
                                    <p:animEffect transition="in" filter="slide(fromBottom)">
                                      <p:cBhvr>
                                        <p:cTn id="20" dur="500">
                                          <p:stCondLst>
                                            <p:cond delay="0"/>
                                          </p:stCondLst>
                                        </p:cTn>
                                        <p:tgtEl>
                                          <p:spTgt spid="25603">
                                            <p:txEl>
                                              <p:charRg st="94" end="14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25603">
                                            <p:txEl>
                                              <p:charRg st="145" end="202"/>
                                            </p:txEl>
                                          </p:spTgt>
                                        </p:tgtEl>
                                        <p:attrNameLst>
                                          <p:attrName>style.visibility</p:attrName>
                                        </p:attrNameLst>
                                      </p:cBhvr>
                                      <p:to>
                                        <p:strVal val="visible"/>
                                      </p:to>
                                    </p:set>
                                    <p:animEffect transition="in" filter="slide(fromBottom)">
                                      <p:cBhvr>
                                        <p:cTn id="25" dur="500">
                                          <p:stCondLst>
                                            <p:cond delay="0"/>
                                          </p:stCondLst>
                                        </p:cTn>
                                        <p:tgtEl>
                                          <p:spTgt spid="25603">
                                            <p:txEl>
                                              <p:charRg st="145" end="20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25603">
                                            <p:txEl>
                                              <p:charRg st="202" end="285"/>
                                            </p:txEl>
                                          </p:spTgt>
                                        </p:tgtEl>
                                        <p:attrNameLst>
                                          <p:attrName>style.visibility</p:attrName>
                                        </p:attrNameLst>
                                      </p:cBhvr>
                                      <p:to>
                                        <p:strVal val="visible"/>
                                      </p:to>
                                    </p:set>
                                    <p:animEffect transition="in" filter="slide(fromBottom)">
                                      <p:cBhvr>
                                        <p:cTn id="30" dur="500">
                                          <p:stCondLst>
                                            <p:cond delay="0"/>
                                          </p:stCondLst>
                                        </p:cTn>
                                        <p:tgtEl>
                                          <p:spTgt spid="25603">
                                            <p:txEl>
                                              <p:charRg st="202" end="28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0290" name="标题 140289"/>
          <p:cNvSpPr>
            <a:spLocks noGrp="1"/>
          </p:cNvSpPr>
          <p:nvPr>
            <p:ph type="title"/>
          </p:nvPr>
        </p:nvSpPr>
        <p:spPr>
          <a:xfrm>
            <a:off x="539750" y="274638"/>
            <a:ext cx="8353425" cy="1143000"/>
          </a:xfrm>
        </p:spPr>
        <p:txBody>
          <a:bodyPr/>
          <a:p>
            <a:r>
              <a:rPr lang="en-US" altLang="zh-CN" b="1" u="sng"/>
              <a:t>2.4 Words and Expressions</a:t>
            </a:r>
            <a:endParaRPr lang="en-US" altLang="zh-CN" sz="1700" b="1" u="sng"/>
          </a:p>
        </p:txBody>
      </p:sp>
      <p:sp>
        <p:nvSpPr>
          <p:cNvPr id="140291" name="文本占位符 140290"/>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1315" name="文本占位符 141314"/>
          <p:cNvSpPr>
            <a:spLocks noGrp="1"/>
          </p:cNvSpPr>
          <p:nvPr>
            <p:ph type="body" idx="1"/>
          </p:nvPr>
        </p:nvSpPr>
        <p:spPr>
          <a:xfrm>
            <a:off x="457200" y="1412875"/>
            <a:ext cx="8143875" cy="4685030"/>
          </a:xfrm>
        </p:spPr>
        <p:txBody>
          <a:bodyPr/>
          <a:p>
            <a:pPr>
              <a:lnSpc>
                <a:spcPct val="80000"/>
              </a:lnSpc>
              <a:buNone/>
            </a:pPr>
            <a:r>
              <a:rPr lang="en-US" altLang="zh-CN" sz="2500" b="1"/>
              <a:t>1. Why is it important to learn the expressions used in </a:t>
            </a:r>
            <a:r>
              <a:rPr lang="en-US" altLang="zh-CN" sz="2500" b="1">
                <a:sym typeface="+mn-ea"/>
              </a:rPr>
              <a:t>international</a:t>
            </a:r>
            <a:r>
              <a:rPr lang="en-US" altLang="zh-CN" sz="2500">
                <a:sym typeface="+mn-ea"/>
              </a:rPr>
              <a:t> </a:t>
            </a:r>
            <a:r>
              <a:rPr lang="en-US" altLang="zh-CN" sz="2500" b="1"/>
              <a:t>calls?</a:t>
            </a:r>
            <a:endParaRPr lang="en-US" altLang="zh-CN" sz="2500"/>
          </a:p>
          <a:p>
            <a:pPr>
              <a:lnSpc>
                <a:spcPct val="90000"/>
              </a:lnSpc>
              <a:buFont typeface="Wingdings" panose="05000000000000000000" charset="0"/>
              <a:buChar char="n"/>
            </a:pPr>
            <a:r>
              <a:rPr lang="en-US" altLang="zh-CN" sz="2500"/>
              <a:t>In order to win business and leave good impressions to the business friends, it is important to learn the expressions used in telephone calls as well as the telephone making skills and answering skills. </a:t>
            </a:r>
            <a:endParaRPr lang="en-US" altLang="zh-CN" sz="2500" b="1"/>
          </a:p>
          <a:p>
            <a:pPr>
              <a:lnSpc>
                <a:spcPct val="80000"/>
              </a:lnSpc>
              <a:buNone/>
            </a:pPr>
            <a:endParaRPr lang="en-US" altLang="zh-CN" sz="2500" b="1"/>
          </a:p>
          <a:p>
            <a:pPr>
              <a:lnSpc>
                <a:spcPct val="80000"/>
              </a:lnSpc>
              <a:buNone/>
            </a:pPr>
            <a:r>
              <a:rPr lang="en-US" altLang="zh-CN" sz="2500" b="1"/>
              <a:t>2. Which is more difficult for people to communicate, talking face-to-face or making a call in English?</a:t>
            </a:r>
            <a:endParaRPr lang="en-US" altLang="zh-CN" sz="2500"/>
          </a:p>
          <a:p>
            <a:pPr algn="l">
              <a:lnSpc>
                <a:spcPct val="90000"/>
              </a:lnSpc>
              <a:buFont typeface="Wingdings" panose="05000000000000000000" charset="0"/>
            </a:pPr>
            <a:r>
              <a:rPr lang="en-US" altLang="zh-CN" sz="2500"/>
              <a:t>Making a call in English might be more difficult, because people cannot rely on non-verbal communication methods to help them out while speaking English on the phone.</a:t>
            </a:r>
            <a:endParaRPr lang="en-US" altLang="zh-CN" sz="2500"/>
          </a:p>
        </p:txBody>
      </p:sp>
      <p:sp>
        <p:nvSpPr>
          <p:cNvPr id="141316" name="标题 141315"/>
          <p:cNvSpPr>
            <a:spLocks noGrp="1"/>
          </p:cNvSpPr>
          <p:nvPr>
            <p:ph type="title"/>
          </p:nvPr>
        </p:nvSpPr>
        <p:spPr/>
        <p:txBody>
          <a:bodyPr vert="horz" wrap="square" lIns="91440" tIns="45720" rIns="91440" bIns="45720" anchor="ctr" anchorCtr="0"/>
          <a:p>
            <a:r>
              <a:rPr lang="en-US" altLang="zh-CN" sz="3800" b="1" u="sng"/>
              <a:t>2.1 Before You Begin</a:t>
            </a:r>
            <a:br>
              <a:rPr lang="en-US" altLang="zh-CN" sz="3800" b="1" u="sng"/>
            </a:br>
            <a:r>
              <a:rPr lang="en-US" altLang="zh-CN" sz="3800" b="1">
                <a:solidFill>
                  <a:schemeClr val="tx1"/>
                </a:solidFill>
                <a:sym typeface="+mn-ea"/>
              </a:rPr>
              <a:t>Questions:</a:t>
            </a:r>
            <a:endParaRPr lang="en-US" altLang="zh-CN" sz="3800"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1316"/>
                                        </p:tgtEl>
                                        <p:attrNameLst>
                                          <p:attrName>style.visibility</p:attrName>
                                        </p:attrNameLst>
                                      </p:cBhvr>
                                      <p:to>
                                        <p:strVal val="visible"/>
                                      </p:to>
                                    </p:set>
                                    <p:animEffect transition="in" filter="fade">
                                      <p:cBhvr>
                                        <p:cTn id="7" dur="597">
                                          <p:stCondLst>
                                            <p:cond delay="0"/>
                                          </p:stCondLst>
                                        </p:cTn>
                                        <p:tgtEl>
                                          <p:spTgt spid="141316"/>
                                        </p:tgtEl>
                                      </p:cBhvr>
                                    </p:animEffect>
                                    <p:anim calcmode="lin" valueType="num">
                                      <p:cBhvr>
                                        <p:cTn id="8" dur="597" fill="hold">
                                          <p:stCondLst>
                                            <p:cond delay="0"/>
                                          </p:stCondLst>
                                        </p:cTn>
                                        <p:tgtEl>
                                          <p:spTgt spid="14131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131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131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1315">
                                            <p:txEl>
                                              <p:pRg st="1" end="1"/>
                                            </p:txEl>
                                          </p:spTgt>
                                        </p:tgtEl>
                                        <p:attrNameLst>
                                          <p:attrName>style.visibility</p:attrName>
                                        </p:attrNameLst>
                                      </p:cBhvr>
                                      <p:to>
                                        <p:strVal val="visible"/>
                                      </p:to>
                                    </p:set>
                                    <p:anim to="" calcmode="lin" valueType="num">
                                      <p:cBhvr>
                                        <p:cTn id="15" dur="1" fill="hold"/>
                                        <p:tgtEl>
                                          <p:spTgt spid="141315">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41315">
                                            <p:txEl>
                                              <p:pRg st="4" end="4"/>
                                            </p:txEl>
                                          </p:spTgt>
                                        </p:tgtEl>
                                        <p:attrNameLst>
                                          <p:attrName>style.visibility</p:attrName>
                                        </p:attrNameLst>
                                      </p:cBhvr>
                                      <p:to>
                                        <p:strVal val="visible"/>
                                      </p:to>
                                    </p:set>
                                    <p:anim to="" calcmode="lin" valueType="num">
                                      <p:cBhvr>
                                        <p:cTn id="20" dur="1" fill="hold"/>
                                        <p:tgtEl>
                                          <p:spTgt spid="141315">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2339" name="文本占位符 142338"/>
          <p:cNvSpPr>
            <a:spLocks noGrp="1"/>
          </p:cNvSpPr>
          <p:nvPr>
            <p:ph type="body" idx="1"/>
          </p:nvPr>
        </p:nvSpPr>
        <p:spPr>
          <a:xfrm>
            <a:off x="468630" y="1063625"/>
            <a:ext cx="8229600" cy="4958080"/>
          </a:xfrm>
        </p:spPr>
        <p:txBody>
          <a:bodyPr/>
          <a:p>
            <a:pPr algn="l">
              <a:lnSpc>
                <a:spcPct val="80000"/>
              </a:lnSpc>
              <a:buNone/>
            </a:pPr>
            <a:r>
              <a:rPr lang="en-US" altLang="zh-CN" sz="2500" b="1"/>
              <a:t>3. Do people use non-verbal skills in communication over the phone? </a:t>
            </a:r>
            <a:endParaRPr lang="en-US" altLang="zh-CN" sz="2500" b="1"/>
          </a:p>
          <a:p>
            <a:pPr>
              <a:lnSpc>
                <a:spcPct val="90000"/>
              </a:lnSpc>
              <a:buFont typeface="Wingdings" panose="05000000000000000000" charset="0"/>
              <a:buChar char="n"/>
            </a:pPr>
            <a:r>
              <a:rPr lang="en-US" altLang="zh-CN" sz="2300"/>
              <a:t>Yes, of course. Though non-verbal skills such as gestures, eye contact and smiles cannot be seen by speakers on either end of the call, non-verbal skills in communication over the phone do exist which involve mainly pleasant tone, proper intonation, and clear articulation of words.</a:t>
            </a:r>
            <a:endParaRPr lang="en-US" altLang="zh-CN" sz="2300"/>
          </a:p>
          <a:p>
            <a:pPr marL="609600" indent="-609600">
              <a:lnSpc>
                <a:spcPct val="80000"/>
              </a:lnSpc>
              <a:buNone/>
            </a:pPr>
            <a:endParaRPr lang="en-US" altLang="zh-CN" sz="2300" b="1"/>
          </a:p>
          <a:p>
            <a:pPr algn="l">
              <a:lnSpc>
                <a:spcPct val="80000"/>
              </a:lnSpc>
              <a:buNone/>
            </a:pPr>
            <a:r>
              <a:rPr lang="en-US" altLang="zh-CN" sz="2500" b="1"/>
              <a:t>4. Why is “courtesy” important in speaking over the phone?</a:t>
            </a:r>
            <a:endParaRPr lang="en-US" altLang="zh-CN" sz="2500" b="1"/>
          </a:p>
          <a:p>
            <a:pPr algn="l">
              <a:lnSpc>
                <a:spcPct val="90000"/>
              </a:lnSpc>
              <a:buFont typeface="Wingdings" panose="05000000000000000000" charset="0"/>
              <a:buChar char="n"/>
            </a:pPr>
            <a:r>
              <a:rPr lang="en-US" altLang="zh-CN" sz="2300"/>
              <a:t>Because a good telephone manner not only makes a good impression in business, but it also helps to make money, since you have to make or receive calls to or from regular customers and prospective customers.</a:t>
            </a:r>
            <a:endParaRPr lang="en-US" altLang="zh-CN" sz="2300"/>
          </a:p>
        </p:txBody>
      </p:sp>
      <p:sp>
        <p:nvSpPr>
          <p:cNvPr id="142341" name="标题 142340"/>
          <p:cNvSpPr>
            <a:spLocks noGrp="1"/>
          </p:cNvSpPr>
          <p:nvPr>
            <p:ph type="title"/>
          </p:nvPr>
        </p:nvSpPr>
        <p:spPr>
          <a:xfrm>
            <a:off x="457200" y="278130"/>
            <a:ext cx="8228965" cy="555625"/>
          </a:xfrm>
        </p:spPr>
        <p:txBody>
          <a:bodyPr vert="horz" wrap="square" lIns="91440" tIns="45720" rIns="91440" bIns="45720" anchor="ctr" anchorCtr="0"/>
          <a:p>
            <a:r>
              <a:rPr lang="en-US" altLang="zh-CN" sz="3800" b="1" u="sng"/>
              <a:t>2.1 Before You Begin</a:t>
            </a:r>
            <a:endParaRPr lang="en-US" altLang="zh-CN" sz="3800"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2341"/>
                                        </p:tgtEl>
                                        <p:attrNameLst>
                                          <p:attrName>style.visibility</p:attrName>
                                        </p:attrNameLst>
                                      </p:cBhvr>
                                      <p:to>
                                        <p:strVal val="visible"/>
                                      </p:to>
                                    </p:set>
                                    <p:animEffect transition="in" filter="fade">
                                      <p:cBhvr>
                                        <p:cTn id="7" dur="597">
                                          <p:stCondLst>
                                            <p:cond delay="0"/>
                                          </p:stCondLst>
                                        </p:cTn>
                                        <p:tgtEl>
                                          <p:spTgt spid="142341"/>
                                        </p:tgtEl>
                                      </p:cBhvr>
                                    </p:animEffect>
                                    <p:anim calcmode="lin" valueType="num">
                                      <p:cBhvr>
                                        <p:cTn id="8" dur="597" fill="hold">
                                          <p:stCondLst>
                                            <p:cond delay="0"/>
                                          </p:stCondLst>
                                        </p:cTn>
                                        <p:tgtEl>
                                          <p:spTgt spid="142341"/>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2341"/>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2341"/>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2339">
                                            <p:txEl>
                                              <p:pRg st="1" end="1"/>
                                            </p:txEl>
                                          </p:spTgt>
                                        </p:tgtEl>
                                        <p:attrNameLst>
                                          <p:attrName>style.visibility</p:attrName>
                                        </p:attrNameLst>
                                      </p:cBhvr>
                                      <p:to>
                                        <p:strVal val="visible"/>
                                      </p:to>
                                    </p:set>
                                    <p:anim to="" calcmode="lin" valueType="num">
                                      <p:cBhvr>
                                        <p:cTn id="15" dur="1" fill="hold"/>
                                        <p:tgtEl>
                                          <p:spTgt spid="142339">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42339">
                                            <p:txEl>
                                              <p:pRg st="4" end="4"/>
                                            </p:txEl>
                                          </p:spTgt>
                                        </p:tgtEl>
                                        <p:attrNameLst>
                                          <p:attrName>style.visibility</p:attrName>
                                        </p:attrNameLst>
                                      </p:cBhvr>
                                      <p:to>
                                        <p:strVal val="visible"/>
                                      </p:to>
                                    </p:set>
                                    <p:anim to="" calcmode="lin" valueType="num">
                                      <p:cBhvr>
                                        <p:cTn id="20" dur="1" fill="hold"/>
                                        <p:tgtEl>
                                          <p:spTgt spid="142339">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3362" name="文本占位符 143361"/>
          <p:cNvSpPr>
            <a:spLocks noGrp="1"/>
          </p:cNvSpPr>
          <p:nvPr>
            <p:ph type="body" idx="1"/>
          </p:nvPr>
        </p:nvSpPr>
        <p:spPr>
          <a:xfrm>
            <a:off x="457835" y="1179830"/>
            <a:ext cx="8152765" cy="4861560"/>
          </a:xfrm>
        </p:spPr>
        <p:txBody>
          <a:bodyPr/>
          <a:p>
            <a:pPr algn="l">
              <a:lnSpc>
                <a:spcPct val="80000"/>
              </a:lnSpc>
              <a:buNone/>
            </a:pPr>
            <a:r>
              <a:rPr lang="en-US" altLang="zh-CN" sz="2500" b="1"/>
              <a:t>5. How to make telephone numbers easier to understand?</a:t>
            </a:r>
            <a:endParaRPr lang="en-US" altLang="zh-CN" sz="2500" b="1"/>
          </a:p>
          <a:p>
            <a:pPr>
              <a:lnSpc>
                <a:spcPct val="100000"/>
              </a:lnSpc>
              <a:buFont typeface="Wingdings" panose="05000000000000000000" charset="0"/>
              <a:buChar char="n"/>
            </a:pPr>
            <a:r>
              <a:rPr lang="en-US" altLang="zh-CN" sz="2600"/>
              <a:t>Telephone numbers are much easier to understand, when pronounced in groups and divided by a pause. Therefore try to use single numbers when saying telephone numbers, and group them with pauses (for example, 86-750 = </a:t>
            </a:r>
            <a:r>
              <a:rPr lang="en-US" altLang="zh-CN" sz="2600" i="1"/>
              <a:t>‘eight six – seven five zero’</a:t>
            </a:r>
            <a:r>
              <a:rPr lang="en-US" altLang="zh-CN" sz="2600"/>
              <a:t>, not ‘eighty-six seven hundred and fifty’). The double numbers like 88 can be spoken as </a:t>
            </a:r>
            <a:r>
              <a:rPr lang="en-US" altLang="zh-CN" sz="2600" i="1"/>
              <a:t>‘eight – eight’</a:t>
            </a:r>
            <a:r>
              <a:rPr lang="en-US" altLang="zh-CN" sz="2600"/>
              <a:t> or </a:t>
            </a:r>
            <a:r>
              <a:rPr lang="en-US" altLang="zh-CN" sz="2600" i="1"/>
              <a:t>‘double eight’</a:t>
            </a:r>
            <a:r>
              <a:rPr lang="en-US" altLang="zh-CN" sz="2600"/>
              <a:t>. The number 0 is usually pronounced ‘oh’ or </a:t>
            </a:r>
            <a:r>
              <a:rPr lang="en-US" altLang="zh-CN" sz="2600" i="1"/>
              <a:t>‘zero’</a:t>
            </a:r>
            <a:r>
              <a:rPr lang="en-US" altLang="zh-CN" sz="2600"/>
              <a:t>, not as ‘</a:t>
            </a:r>
            <a:r>
              <a:rPr lang="en-US" altLang="zh-CN" sz="2600" err="1"/>
              <a:t>nought</a:t>
            </a:r>
            <a:r>
              <a:rPr lang="en-US" altLang="zh-CN" sz="2600"/>
              <a:t>’.</a:t>
            </a:r>
            <a:endParaRPr lang="en-US" altLang="zh-CN" sz="2600" b="1"/>
          </a:p>
        </p:txBody>
      </p:sp>
      <p:sp>
        <p:nvSpPr>
          <p:cNvPr id="143363" name="标题 143362"/>
          <p:cNvSpPr>
            <a:spLocks noGrp="1"/>
          </p:cNvSpPr>
          <p:nvPr>
            <p:ph type="title"/>
          </p:nvPr>
        </p:nvSpPr>
        <p:spPr>
          <a:xfrm>
            <a:off x="457200" y="278130"/>
            <a:ext cx="8229600" cy="699135"/>
          </a:xfrm>
        </p:spPr>
        <p:txBody>
          <a:bodyPr vert="horz" wrap="square" lIns="91440" tIns="45720" rIns="91440" bIns="45720" anchor="ctr" anchorCtr="0"/>
          <a:p>
            <a:r>
              <a:rPr lang="en-US" altLang="zh-CN" sz="3800" b="1" u="sng"/>
              <a:t>2.1 Before You Begin</a:t>
            </a:r>
            <a:endParaRPr lang="en-US" altLang="zh-CN" sz="3800" b="1" u="sng"/>
          </a:p>
        </p:txBody>
      </p:sp>
      <p:sp>
        <p:nvSpPr>
          <p:cNvPr id="5" name="下箭头 4"/>
          <p:cNvSpPr/>
          <p:nvPr/>
        </p:nvSpPr>
        <p:spPr>
          <a:xfrm>
            <a:off x="5363845" y="5373370"/>
            <a:ext cx="144145" cy="287655"/>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3363"/>
                                        </p:tgtEl>
                                        <p:attrNameLst>
                                          <p:attrName>style.visibility</p:attrName>
                                        </p:attrNameLst>
                                      </p:cBhvr>
                                      <p:to>
                                        <p:strVal val="visible"/>
                                      </p:to>
                                    </p:set>
                                    <p:animEffect transition="in" filter="fade">
                                      <p:cBhvr>
                                        <p:cTn id="7" dur="597">
                                          <p:stCondLst>
                                            <p:cond delay="0"/>
                                          </p:stCondLst>
                                        </p:cTn>
                                        <p:tgtEl>
                                          <p:spTgt spid="143363"/>
                                        </p:tgtEl>
                                      </p:cBhvr>
                                    </p:animEffect>
                                    <p:anim calcmode="lin" valueType="num">
                                      <p:cBhvr>
                                        <p:cTn id="8" dur="597" fill="hold">
                                          <p:stCondLst>
                                            <p:cond delay="0"/>
                                          </p:stCondLst>
                                        </p:cTn>
                                        <p:tgtEl>
                                          <p:spTgt spid="143363"/>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3363"/>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3363"/>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3362">
                                            <p:txEl>
                                              <p:pRg st="1" end="1"/>
                                            </p:txEl>
                                          </p:spTgt>
                                        </p:tgtEl>
                                        <p:attrNameLst>
                                          <p:attrName>style.visibility</p:attrName>
                                        </p:attrNameLst>
                                      </p:cBhvr>
                                      <p:to>
                                        <p:strVal val="visible"/>
                                      </p:to>
                                    </p:set>
                                    <p:anim to="" calcmode="lin" valueType="num">
                                      <p:cBhvr>
                                        <p:cTn id="15" dur="1" fill="hold"/>
                                        <p:tgtEl>
                                          <p:spTgt spid="143362">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3362" name="文本占位符 143361"/>
          <p:cNvSpPr>
            <a:spLocks noGrp="1"/>
          </p:cNvSpPr>
          <p:nvPr>
            <p:ph type="body" idx="1"/>
          </p:nvPr>
        </p:nvSpPr>
        <p:spPr>
          <a:xfrm>
            <a:off x="468630" y="1260475"/>
            <a:ext cx="8213090" cy="4695190"/>
          </a:xfrm>
        </p:spPr>
        <p:txBody>
          <a:bodyPr/>
          <a:p>
            <a:pPr algn="l">
              <a:lnSpc>
                <a:spcPct val="80000"/>
              </a:lnSpc>
              <a:buNone/>
            </a:pPr>
            <a:r>
              <a:rPr lang="en-US" altLang="zh-CN" sz="2500" b="1"/>
              <a:t>5. </a:t>
            </a:r>
            <a:endParaRPr lang="en-US" altLang="zh-CN" sz="2500" b="1"/>
          </a:p>
          <a:p>
            <a:pPr>
              <a:lnSpc>
                <a:spcPct val="140000"/>
              </a:lnSpc>
              <a:buFont typeface="Wingdings" panose="05000000000000000000" charset="0"/>
              <a:buChar char="n"/>
            </a:pPr>
            <a:r>
              <a:rPr lang="en-US" altLang="zh-CN" sz="2200"/>
              <a:t>Telephone numbers are much easier to understand, when pronounced in groups and divided by a pause. Therefore try to use single numbers when saying telephone numbers, and group them with pauses (for example, 86-750 = </a:t>
            </a:r>
            <a:r>
              <a:rPr lang="en-US" altLang="zh-CN" sz="2200" i="1"/>
              <a:t>‘eight six – seven five zero’</a:t>
            </a:r>
            <a:r>
              <a:rPr lang="en-US" altLang="zh-CN" sz="2200"/>
              <a:t>, not ‘eighty-six seven hundred and fifty’). The double numbers like 88 can be spoken as </a:t>
            </a:r>
            <a:r>
              <a:rPr lang="en-US" altLang="zh-CN" sz="2200" i="1"/>
              <a:t>‘eight – eight’</a:t>
            </a:r>
            <a:r>
              <a:rPr lang="en-US" altLang="zh-CN" sz="2200"/>
              <a:t> or </a:t>
            </a:r>
            <a:r>
              <a:rPr lang="en-US" altLang="zh-CN" sz="2200" i="1"/>
              <a:t>‘double eight’</a:t>
            </a:r>
            <a:r>
              <a:rPr lang="en-US" altLang="zh-CN" sz="2200"/>
              <a:t>. The number 0 is usually pronounced ‘oh’ or </a:t>
            </a:r>
            <a:r>
              <a:rPr lang="en-US" altLang="zh-CN" sz="2200" i="1"/>
              <a:t>‘zero’</a:t>
            </a:r>
            <a:r>
              <a:rPr lang="en-US" altLang="zh-CN" sz="2200"/>
              <a:t>, not as ‘</a:t>
            </a:r>
            <a:r>
              <a:rPr lang="en-US" altLang="zh-CN" sz="2200" err="1"/>
              <a:t>nought</a:t>
            </a:r>
            <a:r>
              <a:rPr lang="en-US" altLang="zh-CN" sz="2200"/>
              <a:t>’.</a:t>
            </a:r>
            <a:endParaRPr lang="en-US" altLang="zh-CN" sz="2200" b="1"/>
          </a:p>
        </p:txBody>
      </p:sp>
      <p:sp>
        <p:nvSpPr>
          <p:cNvPr id="143363" name="标题 143362"/>
          <p:cNvSpPr>
            <a:spLocks noGrp="1"/>
          </p:cNvSpPr>
          <p:nvPr>
            <p:ph type="title"/>
          </p:nvPr>
        </p:nvSpPr>
        <p:spPr>
          <a:xfrm>
            <a:off x="457200" y="278130"/>
            <a:ext cx="8229600" cy="610870"/>
          </a:xfrm>
        </p:spPr>
        <p:txBody>
          <a:bodyPr vert="horz" wrap="square" lIns="91440" tIns="45720" rIns="91440" bIns="45720" anchor="ctr" anchorCtr="0"/>
          <a:p>
            <a:r>
              <a:rPr lang="en-US" altLang="zh-CN" sz="3800" b="1" u="sng"/>
              <a:t>2.1 Before You Begin</a:t>
            </a:r>
            <a:endParaRPr lang="en-US" altLang="zh-CN" sz="3800"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3363"/>
                                        </p:tgtEl>
                                        <p:attrNameLst>
                                          <p:attrName>style.visibility</p:attrName>
                                        </p:attrNameLst>
                                      </p:cBhvr>
                                      <p:to>
                                        <p:strVal val="visible"/>
                                      </p:to>
                                    </p:set>
                                    <p:animEffect transition="in" filter="fade">
                                      <p:cBhvr>
                                        <p:cTn id="7" dur="597">
                                          <p:stCondLst>
                                            <p:cond delay="0"/>
                                          </p:stCondLst>
                                        </p:cTn>
                                        <p:tgtEl>
                                          <p:spTgt spid="143363"/>
                                        </p:tgtEl>
                                      </p:cBhvr>
                                    </p:animEffect>
                                    <p:anim calcmode="lin" valueType="num">
                                      <p:cBhvr>
                                        <p:cTn id="8" dur="597" fill="hold">
                                          <p:stCondLst>
                                            <p:cond delay="0"/>
                                          </p:stCondLst>
                                        </p:cTn>
                                        <p:tgtEl>
                                          <p:spTgt spid="143363"/>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3363"/>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3363"/>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3362">
                                            <p:txEl>
                                              <p:pRg st="1" end="1"/>
                                            </p:txEl>
                                          </p:spTgt>
                                        </p:tgtEl>
                                        <p:attrNameLst>
                                          <p:attrName>style.visibility</p:attrName>
                                        </p:attrNameLst>
                                      </p:cBhvr>
                                      <p:to>
                                        <p:strVal val="visible"/>
                                      </p:to>
                                    </p:set>
                                    <p:anim to="" calcmode="lin" valueType="num">
                                      <p:cBhvr>
                                        <p:cTn id="15" dur="1" fill="hold"/>
                                        <p:tgtEl>
                                          <p:spTgt spid="143362">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4386" name="文本占位符 144385"/>
          <p:cNvSpPr>
            <a:spLocks noGrp="1"/>
          </p:cNvSpPr>
          <p:nvPr>
            <p:ph type="body" idx="1"/>
          </p:nvPr>
        </p:nvSpPr>
        <p:spPr>
          <a:xfrm>
            <a:off x="323850" y="981075"/>
            <a:ext cx="8362315" cy="5126355"/>
          </a:xfrm>
        </p:spPr>
        <p:txBody>
          <a:bodyPr/>
          <a:p>
            <a:pPr algn="l">
              <a:lnSpc>
                <a:spcPct val="80000"/>
              </a:lnSpc>
              <a:buNone/>
            </a:pPr>
            <a:r>
              <a:rPr lang="en-US" altLang="zh-CN" sz="2500" b="1">
                <a:sym typeface="+mn-ea"/>
              </a:rPr>
              <a:t>6. What are considered good habits in making a business call?</a:t>
            </a:r>
            <a:endParaRPr lang="en-US" altLang="zh-CN" sz="2500" b="1"/>
          </a:p>
          <a:p>
            <a:pPr>
              <a:lnSpc>
                <a:spcPct val="80000"/>
              </a:lnSpc>
              <a:buFont typeface="Wingdings" panose="05000000000000000000" charset="0"/>
              <a:buChar char="n"/>
            </a:pPr>
            <a:r>
              <a:rPr lang="en-US" altLang="zh-CN" sz="2400">
                <a:sym typeface="+mn-ea"/>
              </a:rPr>
              <a:t>For business people, they should prepare for an important phone call in a foreign language by making notes in advance and during the call make notes while talking to help them to remember what was said. </a:t>
            </a:r>
            <a:endParaRPr lang="en-US" altLang="zh-CN" sz="2400">
              <a:sym typeface="+mn-ea"/>
            </a:endParaRPr>
          </a:p>
          <a:p>
            <a:pPr marL="609600" indent="-609600">
              <a:lnSpc>
                <a:spcPct val="80000"/>
              </a:lnSpc>
              <a:buNone/>
            </a:pPr>
            <a:endParaRPr lang="en-US" altLang="zh-CN" sz="2400" b="1"/>
          </a:p>
          <a:p>
            <a:pPr algn="l">
              <a:lnSpc>
                <a:spcPct val="80000"/>
              </a:lnSpc>
              <a:buNone/>
            </a:pPr>
            <a:r>
              <a:rPr lang="en-US" altLang="zh-CN" sz="2500" b="1"/>
              <a:t>7. How to calculate the world time difference?</a:t>
            </a:r>
            <a:endParaRPr lang="en-US" altLang="zh-CN" sz="2500" b="1"/>
          </a:p>
          <a:p>
            <a:pPr>
              <a:buFont typeface="Wingdings" panose="05000000000000000000" charset="0"/>
              <a:buChar char="n"/>
            </a:pPr>
            <a:r>
              <a:rPr lang="en-US" altLang="zh-CN" sz="2400"/>
              <a:t>The website ‘www.timeanddate.com’ is recommended to check the world time difference.</a:t>
            </a:r>
            <a:endParaRPr lang="en-US" altLang="zh-CN" sz="2400"/>
          </a:p>
          <a:p>
            <a:pPr marL="609600" indent="-609600">
              <a:buNone/>
            </a:pPr>
            <a:endParaRPr lang="en-US" altLang="zh-CN" sz="2400" b="1"/>
          </a:p>
          <a:p>
            <a:pPr algn="l">
              <a:lnSpc>
                <a:spcPct val="80000"/>
              </a:lnSpc>
              <a:buNone/>
            </a:pPr>
            <a:r>
              <a:rPr lang="en-US" altLang="zh-CN" sz="2500" b="1"/>
              <a:t>8. What is the best way to answer the phone?</a:t>
            </a:r>
            <a:endParaRPr lang="en-US" altLang="zh-CN" sz="2500" b="1"/>
          </a:p>
          <a:p>
            <a:pPr>
              <a:buFont typeface="Wingdings" panose="05000000000000000000" charset="0"/>
              <a:buChar char="n"/>
            </a:pPr>
            <a:r>
              <a:rPr lang="en-US" altLang="zh-CN" sz="2400"/>
              <a:t>The best way to answer the phone is to identify yourself with both your first and last names.</a:t>
            </a:r>
            <a:endParaRPr lang="en-US" altLang="zh-CN" sz="2400" b="1"/>
          </a:p>
        </p:txBody>
      </p:sp>
      <p:sp>
        <p:nvSpPr>
          <p:cNvPr id="144387" name="标题 144386"/>
          <p:cNvSpPr>
            <a:spLocks noGrp="1"/>
          </p:cNvSpPr>
          <p:nvPr>
            <p:ph type="title"/>
          </p:nvPr>
        </p:nvSpPr>
        <p:spPr>
          <a:xfrm>
            <a:off x="457200" y="278130"/>
            <a:ext cx="8229600" cy="640080"/>
          </a:xfrm>
        </p:spPr>
        <p:txBody>
          <a:bodyPr vert="horz" wrap="square" lIns="91440" tIns="45720" rIns="91440" bIns="45720" anchor="ctr" anchorCtr="0"/>
          <a:p>
            <a:r>
              <a:rPr lang="en-US" altLang="zh-CN" sz="3800" b="1" u="sng"/>
              <a:t>2.1 Before You Begin</a:t>
            </a:r>
            <a:endParaRPr lang="en-US" altLang="zh-CN" sz="3800"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4387"/>
                                        </p:tgtEl>
                                        <p:attrNameLst>
                                          <p:attrName>style.visibility</p:attrName>
                                        </p:attrNameLst>
                                      </p:cBhvr>
                                      <p:to>
                                        <p:strVal val="visible"/>
                                      </p:to>
                                    </p:set>
                                    <p:animEffect transition="in" filter="fade">
                                      <p:cBhvr>
                                        <p:cTn id="7" dur="597">
                                          <p:stCondLst>
                                            <p:cond delay="0"/>
                                          </p:stCondLst>
                                        </p:cTn>
                                        <p:tgtEl>
                                          <p:spTgt spid="144387"/>
                                        </p:tgtEl>
                                      </p:cBhvr>
                                    </p:animEffect>
                                    <p:anim calcmode="lin" valueType="num">
                                      <p:cBhvr>
                                        <p:cTn id="8" dur="597" fill="hold">
                                          <p:stCondLst>
                                            <p:cond delay="0"/>
                                          </p:stCondLst>
                                        </p:cTn>
                                        <p:tgtEl>
                                          <p:spTgt spid="14438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438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4387"/>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4386">
                                            <p:txEl>
                                              <p:pRg st="1" end="1"/>
                                            </p:txEl>
                                          </p:spTgt>
                                        </p:tgtEl>
                                        <p:attrNameLst>
                                          <p:attrName>style.visibility</p:attrName>
                                        </p:attrNameLst>
                                      </p:cBhvr>
                                      <p:to>
                                        <p:strVal val="visible"/>
                                      </p:to>
                                    </p:set>
                                    <p:anim to="" calcmode="lin" valueType="num">
                                      <p:cBhvr>
                                        <p:cTn id="15" dur="1" fill="hold"/>
                                        <p:tgtEl>
                                          <p:spTgt spid="144386">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44386">
                                            <p:txEl>
                                              <p:pRg st="4" end="4"/>
                                            </p:txEl>
                                          </p:spTgt>
                                        </p:tgtEl>
                                        <p:attrNameLst>
                                          <p:attrName>style.visibility</p:attrName>
                                        </p:attrNameLst>
                                      </p:cBhvr>
                                      <p:to>
                                        <p:strVal val="visible"/>
                                      </p:to>
                                    </p:set>
                                    <p:anim to="" calcmode="lin" valueType="num">
                                      <p:cBhvr>
                                        <p:cTn id="20" dur="1" fill="hold"/>
                                        <p:tgtEl>
                                          <p:spTgt spid="144386">
                                            <p:txEl>
                                              <p:pRg st="4" end="4"/>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44386">
                                            <p:txEl>
                                              <p:pRg st="7" end="7"/>
                                            </p:txEl>
                                          </p:spTgt>
                                        </p:tgtEl>
                                        <p:attrNameLst>
                                          <p:attrName>style.visibility</p:attrName>
                                        </p:attrNameLst>
                                      </p:cBhvr>
                                      <p:to>
                                        <p:strVal val="visible"/>
                                      </p:to>
                                    </p:set>
                                    <p:anim to="" calcmode="lin" valueType="num">
                                      <p:cBhvr>
                                        <p:cTn id="25" dur="1" fill="hold"/>
                                        <p:tgtEl>
                                          <p:spTgt spid="144386">
                                            <p:txEl>
                                              <p:pRg st="7" end="7"/>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p:bldLst>
  </p:timing>
</p:sld>
</file>

<file path=ppt/tags/tag1.xml><?xml version="1.0" encoding="utf-8"?>
<p:tagLst xmlns:p="http://schemas.openxmlformats.org/presentationml/2006/main">
  <p:tag name="resource_record_key" val="{&quot;13&quot;:[4626822]}"/>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6034</Words>
  <Application>WPS 演示</Application>
  <PresentationFormat>在屏幕上显示</PresentationFormat>
  <Paragraphs>230</Paragraphs>
  <Slides>15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Arial</vt:lpstr>
      <vt:lpstr>宋体</vt:lpstr>
      <vt:lpstr>Wingdings</vt:lpstr>
      <vt:lpstr>Garamond</vt:lpstr>
      <vt:lpstr>Wingdings</vt:lpstr>
      <vt:lpstr>微软雅黑</vt:lpstr>
      <vt:lpstr>Arial Unicode MS</vt:lpstr>
      <vt:lpstr>Edge</vt:lpstr>
      <vt:lpstr>English for Business Negotiation (2nd Edition)  商务英语谈判（第二版）  Chapter 2 – International Calls</vt:lpstr>
      <vt:lpstr>PART ONE  PRE-NEGOTIATION</vt:lpstr>
      <vt:lpstr>CHAPTER 2  Telephone Calls</vt:lpstr>
      <vt:lpstr>2.4 Words and Expressions</vt:lpstr>
      <vt:lpstr>2.1 Before You Begin Questions:</vt:lpstr>
      <vt:lpstr>2.1 Before You Begin</vt:lpstr>
      <vt:lpstr>2.1 Before You Begin</vt:lpstr>
      <vt:lpstr>2.1 Before You Begin</vt:lpstr>
      <vt:lpstr>2.1 Before You Begin</vt:lpstr>
      <vt:lpstr>2.1 Before You Begin</vt:lpstr>
      <vt:lpstr>2.1 Before You Begin</vt:lpstr>
      <vt:lpstr>2.2 Useful Expressions</vt:lpstr>
      <vt:lpstr>2.3 Sample Dialogues</vt:lpstr>
      <vt:lpstr>2.3 Sample Dialogues</vt:lpstr>
      <vt:lpstr>2.5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79</cp:revision>
  <dcterms:created xsi:type="dcterms:W3CDTF">2013-06-15T08:12:00Z</dcterms:created>
  <dcterms:modified xsi:type="dcterms:W3CDTF">2025-03-21T06:31:47Z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EC0CD9D10C9449C5A6414121CAB1FDD4_13</vt:lpwstr>
  </property>
  <property fmtid="{D5CDD505-2E9C-101B-9397-08002B2CF9AE}" pid="3" name="KSOProductBuildVer">
    <vt:lpwstr>2052-12.1.0.20305</vt:lpwstr>
  </property>
</Properties>
</file>