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1" r:id="rId4"/>
    <p:sldId id="263" r:id="rId5"/>
    <p:sldId id="264" r:id="rId6"/>
    <p:sldId id="266" r:id="rId7"/>
    <p:sldId id="284" r:id="rId8"/>
    <p:sldId id="267" r:id="rId9"/>
    <p:sldId id="269" r:id="rId10"/>
    <p:sldId id="270" r:id="rId11"/>
    <p:sldId id="272" r:id="rId12"/>
    <p:sldId id="273" r:id="rId13"/>
    <p:sldId id="276" r:id="rId14"/>
    <p:sldId id="277" r:id="rId15"/>
    <p:sldId id="278" r:id="rId16"/>
    <p:sldId id="258" r:id="rId17"/>
    <p:sldId id="281" r:id="rId18"/>
    <p:sldId id="283"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85" d="100"/>
          <a:sy n="85" d="100"/>
        </p:scale>
        <p:origin x="740" y="-376"/>
      </p:cViewPr>
      <p:guideLst>
        <p:guide orient="horz" pos="2160"/>
        <p:guide pos="2880"/>
      </p:guideLst>
    </p:cSldViewPr>
  </p:slideViewPr>
  <p:notesTextViewPr>
    <p:cViewPr>
      <p:scale>
        <a:sx n="1" d="1"/>
        <a:sy n="1" d="1"/>
      </p:scale>
      <p:origin x="0" y="0"/>
    </p:cViewPr>
  </p:notesTextViewPr>
  <p:sorterViewPr>
    <p:cViewPr>
      <p:scale>
        <a:sx n="100" d="100"/>
        <a:sy n="100" d="100"/>
      </p:scale>
      <p:origin x="0" y="-35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F4C6B0-090A-4312-90CC-2E75207FDF0B}" type="datetimeFigureOut">
              <a:rPr lang="zh-CN" altLang="en-US" smtClean="0"/>
              <a:t>2025/2/17</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CD4F5-04EF-445D-9A12-6CA2868A0692}" type="slidenum">
              <a:rPr lang="zh-CN" altLang="en-US" smtClean="0"/>
              <a:t>‹#›</a:t>
            </a:fld>
            <a:endParaRPr lang="zh-CN" altLang="en-US"/>
          </a:p>
        </p:txBody>
      </p:sp>
    </p:spTree>
    <p:extLst>
      <p:ext uri="{BB962C8B-B14F-4D97-AF65-F5344CB8AC3E}">
        <p14:creationId xmlns:p14="http://schemas.microsoft.com/office/powerpoint/2010/main" val="1795539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7CD4F5-04EF-445D-9A12-6CA2868A0692}" type="slidenum">
              <a:rPr lang="zh-CN" altLang="en-US" smtClean="0"/>
              <a:t>5</a:t>
            </a:fld>
            <a:endParaRPr lang="zh-CN" altLang="en-US"/>
          </a:p>
        </p:txBody>
      </p:sp>
    </p:spTree>
    <p:extLst>
      <p:ext uri="{BB962C8B-B14F-4D97-AF65-F5344CB8AC3E}">
        <p14:creationId xmlns:p14="http://schemas.microsoft.com/office/powerpoint/2010/main" val="304937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Globalization and Economic Integration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16632"/>
            <a:ext cx="8229600" cy="1143000"/>
          </a:xfrm>
        </p:spPr>
        <p:txBody>
          <a:bodyPr/>
          <a:lstStyle/>
          <a:p>
            <a:r>
              <a:rPr lang="en-US" altLang="zh-CN" dirty="0">
                <a:latin typeface="Times New Roman" pitchFamily="18" charset="0"/>
                <a:ea typeface="宋体" charset="-122"/>
                <a:cs typeface="Times New Roman" pitchFamily="18" charset="0"/>
              </a:rPr>
              <a:t>Globalization in Historical Perspective</a:t>
            </a:r>
            <a:endParaRPr lang="zh-CN" altLang="en-US" dirty="0"/>
          </a:p>
        </p:txBody>
      </p:sp>
      <p:sp>
        <p:nvSpPr>
          <p:cNvPr id="3" name="内容占位符 2"/>
          <p:cNvSpPr>
            <a:spLocks noGrp="1"/>
          </p:cNvSpPr>
          <p:nvPr>
            <p:ph idx="1"/>
          </p:nvPr>
        </p:nvSpPr>
        <p:spPr>
          <a:xfrm>
            <a:off x="0" y="1556792"/>
            <a:ext cx="9144000" cy="5544616"/>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Factors influencing economic globalization:</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improvements in the technology of transportation and communication have reduced the costs of transporting goods, services, and factors of production and of communicating economically useful knowledge and technology.</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tastes of individuals and societies have generally favored taking advantage of the opportunities provided by declining costs of transportation and communication through increasing economic integration.</a:t>
            </a:r>
          </a:p>
          <a:p>
            <a:pPr>
              <a:buFont typeface="Wingdings" panose="05000000000000000000" pitchFamily="2" charset="2"/>
              <a:buChar char="Ø"/>
            </a:pPr>
            <a:r>
              <a:rPr lang="en-US" altLang="zh-CN" sz="2400" dirty="0">
                <a:latin typeface="Times New Roman" pitchFamily="18" charset="0"/>
                <a:cs typeface="Times New Roman" pitchFamily="18" charset="0"/>
              </a:rPr>
              <a:t>public policies have significantly influenced the character and pace of economic integration, although not always in the direction of increasing economic integration.</a:t>
            </a:r>
            <a:endParaRPr lang="zh-CN" altLang="en-US" sz="2400" dirty="0">
              <a:latin typeface="Times New Roman" panose="02020603050405020304" pitchFamily="18" charset="0"/>
              <a:cs typeface="Times New Roman" pitchFamily="18" charset="0"/>
            </a:endParaRPr>
          </a:p>
          <a:p>
            <a:pPr marL="457200" indent="-457200">
              <a:buAutoNum type="arabicPeriod"/>
            </a:pPr>
            <a:endParaRPr lang="zh-CN" altLang="en-US" sz="24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Globalization and Economic Growth</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107504" y="1905000"/>
            <a:ext cx="8784976"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Faster economic growth is a fundamental blessing of globalization on nations that embrace it.</a:t>
            </a:r>
          </a:p>
          <a:p>
            <a:pPr>
              <a:buFont typeface="Wingdings" panose="05000000000000000000" pitchFamily="2" charset="2"/>
              <a:buChar char="n"/>
            </a:pPr>
            <a:endParaRPr lang="en-US" altLang="zh-CN" dirty="0">
              <a:latin typeface="Times New Roman" pitchFamily="18" charset="0"/>
              <a:cs typeface="Times New Roman" pitchFamily="18" charset="0"/>
            </a:endParaRPr>
          </a:p>
          <a:p>
            <a:pPr>
              <a:buFont typeface="Wingdings" panose="05000000000000000000" pitchFamily="2" charset="2"/>
              <a:buChar char="n"/>
            </a:pPr>
            <a:r>
              <a:rPr lang="en-US" altLang="zh-CN" dirty="0">
                <a:latin typeface="Times New Roman" pitchFamily="18" charset="0"/>
                <a:cs typeface="Times New Roman" pitchFamily="18" charset="0"/>
              </a:rPr>
              <a:t>The greatest beneficiaries of globalization are the long-suffering consumers in those nations that had been “protected” from global competition.</a:t>
            </a:r>
            <a:endParaRPr lang="zh-CN" alt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Globalization and Economic Growth</a:t>
            </a:r>
            <a:endParaRPr lang="zh-CN" altLang="en-US" dirty="0"/>
          </a:p>
        </p:txBody>
      </p:sp>
      <p:sp>
        <p:nvSpPr>
          <p:cNvPr id="3" name="内容占位符 2"/>
          <p:cNvSpPr>
            <a:spLocks noGrp="1"/>
          </p:cNvSpPr>
          <p:nvPr>
            <p:ph idx="1"/>
          </p:nvPr>
        </p:nvSpPr>
        <p:spPr>
          <a:xfrm>
            <a:off x="0" y="1700808"/>
            <a:ext cx="9036496"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Benefits for LDCs engaging in the global economy</a:t>
            </a:r>
          </a:p>
          <a:p>
            <a:pPr>
              <a:buFont typeface="Wingdings" panose="05000000000000000000" pitchFamily="2" charset="2"/>
              <a:buChar char="Ø"/>
            </a:pPr>
            <a:r>
              <a:rPr lang="en-US" altLang="zh-CN" sz="2800" dirty="0">
                <a:latin typeface="Times New Roman" pitchFamily="18" charset="0"/>
                <a:cs typeface="Times New Roman" pitchFamily="18" charset="0"/>
              </a:rPr>
              <a:t>access to much larger markets, both for imports and exports</a:t>
            </a:r>
          </a:p>
          <a:p>
            <a:pPr>
              <a:buFont typeface="Wingdings" panose="05000000000000000000" pitchFamily="2" charset="2"/>
              <a:buChar char="Ø"/>
            </a:pPr>
            <a:r>
              <a:rPr lang="en-US" altLang="zh-CN" sz="2800" dirty="0">
                <a:latin typeface="Times New Roman" pitchFamily="18" charset="0"/>
                <a:cs typeface="Times New Roman" pitchFamily="18" charset="0"/>
              </a:rPr>
              <a:t>access to a much higher level of technology</a:t>
            </a:r>
          </a:p>
          <a:p>
            <a:pPr>
              <a:buFont typeface="Wingdings" panose="05000000000000000000" pitchFamily="2" charset="2"/>
              <a:buChar char="Ø"/>
            </a:pPr>
            <a:r>
              <a:rPr lang="en-US" altLang="zh-CN" sz="2800" dirty="0">
                <a:latin typeface="Times New Roman" pitchFamily="18" charset="0"/>
                <a:cs typeface="Times New Roman" pitchFamily="18" charset="0"/>
              </a:rPr>
              <a:t>capital to fuel future growth.</a:t>
            </a:r>
          </a:p>
          <a:p>
            <a:pPr>
              <a:buFont typeface="Wingdings" panose="05000000000000000000" pitchFamily="2" charset="2"/>
              <a:buChar char="Ø"/>
            </a:pPr>
            <a:r>
              <a:rPr lang="en-US" altLang="zh-CN" sz="2800" dirty="0">
                <a:latin typeface="Times New Roman" pitchFamily="18" charset="0"/>
                <a:cs typeface="Times New Roman" pitchFamily="18" charset="0"/>
              </a:rPr>
              <a:t>access to infrastructure for economic growth.</a:t>
            </a:r>
          </a:p>
          <a:p>
            <a:pPr>
              <a:buFont typeface="Wingdings" panose="05000000000000000000" pitchFamily="2" charset="2"/>
              <a:buChar char="Ø"/>
            </a:pPr>
            <a:r>
              <a:rPr lang="en-US" altLang="zh-CN" sz="2800" dirty="0">
                <a:latin typeface="Times New Roman" pitchFamily="18" charset="0"/>
                <a:cs typeface="Times New Roman" pitchFamily="18" charset="0"/>
              </a:rPr>
              <a:t>encouraging governments to follow more sensible economic policies.</a:t>
            </a:r>
            <a:endParaRPr lang="zh-CN" altLang="en-US" sz="2800" dirty="0">
              <a:latin typeface="Times New Roman" pitchFamily="18" charset="0"/>
              <a:cs typeface="Times New Roman" pitchFamily="18" charset="0"/>
            </a:endParaRPr>
          </a:p>
          <a:p>
            <a:pPr marL="0" indent="0">
              <a:buNone/>
            </a:pPr>
            <a:endParaRPr lang="zh-CN" altLang="en-US" sz="28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Pros and Cons of Economic Globalization</a:t>
            </a:r>
            <a:endParaRPr lang="zh-CN" altLang="en-US" dirty="0"/>
          </a:p>
        </p:txBody>
      </p:sp>
      <p:sp>
        <p:nvSpPr>
          <p:cNvPr id="3" name="内容占位符 2"/>
          <p:cNvSpPr>
            <a:spLocks noGrp="1"/>
          </p:cNvSpPr>
          <p:nvPr>
            <p:ph idx="1"/>
          </p:nvPr>
        </p:nvSpPr>
        <p:spPr>
          <a:xfrm>
            <a:off x="323528" y="1905000"/>
            <a:ext cx="8363272"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Positive changes from globalization </a:t>
            </a:r>
          </a:p>
          <a:p>
            <a:pPr>
              <a:buFont typeface="Wingdings" panose="05000000000000000000" pitchFamily="2" charset="2"/>
              <a:buChar char="Ø"/>
            </a:pPr>
            <a:r>
              <a:rPr lang="en-US" altLang="zh-CN" dirty="0">
                <a:latin typeface="Times New Roman" pitchFamily="18" charset="0"/>
                <a:cs typeface="Times New Roman" pitchFamily="18" charset="0"/>
              </a:rPr>
              <a:t>Increased Competition </a:t>
            </a:r>
          </a:p>
          <a:p>
            <a:pPr>
              <a:buFont typeface="Wingdings" panose="05000000000000000000" pitchFamily="2" charset="2"/>
              <a:buChar char="Ø"/>
            </a:pPr>
            <a:r>
              <a:rPr lang="en-US" altLang="zh-CN" dirty="0">
                <a:latin typeface="Times New Roman" pitchFamily="18" charset="0"/>
                <a:cs typeface="Times New Roman" pitchFamily="18" charset="0"/>
              </a:rPr>
              <a:t>Employment</a:t>
            </a:r>
          </a:p>
          <a:p>
            <a:pPr>
              <a:buFont typeface="Wingdings" panose="05000000000000000000" pitchFamily="2" charset="2"/>
              <a:buChar char="Ø"/>
            </a:pPr>
            <a:r>
              <a:rPr lang="en-US" altLang="zh-CN" dirty="0">
                <a:latin typeface="Times New Roman" pitchFamily="18" charset="0"/>
                <a:cs typeface="Times New Roman" pitchFamily="18" charset="0"/>
              </a:rPr>
              <a:t>Investment and Capital Flows</a:t>
            </a:r>
          </a:p>
          <a:p>
            <a:pPr>
              <a:buFont typeface="Wingdings" panose="05000000000000000000" pitchFamily="2" charset="2"/>
              <a:buChar char="Ø"/>
            </a:pPr>
            <a:r>
              <a:rPr lang="en-US" altLang="zh-CN" dirty="0">
                <a:latin typeface="Times New Roman" pitchFamily="18" charset="0"/>
                <a:cs typeface="Times New Roman" pitchFamily="18" charset="0"/>
              </a:rPr>
              <a:t>Foreign Trade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Pros and Cons of Economic Globalization</a:t>
            </a:r>
            <a:endParaRPr lang="zh-CN" altLang="en-US" dirty="0"/>
          </a:p>
        </p:txBody>
      </p:sp>
      <p:sp>
        <p:nvSpPr>
          <p:cNvPr id="3" name="内容占位符 2"/>
          <p:cNvSpPr>
            <a:spLocks noGrp="1"/>
          </p:cNvSpPr>
          <p:nvPr>
            <p:ph idx="1"/>
          </p:nvPr>
        </p:nvSpPr>
        <p:spPr>
          <a:xfrm>
            <a:off x="457200" y="1484784"/>
            <a:ext cx="8363272" cy="4221163"/>
          </a:xfrm>
        </p:spPr>
        <p:txBody>
          <a:bodyPr/>
          <a:lstStyle/>
          <a:p>
            <a:endParaRPr lang="en-US" altLang="zh-CN"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Spread of Technical Know-How</a:t>
            </a:r>
            <a:endParaRPr lang="zh-CN" altLang="en-US"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Spread of Culture</a:t>
            </a:r>
          </a:p>
          <a:p>
            <a:pPr>
              <a:buFont typeface="Wingdings" panose="05000000000000000000" pitchFamily="2" charset="2"/>
              <a:buChar char="Ø"/>
            </a:pPr>
            <a:r>
              <a:rPr lang="en-US" altLang="zh-CN" sz="2800" dirty="0">
                <a:latin typeface="Times New Roman" pitchFamily="18" charset="0"/>
                <a:cs typeface="Times New Roman" pitchFamily="18" charset="0"/>
              </a:rPr>
              <a:t>Spread of Education</a:t>
            </a:r>
          </a:p>
          <a:p>
            <a:pPr>
              <a:buFont typeface="Wingdings" panose="05000000000000000000" pitchFamily="2" charset="2"/>
              <a:buChar char="Ø"/>
            </a:pPr>
            <a:r>
              <a:rPr lang="en-US" altLang="zh-CN" sz="2800" dirty="0">
                <a:latin typeface="Times New Roman" pitchFamily="18" charset="0"/>
                <a:cs typeface="Times New Roman" pitchFamily="18" charset="0"/>
              </a:rPr>
              <a:t>Legal and Ethical Effects</a:t>
            </a:r>
            <a:endParaRPr lang="zh-CN" alt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4204419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Pros and Cons of Economic Globalization</a:t>
            </a:r>
            <a:endParaRPr lang="zh-CN" altLang="en-US" dirty="0"/>
          </a:p>
        </p:txBody>
      </p:sp>
      <p:sp>
        <p:nvSpPr>
          <p:cNvPr id="3" name="内容占位符 2"/>
          <p:cNvSpPr>
            <a:spLocks noGrp="1"/>
          </p:cNvSpPr>
          <p:nvPr>
            <p:ph idx="1"/>
          </p:nvPr>
        </p:nvSpPr>
        <p:spPr>
          <a:xfrm>
            <a:off x="828" y="1628800"/>
            <a:ext cx="9035668"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Disadvantages of globalization</a:t>
            </a:r>
          </a:p>
          <a:p>
            <a:pPr>
              <a:buFont typeface="Wingdings" panose="05000000000000000000" pitchFamily="2" charset="2"/>
              <a:buChar char="Ø"/>
            </a:pPr>
            <a:r>
              <a:rPr lang="en-US" altLang="zh-CN" sz="2400" dirty="0">
                <a:latin typeface="Times New Roman" pitchFamily="18" charset="0"/>
                <a:cs typeface="Times New Roman" pitchFamily="18" charset="0"/>
              </a:rPr>
              <a:t>In order to cut down costs, many firms in developed nations have outsourced their manufacturing and white-collar jobs to Third-World countries. The loss of jobs</a:t>
            </a:r>
            <a:r>
              <a:rPr lang="en-US" altLang="zh-CN" sz="2400" dirty="0"/>
              <a:t>. </a:t>
            </a:r>
          </a:p>
          <a:p>
            <a:pPr>
              <a:buFont typeface="Wingdings" panose="05000000000000000000" pitchFamily="2" charset="2"/>
              <a:buChar char="Ø"/>
            </a:pPr>
            <a:r>
              <a:rPr lang="en-US" altLang="zh-CN" sz="2400" dirty="0">
                <a:latin typeface="Times New Roman" pitchFamily="18" charset="0"/>
                <a:cs typeface="Times New Roman" pitchFamily="18" charset="0"/>
              </a:rPr>
              <a:t>Many Americans are not satisfied with the level of customer service that they are subjected to.</a:t>
            </a:r>
          </a:p>
          <a:p>
            <a:pPr>
              <a:buFont typeface="Wingdings" panose="05000000000000000000" pitchFamily="2" charset="2"/>
              <a:buChar char="Ø"/>
            </a:pPr>
            <a:r>
              <a:rPr lang="en-US" altLang="zh-CN" sz="2400" dirty="0">
                <a:latin typeface="Times New Roman" pitchFamily="18" charset="0"/>
                <a:cs typeface="Times New Roman" pitchFamily="18" charset="0"/>
              </a:rPr>
              <a:t>People in developing nations have their own set of reasons against globalization, e.g. environmental issues and fast food issues. </a:t>
            </a:r>
          </a:p>
          <a:p>
            <a:pPr>
              <a:buFont typeface="Wingdings" panose="05000000000000000000" pitchFamily="2" charset="2"/>
              <a:buChar char="Ø"/>
            </a:pPr>
            <a:r>
              <a:rPr lang="en-US" altLang="zh-CN" sz="2400" dirty="0">
                <a:latin typeface="Times New Roman" pitchFamily="18" charset="0"/>
                <a:cs typeface="Times New Roman" pitchFamily="18" charset="0"/>
              </a:rPr>
              <a:t>While the rich are getting richer, the poor are struggling for a square meal. Money is not distributed equally.</a:t>
            </a:r>
          </a:p>
          <a:p>
            <a:pPr>
              <a:buFont typeface="Wingdings" panose="05000000000000000000" pitchFamily="2" charset="2"/>
              <a:buChar char="Ø"/>
            </a:pPr>
            <a:r>
              <a:rPr lang="en-US" altLang="zh-CN" sz="2400" dirty="0">
                <a:latin typeface="Times New Roman" pitchFamily="18" charset="0"/>
                <a:cs typeface="Times New Roman" pitchFamily="18" charset="0"/>
              </a:rPr>
              <a:t>Environmental degradation</a:t>
            </a:r>
            <a:endParaRPr lang="zh-CN" altLang="en-US" sz="2400" dirty="0">
              <a:latin typeface="Times New Roman" pitchFamily="18" charset="0"/>
              <a:cs typeface="Times New Roman" pitchFamily="18" charset="0"/>
            </a:endParaRPr>
          </a:p>
          <a:p>
            <a:pPr marL="0" indent="0">
              <a:buNone/>
            </a:pPr>
            <a:endParaRPr lang="zh-CN" altLang="en-US" sz="2400" dirty="0">
              <a:latin typeface="Times New Roman" pitchFamily="18" charset="0"/>
              <a:cs typeface="Times New Roman" pitchFamily="18" charset="0"/>
            </a:endParaRPr>
          </a:p>
          <a:p>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algn="ctr">
              <a:spcBef>
                <a:spcPct val="20000"/>
              </a:spcBef>
            </a:pPr>
            <a:endParaRPr lang="en-US" altLang="zh-CN" sz="3200" dirty="0">
              <a:latin typeface="Century Gothic"/>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900336"/>
          </a:xfrm>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53752" y="1080255"/>
            <a:ext cx="9036496" cy="5400600"/>
          </a:xfrm>
        </p:spPr>
        <p:txBody>
          <a:bodyPr/>
          <a:lstStyle/>
          <a:p>
            <a:pPr marL="0" indent="0">
              <a:buNone/>
            </a:pPr>
            <a:r>
              <a:rPr lang="en-US" altLang="zh-CN" sz="2800" dirty="0">
                <a:latin typeface="Times New Roman" pitchFamily="18" charset="0"/>
                <a:cs typeface="Times New Roman" pitchFamily="18" charset="0"/>
              </a:rPr>
              <a:t>1.What are the characteristics of economic globalization? Illustrate with examples. </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2.How does the ongoing globalization compare with its parallels in world history?</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3.What are the positive and negative effects of globalization, economically and otherwise?</a:t>
            </a:r>
          </a:p>
          <a:p>
            <a:pPr marL="0" indent="0">
              <a:buNone/>
            </a:pPr>
            <a:r>
              <a:rPr lang="en-US" altLang="zh-CN" sz="2800" dirty="0">
                <a:latin typeface="Times New Roman" pitchFamily="18" charset="0"/>
                <a:cs typeface="Times New Roman" pitchFamily="18" charset="0"/>
              </a:rPr>
              <a:t>4. How has globalization contributed to economic growth? Illustrate with facts and figures. </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5. What are the underlying reasons for the socio-economic phenomenon “race to the bottom”?</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6. Why is the WTO considered as the most crucial carrier of economic globalization? </a:t>
            </a:r>
            <a:endParaRPr lang="zh-CN" altLang="en-US" sz="2800" dirty="0">
              <a:latin typeface="Times New Roman" pitchFamily="18" charset="0"/>
              <a:cs typeface="Times New Roman" pitchFamily="18" charset="0"/>
            </a:endParaRPr>
          </a:p>
          <a:p>
            <a:pPr marL="0" indent="0">
              <a:buNone/>
            </a:pP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a:t> </a:t>
            </a:r>
            <a:endParaRPr lang="zh-CN" altLang="en-US" dirty="0"/>
          </a:p>
        </p:txBody>
      </p:sp>
      <p:pic>
        <p:nvPicPr>
          <p:cNvPr id="4" name="图片 3" descr="c1a8b776871e61a4ed226613281fec83.jpg"/>
          <p:cNvPicPr>
            <a:picLocks noChangeAspect="1"/>
          </p:cNvPicPr>
          <p:nvPr/>
        </p:nvPicPr>
        <p:blipFill>
          <a:blip r:embed="rId2" cstate="print"/>
          <a:stretch>
            <a:fillRect/>
          </a:stretch>
        </p:blipFill>
        <p:spPr>
          <a:xfrm>
            <a:off x="611560" y="548680"/>
            <a:ext cx="8088102" cy="568863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algn="l"/>
            <a:r>
              <a:rPr lang="en-US" altLang="zh-CN" dirty="0">
                <a:latin typeface="Times New Roman" pitchFamily="18" charset="0"/>
                <a:ea typeface="宋体" charset="-122"/>
                <a:cs typeface="Times New Roman" pitchFamily="18" charset="0"/>
              </a:rPr>
              <a:t>In this chapter, </a:t>
            </a:r>
            <a:r>
              <a:rPr lang="en-US" altLang="zh-CN">
                <a:latin typeface="Times New Roman" pitchFamily="18" charset="0"/>
                <a:ea typeface="宋体" charset="-122"/>
                <a:cs typeface="Times New Roman" pitchFamily="18" charset="0"/>
              </a:rPr>
              <a:t>we’ll cover:</a:t>
            </a:r>
            <a:endParaRPr lang="en-US" altLang="zh-CN" dirty="0">
              <a:latin typeface="Times New Roman" pitchFamily="18" charset="0"/>
              <a:ea typeface="宋体" charset="-122"/>
              <a:cs typeface="Times New Roman" pitchFamily="18" charset="0"/>
            </a:endParaRPr>
          </a:p>
        </p:txBody>
      </p:sp>
      <p:sp>
        <p:nvSpPr>
          <p:cNvPr id="14338" name="Rectangle 3"/>
          <p:cNvSpPr>
            <a:spLocks noGrp="1" noChangeArrowheads="1"/>
          </p:cNvSpPr>
          <p:nvPr>
            <p:ph type="body" idx="1"/>
          </p:nvPr>
        </p:nvSpPr>
        <p:spPr>
          <a:xfrm>
            <a:off x="323528" y="1916832"/>
            <a:ext cx="8054280" cy="4221163"/>
          </a:xfrm>
        </p:spPr>
        <p:txBody>
          <a:bodyPr/>
          <a:lstStyle/>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Globalization: Definition and Characteristics</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Globalization in Historical Perspective</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Globalization and Economic Growth</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Pros and Cons of Economic Globalization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Definition and Characteristics</a:t>
            </a:r>
            <a:endParaRPr lang="zh-CN" altLang="en-US" dirty="0"/>
          </a:p>
        </p:txBody>
      </p:sp>
      <p:sp>
        <p:nvSpPr>
          <p:cNvPr id="3" name="内容占位符 2"/>
          <p:cNvSpPr>
            <a:spLocks noGrp="1"/>
          </p:cNvSpPr>
          <p:nvPr>
            <p:ph idx="1"/>
          </p:nvPr>
        </p:nvSpPr>
        <p:spPr>
          <a:xfrm>
            <a:off x="107504" y="1916832"/>
            <a:ext cx="9036496"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Globalization is evident in many ways. </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 common perspectives on globalization</a:t>
            </a:r>
            <a:r>
              <a:rPr lang="zh-CN" altLang="en-US" sz="2800" dirty="0">
                <a:latin typeface="Times New Roman" panose="02020603050405020304" pitchFamily="18" charset="0"/>
                <a:cs typeface="Times New Roman" pitchFamily="18" charset="0"/>
              </a:rPr>
              <a:t>：</a:t>
            </a:r>
            <a:r>
              <a:rPr lang="en-US" altLang="zh-CN" sz="2800" dirty="0">
                <a:latin typeface="Times New Roman" panose="02020603050405020304" pitchFamily="18" charset="0"/>
                <a:cs typeface="Times New Roman" pitchFamily="18" charset="0"/>
              </a:rPr>
              <a:t>growing interdependence of the world’s people</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A short definition of globalization</a:t>
            </a:r>
            <a:r>
              <a:rPr lang="zh-CN" altLang="en-US" sz="2800" b="1" dirty="0">
                <a:latin typeface="Times New Roman" panose="02020603050405020304" pitchFamily="18" charset="0"/>
                <a:cs typeface="Times New Roman" pitchFamily="18" charset="0"/>
              </a:rPr>
              <a:t>：</a:t>
            </a:r>
            <a:r>
              <a:rPr lang="en-US" altLang="zh-CN" sz="2800" dirty="0">
                <a:latin typeface="Times New Roman" panose="02020603050405020304" pitchFamily="18" charset="0"/>
                <a:cs typeface="Times New Roman" pitchFamily="18" charset="0"/>
              </a:rPr>
              <a:t>growing liberalization of international trade and investment, and the resulting increase in the integration of national economies.</a:t>
            </a:r>
            <a:endParaRPr lang="zh-CN" altLang="en-US" sz="2800" dirty="0">
              <a:latin typeface="Times New Roman" panose="02020603050405020304" pitchFamily="18" charset="0"/>
              <a:cs typeface="Times New Roman" pitchFamily="18" charset="0"/>
            </a:endParaRPr>
          </a:p>
          <a:p>
            <a:pPr>
              <a:buFont typeface="Wingdings" panose="05000000000000000000" pitchFamily="2" charset="2"/>
              <a:buChar char="p"/>
            </a:pPr>
            <a:endParaRPr lang="zh-CN" alt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Definition and Characteristics</a:t>
            </a:r>
            <a:endParaRPr lang="zh-CN" altLang="en-US" dirty="0"/>
          </a:p>
        </p:txBody>
      </p:sp>
      <p:sp>
        <p:nvSpPr>
          <p:cNvPr id="3" name="内容占位符 2"/>
          <p:cNvSpPr>
            <a:spLocks noGrp="1"/>
          </p:cNvSpPr>
          <p:nvPr>
            <p:ph idx="1"/>
          </p:nvPr>
        </p:nvSpPr>
        <p:spPr>
          <a:xfrm>
            <a:off x="215516" y="1772816"/>
            <a:ext cx="8712968"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 Key characteristics of globalization</a:t>
            </a:r>
            <a:r>
              <a:rPr lang="zh-CN" altLang="en-US" dirty="0">
                <a:latin typeface="Times New Roman" pitchFamily="18" charset="0"/>
                <a:cs typeface="Times New Roman" pitchFamily="18" charset="0"/>
              </a:rPr>
              <a:t>：</a:t>
            </a:r>
            <a:endParaRPr lang="en-US" altLang="zh-CN"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Improved Technology in Transportation and Telecommunications</a:t>
            </a:r>
          </a:p>
          <a:p>
            <a:pPr>
              <a:buFont typeface="Wingdings" panose="05000000000000000000" pitchFamily="2" charset="2"/>
              <a:buChar char="Ø"/>
            </a:pPr>
            <a:r>
              <a:rPr lang="en-US" altLang="zh-CN" sz="2800" dirty="0">
                <a:latin typeface="Times New Roman" pitchFamily="18" charset="0"/>
                <a:cs typeface="Times New Roman" pitchFamily="18" charset="0"/>
              </a:rPr>
              <a:t>Movement of People and Capital </a:t>
            </a:r>
          </a:p>
          <a:p>
            <a:pPr>
              <a:buFont typeface="Wingdings" panose="05000000000000000000" pitchFamily="2" charset="2"/>
              <a:buChar char="Ø"/>
            </a:pPr>
            <a:r>
              <a:rPr lang="en-US" altLang="zh-CN" sz="2800" dirty="0">
                <a:latin typeface="Times New Roman" pitchFamily="18" charset="0"/>
                <a:cs typeface="Times New Roman" pitchFamily="18" charset="0"/>
              </a:rPr>
              <a:t>Diffusion of Knowledge</a:t>
            </a:r>
          </a:p>
          <a:p>
            <a:pPr>
              <a:buFont typeface="Wingdings" panose="05000000000000000000" pitchFamily="2" charset="2"/>
              <a:buChar char="Ø"/>
            </a:pPr>
            <a:r>
              <a:rPr lang="en-US" altLang="zh-CN" sz="2800" dirty="0">
                <a:latin typeface="Times New Roman" pitchFamily="18" charset="0"/>
                <a:cs typeface="Times New Roman" pitchFamily="18" charset="0"/>
              </a:rPr>
              <a:t>Non-Governmental Organizations (NGOs) and Multinational Corporations</a:t>
            </a: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Definition and Characteristics</a:t>
            </a:r>
            <a:endParaRPr lang="zh-CN" altLang="en-US" dirty="0"/>
          </a:p>
        </p:txBody>
      </p:sp>
      <p:sp>
        <p:nvSpPr>
          <p:cNvPr id="3" name="内容占位符 2"/>
          <p:cNvSpPr>
            <a:spLocks noGrp="1"/>
          </p:cNvSpPr>
          <p:nvPr>
            <p:ph idx="1"/>
          </p:nvPr>
        </p:nvSpPr>
        <p:spPr>
          <a:xfrm>
            <a:off x="107758" y="1700808"/>
            <a:ext cx="8928484"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David Henderson’s definition of globalization</a:t>
            </a:r>
            <a:r>
              <a:rPr lang="en-US" altLang="zh-CN" dirty="0"/>
              <a:t>:</a:t>
            </a:r>
            <a:endParaRPr lang="en-US" altLang="zh-CN" sz="2400" dirty="0">
              <a:latin typeface="Times New Roman" pitchFamily="18" charset="0"/>
              <a:cs typeface="Times New Roman" pitchFamily="18" charset="0"/>
            </a:endParaRPr>
          </a:p>
          <a:p>
            <a:pPr marL="457200" indent="-457200">
              <a:buFont typeface="+mj-ea"/>
              <a:buAutoNum type="circleNumDbPlain"/>
            </a:pPr>
            <a:r>
              <a:rPr lang="en-US" altLang="zh-CN" sz="2400" dirty="0">
                <a:latin typeface="Times New Roman" panose="02020603050405020304" pitchFamily="18" charset="0"/>
                <a:cs typeface="Times New Roman" pitchFamily="18" charset="0"/>
              </a:rPr>
              <a:t>increasing tendency for firms to think, plan, operate, and invest for the future with reference to markets and opportunities across the world as a whole;</a:t>
            </a:r>
            <a:endParaRPr lang="zh-CN" altLang="zh-CN" sz="2400" dirty="0">
              <a:latin typeface="Times New Roman" panose="02020603050405020304" pitchFamily="18" charset="0"/>
              <a:cs typeface="Times New Roman" pitchFamily="18" charset="0"/>
            </a:endParaRPr>
          </a:p>
          <a:p>
            <a:pPr marL="457200" indent="-457200">
              <a:buFont typeface="+mj-ea"/>
              <a:buAutoNum type="circleNumDbPlain"/>
            </a:pPr>
            <a:r>
              <a:rPr lang="en-US" altLang="zh-CN" sz="2400" dirty="0">
                <a:latin typeface="Times New Roman" panose="02020603050405020304" pitchFamily="18" charset="0"/>
                <a:cs typeface="Times New Roman" pitchFamily="18" charset="0"/>
              </a:rPr>
              <a:t>growing ease and cheapness of international communications, with the Internet the leading aspect;</a:t>
            </a:r>
          </a:p>
          <a:p>
            <a:pPr marL="457200" indent="-457200">
              <a:buFont typeface="+mj-ea"/>
              <a:buAutoNum type="circleNumDbPlain"/>
            </a:pPr>
            <a:r>
              <a:rPr lang="en-US" altLang="zh-CN" sz="2400" dirty="0">
                <a:latin typeface="Times New Roman" panose="02020603050405020304" pitchFamily="18" charset="0"/>
                <a:cs typeface="Times New Roman" pitchFamily="18" charset="0"/>
              </a:rPr>
              <a:t>the trend toward closer international economic integration, resulting in the diminished importance of political boundaries. This trend is fueled partly by the first two trends, but even more powerfully by official policies aimed at trade and investment liberalization;</a:t>
            </a:r>
            <a:endParaRPr lang="zh-CN" altLang="zh-CN" sz="2400" dirty="0">
              <a:latin typeface="Times New Roman" panose="02020603050405020304" pitchFamily="18" charset="0"/>
              <a:cs typeface="Times New Roman" pitchFamily="18" charset="0"/>
            </a:endParaRPr>
          </a:p>
          <a:p>
            <a:pPr>
              <a:buFont typeface="Wingdings" panose="05000000000000000000" pitchFamily="2" charset="2"/>
              <a:buChar char="Ø"/>
            </a:pPr>
            <a:endParaRPr lang="zh-CN" altLang="zh-CN" sz="2800" dirty="0">
              <a:latin typeface="Times New Roman" panose="02020603050405020304"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Definition and Characteristics</a:t>
            </a:r>
            <a:endParaRPr lang="zh-CN" altLang="en-US" dirty="0"/>
          </a:p>
        </p:txBody>
      </p:sp>
      <p:sp>
        <p:nvSpPr>
          <p:cNvPr id="3" name="内容占位符 2"/>
          <p:cNvSpPr>
            <a:spLocks noGrp="1"/>
          </p:cNvSpPr>
          <p:nvPr>
            <p:ph idx="1"/>
          </p:nvPr>
        </p:nvSpPr>
        <p:spPr>
          <a:xfrm>
            <a:off x="179512" y="1905000"/>
            <a:ext cx="8856984" cy="4221163"/>
          </a:xfrm>
        </p:spPr>
        <p:txBody>
          <a:bodyPr/>
          <a:lstStyle/>
          <a:p>
            <a:pPr marL="457200" indent="-457200">
              <a:buFont typeface="+mj-ea"/>
              <a:buAutoNum type="circleNumDbPlain" startAt="4"/>
            </a:pPr>
            <a:r>
              <a:rPr lang="en-US" altLang="zh-CN" sz="2400" dirty="0">
                <a:latin typeface="Times New Roman" panose="02020603050405020304" pitchFamily="18" charset="0"/>
                <a:cs typeface="Times New Roman" pitchFamily="18" charset="0"/>
              </a:rPr>
              <a:t>apparently growing significance of issues and problems extending beyond national boundaries and the resulting impetus to deal with them through some form of internationally concerted action; and</a:t>
            </a:r>
            <a:endParaRPr lang="zh-CN" altLang="zh-CN" sz="2400" dirty="0">
              <a:latin typeface="Times New Roman" panose="02020603050405020304" pitchFamily="18" charset="0"/>
              <a:cs typeface="Times New Roman" pitchFamily="18" charset="0"/>
            </a:endParaRPr>
          </a:p>
          <a:p>
            <a:pPr marL="457200" indent="-457200">
              <a:buFont typeface="+mj-ea"/>
              <a:buAutoNum type="circleNumDbPlain" startAt="4"/>
            </a:pPr>
            <a:r>
              <a:rPr lang="en-US" altLang="zh-CN" sz="2400" dirty="0">
                <a:latin typeface="Times New Roman" panose="02020603050405020304" pitchFamily="18" charset="0"/>
                <a:cs typeface="Times New Roman" pitchFamily="18" charset="0"/>
              </a:rPr>
              <a:t>the tendency toward uniformity (or “harmonization”), by which norms, standards, rules, and practices are defined and enforced with respect to regions, or the world as a whole, rather than within the bounds of nation-states.</a:t>
            </a:r>
            <a:endParaRPr lang="zh-CN" altLang="zh-CN" sz="2400" dirty="0">
              <a:latin typeface="Times New Roman" panose="02020603050405020304" pitchFamily="18" charset="0"/>
              <a:cs typeface="Times New Roman" pitchFamily="18" charset="0"/>
            </a:endParaRPr>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Definition and Characteristics</a:t>
            </a:r>
            <a:endParaRPr lang="zh-CN" altLang="en-US" dirty="0"/>
          </a:p>
        </p:txBody>
      </p:sp>
      <p:sp>
        <p:nvSpPr>
          <p:cNvPr id="3" name="内容占位符 2"/>
          <p:cNvSpPr>
            <a:spLocks noGrp="1"/>
          </p:cNvSpPr>
          <p:nvPr>
            <p:ph idx="1"/>
          </p:nvPr>
        </p:nvSpPr>
        <p:spPr>
          <a:xfrm>
            <a:off x="31267" y="1628800"/>
            <a:ext cx="9108504"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Economic globalization</a:t>
            </a:r>
            <a:r>
              <a:rPr lang="en-US" altLang="zh-CN" dirty="0">
                <a:latin typeface="Times New Roman" pitchFamily="18" charset="0"/>
                <a:cs typeface="Times New Roman" pitchFamily="18" charset="0"/>
              </a:rPr>
              <a:t> </a:t>
            </a:r>
          </a:p>
          <a:p>
            <a:pPr>
              <a:buFont typeface="Wingdings" panose="05000000000000000000" pitchFamily="2" charset="2"/>
              <a:buChar char="Ø"/>
            </a:pPr>
            <a:r>
              <a:rPr lang="en-US" altLang="zh-CN" sz="2400" dirty="0">
                <a:latin typeface="Times New Roman" panose="02020603050405020304" pitchFamily="18" charset="0"/>
                <a:cs typeface="Times New Roman" panose="02020603050405020304" pitchFamily="18" charset="0"/>
              </a:rPr>
              <a:t>Refers to integration on the economic front with the developed, developing and under-developed economies coming together by means of international trade, foreign direct investments, etc. </a:t>
            </a:r>
          </a:p>
          <a:p>
            <a:pPr>
              <a:buFont typeface="Wingdings" panose="05000000000000000000" pitchFamily="2" charset="2"/>
              <a:buChar char="Ø"/>
            </a:pPr>
            <a:r>
              <a:rPr lang="en-US" altLang="zh-CN" sz="2400" dirty="0">
                <a:latin typeface="Times New Roman" panose="02020603050405020304" pitchFamily="18" charset="0"/>
                <a:cs typeface="Times New Roman" panose="02020603050405020304" pitchFamily="18" charset="0"/>
              </a:rPr>
              <a:t>Also defined as globalization of markets, wherein the term “market” aptly replaces the term “village” in the concept of “global village”, bringing to the surface the concept of global marketplace or a single world market.</a:t>
            </a:r>
            <a:endParaRPr lang="zh-CN" alt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17179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Definition and Characteristics</a:t>
            </a:r>
            <a:endParaRPr lang="zh-CN" altLang="en-US" dirty="0"/>
          </a:p>
        </p:txBody>
      </p:sp>
      <p:sp>
        <p:nvSpPr>
          <p:cNvPr id="3" name="内容占位符 2"/>
          <p:cNvSpPr>
            <a:spLocks noGrp="1"/>
          </p:cNvSpPr>
          <p:nvPr>
            <p:ph idx="1"/>
          </p:nvPr>
        </p:nvSpPr>
        <p:spPr>
          <a:xfrm>
            <a:off x="13886" y="1700808"/>
            <a:ext cx="878497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Financial globalization</a:t>
            </a:r>
            <a:r>
              <a:rPr lang="en-US" altLang="zh-CN" sz="2800" dirty="0">
                <a:latin typeface="Times New Roman" pitchFamily="18" charset="0"/>
                <a:cs typeface="Times New Roman" pitchFamily="18" charset="0"/>
              </a:rPr>
              <a:t> refers to the growing unification or integration of financial markets all over the world. It has stimulated high capital mobility and a large volume of gross international financial flows.</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“Race to the bottom” </a:t>
            </a:r>
            <a:r>
              <a:rPr lang="en-US" altLang="zh-CN" sz="2800" dirty="0">
                <a:latin typeface="Times New Roman" pitchFamily="18" charset="0"/>
                <a:cs typeface="Times New Roman" pitchFamily="18" charset="0"/>
              </a:rPr>
              <a:t>as a socio-economic phenomenon occurs between countries, states, provinces or territories as an outcome of globalization, free trade, neoliberalism or economic deregulation.</a:t>
            </a:r>
            <a:endParaRPr lang="zh-CN" altLang="en-US" sz="2800" dirty="0">
              <a:latin typeface="Times New Roman" pitchFamily="18" charset="0"/>
              <a:cs typeface="Times New Roman" pitchFamily="18" charset="0"/>
            </a:endParaRPr>
          </a:p>
          <a:p>
            <a:pPr marL="0" indent="0">
              <a:buNone/>
            </a:pPr>
            <a:endParaRPr lang="zh-CN" alt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Globalization in Historical Perspective</a:t>
            </a:r>
            <a:endParaRPr lang="zh-CN" altLang="en-US" dirty="0"/>
          </a:p>
        </p:txBody>
      </p:sp>
      <p:sp>
        <p:nvSpPr>
          <p:cNvPr id="3" name="内容占位符 2"/>
          <p:cNvSpPr>
            <a:spLocks noGrp="1"/>
          </p:cNvSpPr>
          <p:nvPr>
            <p:ph idx="1"/>
          </p:nvPr>
        </p:nvSpPr>
        <p:spPr>
          <a:xfrm>
            <a:off x="107504" y="1700808"/>
            <a:ext cx="8928992" cy="4221163"/>
          </a:xfrm>
        </p:spPr>
        <p:txBody>
          <a:bodyPr/>
          <a:lstStyle/>
          <a:p>
            <a:pPr>
              <a:buFont typeface="Wingdings" panose="05000000000000000000" pitchFamily="2" charset="2"/>
              <a:buChar char="n"/>
            </a:pPr>
            <a:r>
              <a:rPr lang="en-US" altLang="zh-CN" dirty="0">
                <a:latin typeface="Times New Roman" panose="02020603050405020304" pitchFamily="18" charset="0"/>
                <a:cs typeface="Times New Roman" panose="02020603050405020304" pitchFamily="18" charset="0"/>
              </a:rPr>
              <a:t>Evolution of Globalization</a:t>
            </a: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First era of global commerce preceding two world wars.</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The aftermath of WWII</a:t>
            </a:r>
          </a:p>
          <a:p>
            <a:pPr>
              <a:buFont typeface="Wingdings" panose="05000000000000000000" pitchFamily="2" charset="2"/>
              <a:buChar char="Ø"/>
            </a:pPr>
            <a:r>
              <a:rPr lang="en-US" altLang="zh-CN" sz="2800" dirty="0">
                <a:latin typeface="Times New Roman" pitchFamily="18" charset="0"/>
                <a:cs typeface="Times New Roman" pitchFamily="18" charset="0"/>
              </a:rPr>
              <a:t>Rolling back against Keynesianism</a:t>
            </a:r>
          </a:p>
          <a:p>
            <a:pPr>
              <a:buFont typeface="Wingdings" panose="05000000000000000000" pitchFamily="2" charset="2"/>
              <a:buChar char="Ø"/>
            </a:pPr>
            <a:r>
              <a:rPr lang="en-US" altLang="zh-CN" sz="2800" dirty="0">
                <a:latin typeface="Times New Roman" pitchFamily="18" charset="0"/>
                <a:cs typeface="Times New Roman" pitchFamily="18" charset="0"/>
              </a:rPr>
              <a:t>the Mexico debt crisis of 1982</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253</TotalTime>
  <Words>891</Words>
  <Application>Microsoft Office PowerPoint</Application>
  <PresentationFormat>全屏显示(4:3)</PresentationFormat>
  <Paragraphs>83</Paragraphs>
  <Slides>18</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18</vt:i4>
      </vt:variant>
    </vt:vector>
  </HeadingPairs>
  <TitlesOfParts>
    <vt:vector size="25" baseType="lpstr">
      <vt:lpstr>等线</vt:lpstr>
      <vt:lpstr>宋体</vt:lpstr>
      <vt:lpstr>Arial</vt:lpstr>
      <vt:lpstr>Century Gothic</vt:lpstr>
      <vt:lpstr>Times New Roman</vt:lpstr>
      <vt:lpstr>Wingdings</vt:lpstr>
      <vt:lpstr>locker_life</vt:lpstr>
      <vt:lpstr>Globalization and Economic Integration</vt:lpstr>
      <vt:lpstr>In this chapter, we’ll cover:</vt:lpstr>
      <vt:lpstr>Globalization: Definition and Characteristics</vt:lpstr>
      <vt:lpstr>Globalization: Definition and Characteristics</vt:lpstr>
      <vt:lpstr>Globalization: Definition and Characteristics</vt:lpstr>
      <vt:lpstr>Globalization: Definition and Characteristics</vt:lpstr>
      <vt:lpstr>Globalization: Definition and Characteristics</vt:lpstr>
      <vt:lpstr>Globalization: Definition and Characteristics</vt:lpstr>
      <vt:lpstr>Globalization in Historical Perspective</vt:lpstr>
      <vt:lpstr>Globalization in Historical Perspective</vt:lpstr>
      <vt:lpstr>Globalization and Economic Growth</vt:lpstr>
      <vt:lpstr>Globalization and Economic Growth</vt:lpstr>
      <vt:lpstr>Pros and Cons of Economic Globalization</vt:lpstr>
      <vt:lpstr>Pros and Cons of Economic Globalization</vt:lpstr>
      <vt:lpstr>Pros and Cons of Economic Globalization</vt:lpstr>
      <vt:lpstr>PowerPoint 演示文稿</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46</cp:revision>
  <dcterms:created xsi:type="dcterms:W3CDTF">2014-01-09T07:29:04Z</dcterms:created>
  <dcterms:modified xsi:type="dcterms:W3CDTF">2025-02-17T06:44:00Z</dcterms:modified>
</cp:coreProperties>
</file>