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61" r:id="rId4"/>
    <p:sldId id="262" r:id="rId5"/>
    <p:sldId id="263" r:id="rId6"/>
    <p:sldId id="264" r:id="rId7"/>
    <p:sldId id="265" r:id="rId8"/>
    <p:sldId id="267" r:id="rId9"/>
    <p:sldId id="269" r:id="rId10"/>
    <p:sldId id="270" r:id="rId11"/>
    <p:sldId id="271" r:id="rId12"/>
    <p:sldId id="272" r:id="rId13"/>
    <p:sldId id="275" r:id="rId14"/>
    <p:sldId id="278" r:id="rId15"/>
    <p:sldId id="279" r:id="rId16"/>
    <p:sldId id="280" r:id="rId17"/>
    <p:sldId id="282" r:id="rId18"/>
    <p:sldId id="258" r:id="rId19"/>
    <p:sldId id="276" r:id="rId20"/>
    <p:sldId id="283"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74" d="100"/>
          <a:sy n="74" d="100"/>
        </p:scale>
        <p:origin x="1060" y="64"/>
      </p:cViewPr>
      <p:guideLst>
        <p:guide orient="horz" pos="2160"/>
        <p:guide pos="2880"/>
      </p:guideLst>
    </p:cSldViewPr>
  </p:slideViewPr>
  <p:notesTextViewPr>
    <p:cViewPr>
      <p:scale>
        <a:sx n="1" d="1"/>
        <a:sy n="1" d="1"/>
      </p:scale>
      <p:origin x="0" y="0"/>
    </p:cViewPr>
  </p:notesTextViewPr>
  <p:sorterViewPr>
    <p:cViewPr>
      <p:scale>
        <a:sx n="100" d="100"/>
        <a:sy n="100" d="100"/>
      </p:scale>
      <p:origin x="0" y="-77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4C0A95-F144-43B5-9C4A-CB1BC5A99297}" type="datetimeFigureOut">
              <a:rPr lang="zh-CN" altLang="en-US" smtClean="0"/>
              <a:t>2025/2/16</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B3F69A-6DEB-466C-87AA-D9D722ADB868}" type="slidenum">
              <a:rPr lang="zh-CN" altLang="en-US" smtClean="0"/>
              <a:t>‹#›</a:t>
            </a:fld>
            <a:endParaRPr lang="zh-CN" altLang="en-US"/>
          </a:p>
        </p:txBody>
      </p:sp>
    </p:spTree>
    <p:extLst>
      <p:ext uri="{BB962C8B-B14F-4D97-AF65-F5344CB8AC3E}">
        <p14:creationId xmlns:p14="http://schemas.microsoft.com/office/powerpoint/2010/main" val="3987696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4B3F69A-6DEB-466C-87AA-D9D722ADB868}" type="slidenum">
              <a:rPr lang="zh-CN" altLang="en-US" smtClean="0"/>
              <a:t>16</a:t>
            </a:fld>
            <a:endParaRPr lang="zh-CN" altLang="en-US"/>
          </a:p>
        </p:txBody>
      </p:sp>
    </p:spTree>
    <p:extLst>
      <p:ext uri="{BB962C8B-B14F-4D97-AF65-F5344CB8AC3E}">
        <p14:creationId xmlns:p14="http://schemas.microsoft.com/office/powerpoint/2010/main" val="13853367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4EA9BDBD-0208-4922-90CC-F15AC1351820}"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5526E3E-D7A6-48A4-AACA-3A054E72FE68}"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2400"/>
            <a:ext cx="2057400" cy="597376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2400"/>
            <a:ext cx="6019800" cy="597376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8BEE22B3-653A-43A5-ACA8-82F63D402463}"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618F89CA-4970-43DA-BA13-3B924B0DCF6B}"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823EA3C7-C320-4240-ABCB-367EA5A55A6A}"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905000"/>
            <a:ext cx="3848100" cy="4221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838700" y="1905000"/>
            <a:ext cx="3848100" cy="4221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BC48917B-0C62-41CB-97A8-4155D4C32494}"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3A2E21B1-32D5-46FE-ACC7-54E7E28AB342}"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9EAB88E2-7F54-4A35-9F8F-F7C3F325172B}"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094E9C75-CC1E-4004-8A76-1CDBB6763728}"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22D6264D-7DF0-427B-BB84-63FCF5B7E773}"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9AC6440C-29C9-468B-ADAB-7E6B0D2AB3A5}"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524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a:t>单击此处编辑母版标题样式</a:t>
            </a:r>
            <a:endParaRPr lang="en-US" altLang="zh-CN"/>
          </a:p>
        </p:txBody>
      </p:sp>
      <p:sp>
        <p:nvSpPr>
          <p:cNvPr id="1027" name="Rectangle 3"/>
          <p:cNvSpPr>
            <a:spLocks noGrp="1" noChangeArrowheads="1"/>
          </p:cNvSpPr>
          <p:nvPr>
            <p:ph type="body" idx="1"/>
          </p:nvPr>
        </p:nvSpPr>
        <p:spPr bwMode="auto">
          <a:xfrm>
            <a:off x="838200" y="1905000"/>
            <a:ext cx="7848600" cy="4221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ltLang="zh-CN"/>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atin typeface="+mn-lt"/>
                <a:ea typeface="宋体" charset="-122"/>
              </a:defRPr>
            </a:lvl1pPr>
          </a:lstStyle>
          <a:p>
            <a:pPr>
              <a:defRPr/>
            </a:pPr>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atin typeface="+mn-lt"/>
                <a:ea typeface="宋体" charset="-122"/>
              </a:defRPr>
            </a:lvl1pPr>
          </a:lstStyle>
          <a:p>
            <a:pPr>
              <a:defRPr/>
            </a:pPr>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atin typeface="+mn-lt"/>
                <a:ea typeface="宋体" charset="-122"/>
              </a:defRPr>
            </a:lvl1pPr>
          </a:lstStyle>
          <a:p>
            <a:pPr>
              <a:defRPr/>
            </a:pPr>
            <a:fld id="{B17E9B8C-54B9-46A7-AA23-01448E656E4B}"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rgbClr val="990000"/>
          </a:solidFill>
          <a:latin typeface="+mj-lt"/>
          <a:ea typeface="+mj-ea"/>
          <a:cs typeface="+mj-cs"/>
        </a:defRPr>
      </a:lvl1pPr>
      <a:lvl2pPr algn="ctr" rtl="0" fontAlgn="base">
        <a:spcBef>
          <a:spcPct val="0"/>
        </a:spcBef>
        <a:spcAft>
          <a:spcPct val="0"/>
        </a:spcAft>
        <a:defRPr sz="4400">
          <a:solidFill>
            <a:srgbClr val="990000"/>
          </a:solidFill>
          <a:latin typeface="Century Gothic" pitchFamily="34" charset="0"/>
        </a:defRPr>
      </a:lvl2pPr>
      <a:lvl3pPr algn="ctr" rtl="0" fontAlgn="base">
        <a:spcBef>
          <a:spcPct val="0"/>
        </a:spcBef>
        <a:spcAft>
          <a:spcPct val="0"/>
        </a:spcAft>
        <a:defRPr sz="4400">
          <a:solidFill>
            <a:srgbClr val="990000"/>
          </a:solidFill>
          <a:latin typeface="Century Gothic" pitchFamily="34" charset="0"/>
        </a:defRPr>
      </a:lvl3pPr>
      <a:lvl4pPr algn="ctr" rtl="0" fontAlgn="base">
        <a:spcBef>
          <a:spcPct val="0"/>
        </a:spcBef>
        <a:spcAft>
          <a:spcPct val="0"/>
        </a:spcAft>
        <a:defRPr sz="4400">
          <a:solidFill>
            <a:srgbClr val="990000"/>
          </a:solidFill>
          <a:latin typeface="Century Gothic" pitchFamily="34" charset="0"/>
        </a:defRPr>
      </a:lvl4pPr>
      <a:lvl5pPr algn="ctr" rtl="0" fontAlgn="base">
        <a:spcBef>
          <a:spcPct val="0"/>
        </a:spcBef>
        <a:spcAft>
          <a:spcPct val="0"/>
        </a:spcAft>
        <a:defRPr sz="4400">
          <a:solidFill>
            <a:srgbClr val="990000"/>
          </a:solidFill>
          <a:latin typeface="Century Gothic" pitchFamily="34" charset="0"/>
        </a:defRPr>
      </a:lvl5pPr>
      <a:lvl6pPr marL="457200" algn="ctr" rtl="0" eaLnBrk="1" fontAlgn="base" hangingPunct="1">
        <a:spcBef>
          <a:spcPct val="0"/>
        </a:spcBef>
        <a:spcAft>
          <a:spcPct val="0"/>
        </a:spcAft>
        <a:defRPr sz="4400">
          <a:solidFill>
            <a:srgbClr val="990000"/>
          </a:solidFill>
          <a:latin typeface="Century Gothic" pitchFamily="34" charset="0"/>
        </a:defRPr>
      </a:lvl6pPr>
      <a:lvl7pPr marL="914400" algn="ctr" rtl="0" eaLnBrk="1" fontAlgn="base" hangingPunct="1">
        <a:spcBef>
          <a:spcPct val="0"/>
        </a:spcBef>
        <a:spcAft>
          <a:spcPct val="0"/>
        </a:spcAft>
        <a:defRPr sz="4400">
          <a:solidFill>
            <a:srgbClr val="990000"/>
          </a:solidFill>
          <a:latin typeface="Century Gothic" pitchFamily="34" charset="0"/>
        </a:defRPr>
      </a:lvl7pPr>
      <a:lvl8pPr marL="1371600" algn="ctr" rtl="0" eaLnBrk="1" fontAlgn="base" hangingPunct="1">
        <a:spcBef>
          <a:spcPct val="0"/>
        </a:spcBef>
        <a:spcAft>
          <a:spcPct val="0"/>
        </a:spcAft>
        <a:defRPr sz="4400">
          <a:solidFill>
            <a:srgbClr val="990000"/>
          </a:solidFill>
          <a:latin typeface="Century Gothic" pitchFamily="34" charset="0"/>
        </a:defRPr>
      </a:lvl8pPr>
      <a:lvl9pPr marL="1828800" algn="ctr" rtl="0" eaLnBrk="1" fontAlgn="base" hangingPunct="1">
        <a:spcBef>
          <a:spcPct val="0"/>
        </a:spcBef>
        <a:spcAft>
          <a:spcPct val="0"/>
        </a:spcAft>
        <a:defRPr sz="4400">
          <a:solidFill>
            <a:srgbClr val="990000"/>
          </a:solidFill>
          <a:latin typeface="Century Gothic"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p:txBody>
          <a:bodyPr/>
          <a:lstStyle/>
          <a:p>
            <a:r>
              <a:rPr lang="en-US" altLang="zh-CN" sz="4800" dirty="0">
                <a:latin typeface="Times New Roman" pitchFamily="18" charset="0"/>
                <a:ea typeface="宋体" charset="-122"/>
                <a:cs typeface="Times New Roman" pitchFamily="18" charset="0"/>
              </a:rPr>
              <a:t>International Investment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Government Policies towards FDI</a:t>
            </a:r>
            <a:endParaRPr lang="zh-CN" altLang="en-US" dirty="0"/>
          </a:p>
        </p:txBody>
      </p:sp>
      <p:sp>
        <p:nvSpPr>
          <p:cNvPr id="3" name="内容占位符 2"/>
          <p:cNvSpPr>
            <a:spLocks noGrp="1"/>
          </p:cNvSpPr>
          <p:nvPr>
            <p:ph idx="1"/>
          </p:nvPr>
        </p:nvSpPr>
        <p:spPr>
          <a:xfrm>
            <a:off x="251520" y="1700808"/>
            <a:ext cx="8640960" cy="4221163"/>
          </a:xfrm>
        </p:spPr>
        <p:txBody>
          <a:bodyPr/>
          <a:lstStyle/>
          <a:p>
            <a:pPr>
              <a:buFont typeface="Wingdings" panose="05000000000000000000" pitchFamily="2" charset="2"/>
              <a:buChar char="l"/>
            </a:pPr>
            <a:r>
              <a:rPr lang="en-US" altLang="zh-CN" sz="2800" b="1" dirty="0">
                <a:latin typeface="Times New Roman" pitchFamily="18" charset="0"/>
                <a:cs typeface="Times New Roman" pitchFamily="18" charset="0"/>
              </a:rPr>
              <a:t>Restrictive Policies: </a:t>
            </a:r>
            <a:r>
              <a:rPr lang="en-US" altLang="zh-CN" sz="2800" dirty="0">
                <a:latin typeface="Times New Roman" pitchFamily="18" charset="0"/>
                <a:cs typeface="Times New Roman" pitchFamily="18" charset="0"/>
              </a:rPr>
              <a:t>to limit or control FDI to protect local industries and key resources preserve the national and local culture, protect segments of their domestic population, maintain political and economic independence, and manage or control economic growth</a:t>
            </a:r>
          </a:p>
          <a:p>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Ownership restrictions</a:t>
            </a:r>
          </a:p>
          <a:p>
            <a:pPr>
              <a:buFont typeface="Wingdings" panose="05000000000000000000" pitchFamily="2" charset="2"/>
              <a:buChar char="Ø"/>
            </a:pPr>
            <a:r>
              <a:rPr lang="en-US" altLang="zh-CN" sz="2800" dirty="0">
                <a:latin typeface="Times New Roman" pitchFamily="18" charset="0"/>
                <a:cs typeface="Times New Roman" pitchFamily="18" charset="0"/>
              </a:rPr>
              <a:t>Tax rates and sanctions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33365"/>
            <a:ext cx="8229600" cy="1143000"/>
          </a:xfrm>
        </p:spPr>
        <p:txBody>
          <a:bodyPr/>
          <a:lstStyle/>
          <a:p>
            <a:r>
              <a:rPr lang="en-US" altLang="zh-CN" dirty="0">
                <a:latin typeface="Times New Roman" pitchFamily="18" charset="0"/>
                <a:cs typeface="Times New Roman" pitchFamily="18" charset="0"/>
              </a:rPr>
              <a:t>Government Policies towards FDI</a:t>
            </a:r>
            <a:endParaRPr lang="zh-CN" altLang="en-US" dirty="0"/>
          </a:p>
        </p:txBody>
      </p:sp>
      <p:sp>
        <p:nvSpPr>
          <p:cNvPr id="3" name="内容占位符 2"/>
          <p:cNvSpPr>
            <a:spLocks noGrp="1"/>
          </p:cNvSpPr>
          <p:nvPr>
            <p:ph idx="1"/>
          </p:nvPr>
        </p:nvSpPr>
        <p:spPr>
          <a:xfrm>
            <a:off x="251520" y="1412776"/>
            <a:ext cx="8784976" cy="4608512"/>
          </a:xfrm>
        </p:spPr>
        <p:txBody>
          <a:bodyPr/>
          <a:lstStyle/>
          <a:p>
            <a:pPr>
              <a:buFont typeface="Wingdings" panose="05000000000000000000" pitchFamily="2" charset="2"/>
              <a:buChar char="l"/>
            </a:pPr>
            <a:r>
              <a:rPr lang="en-US" altLang="zh-CN" sz="2800" b="1" dirty="0">
                <a:latin typeface="Times New Roman" pitchFamily="18" charset="0"/>
                <a:cs typeface="Times New Roman" pitchFamily="18" charset="0"/>
              </a:rPr>
              <a:t> Favorable Policies: </a:t>
            </a:r>
            <a:r>
              <a:rPr lang="en-US" altLang="zh-CN" sz="2800" dirty="0">
                <a:latin typeface="Times New Roman" pitchFamily="18" charset="0"/>
                <a:cs typeface="Times New Roman" pitchFamily="18" charset="0"/>
              </a:rPr>
              <a:t>to promote FDI when governments are eager to expand their domestic economy and attract new technologies, business know-how, and capital to their country</a:t>
            </a:r>
          </a:p>
          <a:p>
            <a:pPr>
              <a:buFont typeface="Wingdings" panose="05000000000000000000" pitchFamily="2" charset="2"/>
              <a:buChar char="Ø"/>
            </a:pPr>
            <a:r>
              <a:rPr lang="en-US" altLang="zh-CN" sz="2800" dirty="0">
                <a:latin typeface="Times New Roman" pitchFamily="18" charset="0"/>
                <a:cs typeface="Times New Roman" pitchFamily="18" charset="0"/>
              </a:rPr>
              <a:t>Financial Incentives</a:t>
            </a:r>
          </a:p>
          <a:p>
            <a:pPr>
              <a:buFont typeface="Wingdings" panose="05000000000000000000" pitchFamily="2" charset="2"/>
              <a:buChar char="Ø"/>
            </a:pPr>
            <a:r>
              <a:rPr lang="en-US" altLang="zh-CN" sz="2800" dirty="0">
                <a:latin typeface="Times New Roman" pitchFamily="18" charset="0"/>
                <a:cs typeface="Times New Roman" pitchFamily="18" charset="0"/>
              </a:rPr>
              <a:t>Infrastructure</a:t>
            </a:r>
          </a:p>
          <a:p>
            <a:pPr>
              <a:buFont typeface="Wingdings" panose="05000000000000000000" pitchFamily="2" charset="2"/>
              <a:buChar char="Ø"/>
            </a:pPr>
            <a:r>
              <a:rPr lang="en-US" altLang="zh-CN" sz="2800" dirty="0">
                <a:latin typeface="Times New Roman" pitchFamily="18" charset="0"/>
                <a:cs typeface="Times New Roman" pitchFamily="18" charset="0"/>
              </a:rPr>
              <a:t>Administrative processes and regulatory environment</a:t>
            </a:r>
          </a:p>
          <a:p>
            <a:pPr>
              <a:buFont typeface="Wingdings" panose="05000000000000000000" pitchFamily="2" charset="2"/>
              <a:buChar char="Ø"/>
            </a:pPr>
            <a:r>
              <a:rPr lang="en-US" altLang="zh-CN" sz="2800" dirty="0">
                <a:latin typeface="Times New Roman" pitchFamily="18" charset="0"/>
                <a:cs typeface="Times New Roman" pitchFamily="18" charset="0"/>
              </a:rPr>
              <a:t>Investment in education</a:t>
            </a:r>
          </a:p>
          <a:p>
            <a:pPr>
              <a:buFont typeface="Wingdings" panose="05000000000000000000" pitchFamily="2" charset="2"/>
              <a:buChar char="Ø"/>
            </a:pPr>
            <a:r>
              <a:rPr lang="en-US" altLang="zh-CN" sz="2800" dirty="0">
                <a:latin typeface="Times New Roman" pitchFamily="18" charset="0"/>
                <a:cs typeface="Times New Roman" pitchFamily="18" charset="0"/>
              </a:rPr>
              <a:t>Political, economic and legal stability</a:t>
            </a:r>
            <a:endParaRPr lang="zh-CN" altLang="en-US" sz="2800" dirty="0">
              <a:latin typeface="Times New Roman" pitchFamily="18" charset="0"/>
              <a:cs typeface="Times New Roman" pitchFamily="18" charset="0"/>
            </a:endParaRPr>
          </a:p>
          <a:p>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0"/>
            <a:ext cx="8229600" cy="1143000"/>
          </a:xfrm>
        </p:spPr>
        <p:txBody>
          <a:bodyPr/>
          <a:lstStyle/>
          <a:p>
            <a:r>
              <a:rPr lang="en-US" altLang="zh-CN" dirty="0">
                <a:latin typeface="Times New Roman" pitchFamily="18" charset="0"/>
                <a:cs typeface="Times New Roman" pitchFamily="18" charset="0"/>
              </a:rPr>
              <a:t>Evolution of Global FDI</a:t>
            </a:r>
            <a:endParaRPr lang="zh-CN" altLang="en-US" dirty="0">
              <a:latin typeface="Times New Roman" pitchFamily="18" charset="0"/>
              <a:cs typeface="Times New Roman" pitchFamily="18" charset="0"/>
            </a:endParaRPr>
          </a:p>
        </p:txBody>
      </p:sp>
      <p:sp>
        <p:nvSpPr>
          <p:cNvPr id="3" name="内容占位符 2"/>
          <p:cNvSpPr>
            <a:spLocks noGrp="1"/>
          </p:cNvSpPr>
          <p:nvPr>
            <p:ph idx="1"/>
          </p:nvPr>
        </p:nvSpPr>
        <p:spPr>
          <a:xfrm>
            <a:off x="20425" y="1143000"/>
            <a:ext cx="9036496" cy="5400600"/>
          </a:xfrm>
        </p:spPr>
        <p:txBody>
          <a:bodyPr/>
          <a:lstStyle/>
          <a:p>
            <a:pPr>
              <a:buFont typeface="Wingdings" panose="05000000000000000000" pitchFamily="2" charset="2"/>
              <a:buChar char="l"/>
            </a:pPr>
            <a:r>
              <a:rPr lang="en-US" altLang="zh-CN" dirty="0">
                <a:latin typeface="Times New Roman" pitchFamily="18" charset="0"/>
                <a:cs typeface="Times New Roman" pitchFamily="18" charset="0"/>
              </a:rPr>
              <a:t>Overview of Changes in FDI</a:t>
            </a:r>
          </a:p>
          <a:p>
            <a:pPr>
              <a:buFont typeface="Wingdings" panose="05000000000000000000" pitchFamily="2" charset="2"/>
              <a:buChar char="Ø"/>
            </a:pPr>
            <a:r>
              <a:rPr lang="en-US" altLang="zh-CN" sz="2800" dirty="0">
                <a:latin typeface="Times New Roman" pitchFamily="18" charset="0"/>
                <a:cs typeface="Times New Roman" pitchFamily="18" charset="0"/>
              </a:rPr>
              <a:t>The level and relative importance have fluctuated over time </a:t>
            </a:r>
          </a:p>
          <a:p>
            <a:pPr>
              <a:buFont typeface="Wingdings" panose="05000000000000000000" pitchFamily="2" charset="2"/>
              <a:buChar char="Ø"/>
            </a:pPr>
            <a:r>
              <a:rPr lang="en-US" altLang="zh-CN" sz="2800" dirty="0">
                <a:latin typeface="Times New Roman" pitchFamily="18" charset="0"/>
                <a:cs typeface="Times New Roman" pitchFamily="18" charset="0"/>
              </a:rPr>
              <a:t>Both measures were high in the early part of the 20th century, low in the middle part, and high towards the end.</a:t>
            </a:r>
          </a:p>
          <a:p>
            <a:pPr>
              <a:buFont typeface="Wingdings" panose="05000000000000000000" pitchFamily="2" charset="2"/>
              <a:buChar char="l"/>
            </a:pPr>
            <a:r>
              <a:rPr lang="en-US" altLang="zh-CN" sz="2800" dirty="0">
                <a:latin typeface="Times New Roman" pitchFamily="18" charset="0"/>
                <a:cs typeface="Times New Roman" pitchFamily="18" charset="0"/>
              </a:rPr>
              <a:t>World War I and the Great Depression</a:t>
            </a:r>
          </a:p>
          <a:p>
            <a:pPr>
              <a:buFont typeface="Wingdings" panose="05000000000000000000" pitchFamily="2" charset="2"/>
              <a:buChar char="l"/>
            </a:pPr>
            <a:r>
              <a:rPr lang="en-US" altLang="zh-CN" sz="2800" dirty="0">
                <a:latin typeface="Times New Roman" pitchFamily="18" charset="0"/>
                <a:cs typeface="Times New Roman" pitchFamily="18" charset="0"/>
              </a:rPr>
              <a:t>After World War II</a:t>
            </a:r>
          </a:p>
          <a:p>
            <a:pPr>
              <a:buFont typeface="Wingdings" panose="05000000000000000000" pitchFamily="2" charset="2"/>
              <a:buChar char="l"/>
            </a:pPr>
            <a:r>
              <a:rPr lang="en-US" altLang="zh-CN" sz="2800" dirty="0">
                <a:latin typeface="Times New Roman" pitchFamily="18" charset="0"/>
                <a:cs typeface="Times New Roman" pitchFamily="18" charset="0"/>
              </a:rPr>
              <a:t>The end of the Cold War</a:t>
            </a:r>
          </a:p>
          <a:p>
            <a:pPr>
              <a:buFont typeface="Wingdings" panose="05000000000000000000" pitchFamily="2" charset="2"/>
              <a:buChar char="l"/>
            </a:pPr>
            <a:r>
              <a:rPr lang="en-US" altLang="zh-CN" sz="2800" dirty="0">
                <a:latin typeface="Times New Roman" pitchFamily="18" charset="0"/>
                <a:cs typeface="Times New Roman" pitchFamily="18" charset="0"/>
              </a:rPr>
              <a:t>From 1980 to 25 years later</a:t>
            </a:r>
          </a:p>
          <a:p>
            <a:pPr>
              <a:buFont typeface="Wingdings" panose="05000000000000000000" pitchFamily="2" charset="2"/>
              <a:buChar char="l"/>
            </a:pPr>
            <a:r>
              <a:rPr lang="en-US" altLang="zh-CN" sz="2800" dirty="0">
                <a:latin typeface="Times New Roman" pitchFamily="18" charset="0"/>
                <a:cs typeface="Times New Roman" pitchFamily="18" charset="0"/>
              </a:rPr>
              <a:t>The 1990s</a:t>
            </a:r>
          </a:p>
          <a:p>
            <a:pPr>
              <a:buFont typeface="Wingdings" panose="05000000000000000000" pitchFamily="2" charset="2"/>
              <a:buChar char="l"/>
            </a:pPr>
            <a:r>
              <a:rPr lang="en-US" altLang="zh-CN" sz="2800" dirty="0">
                <a:latin typeface="Times New Roman" pitchFamily="18" charset="0"/>
                <a:cs typeface="Times New Roman" pitchFamily="18" charset="0"/>
              </a:rPr>
              <a:t>The early years of the 21</a:t>
            </a:r>
            <a:r>
              <a:rPr lang="en-US" altLang="zh-CN" sz="2800" baseline="30000" dirty="0">
                <a:latin typeface="Times New Roman" pitchFamily="18" charset="0"/>
                <a:cs typeface="Times New Roman" pitchFamily="18" charset="0"/>
              </a:rPr>
              <a:t>st</a:t>
            </a:r>
            <a:r>
              <a:rPr lang="en-US" altLang="zh-CN" sz="2800" dirty="0">
                <a:latin typeface="Times New Roman" pitchFamily="18" charset="0"/>
                <a:cs typeface="Times New Roman" pitchFamily="18" charset="0"/>
              </a:rPr>
              <a:t> century</a:t>
            </a:r>
            <a:endParaRPr lang="zh-CN" altLang="en-US" sz="2800" dirty="0">
              <a:latin typeface="Times New Roman" pitchFamily="18" charset="0"/>
              <a:cs typeface="Times New Roman" pitchFamily="18" charset="0"/>
            </a:endParaRPr>
          </a:p>
          <a:p>
            <a:pPr>
              <a:buFont typeface="Wingdings" panose="05000000000000000000" pitchFamily="2" charset="2"/>
              <a:buChar char="Ø"/>
            </a:pPr>
            <a:endParaRPr lang="zh-CN" altLang="en-US" sz="28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Multinational Corporations (</a:t>
            </a:r>
            <a:r>
              <a:rPr lang="en-US" altLang="zh-CN" dirty="0" err="1">
                <a:latin typeface="Times New Roman" pitchFamily="18" charset="0"/>
                <a:cs typeface="Times New Roman" pitchFamily="18" charset="0"/>
              </a:rPr>
              <a:t>MNCs</a:t>
            </a:r>
            <a:r>
              <a:rPr lang="en-US" altLang="zh-CN" dirty="0">
                <a:latin typeface="Times New Roman" pitchFamily="18" charset="0"/>
                <a:cs typeface="Times New Roman" pitchFamily="18" charset="0"/>
              </a:rPr>
              <a:t>)</a:t>
            </a:r>
            <a:endParaRPr lang="zh-CN" altLang="en-US" dirty="0">
              <a:latin typeface="Times New Roman" pitchFamily="18" charset="0"/>
              <a:cs typeface="Times New Roman" pitchFamily="18" charset="0"/>
            </a:endParaRPr>
          </a:p>
        </p:txBody>
      </p:sp>
      <p:sp>
        <p:nvSpPr>
          <p:cNvPr id="3" name="内容占位符 2"/>
          <p:cNvSpPr>
            <a:spLocks noGrp="1"/>
          </p:cNvSpPr>
          <p:nvPr>
            <p:ph idx="1"/>
          </p:nvPr>
        </p:nvSpPr>
        <p:spPr>
          <a:xfrm>
            <a:off x="34593" y="1556792"/>
            <a:ext cx="8652207" cy="4221163"/>
          </a:xfrm>
        </p:spPr>
        <p:txBody>
          <a:bodyPr/>
          <a:lstStyle/>
          <a:p>
            <a:pPr>
              <a:buFont typeface="Wingdings" panose="05000000000000000000" pitchFamily="2" charset="2"/>
              <a:buChar char="l"/>
            </a:pPr>
            <a:r>
              <a:rPr lang="en-US" altLang="zh-CN" b="1" dirty="0">
                <a:latin typeface="Times New Roman" pitchFamily="18" charset="0"/>
                <a:cs typeface="Times New Roman" pitchFamily="18" charset="0"/>
              </a:rPr>
              <a:t>Definition of MNC</a:t>
            </a:r>
          </a:p>
          <a:p>
            <a:pPr>
              <a:buFont typeface="Wingdings" panose="05000000000000000000" pitchFamily="2" charset="2"/>
              <a:buChar char="Ø"/>
            </a:pPr>
            <a:r>
              <a:rPr lang="en-US" altLang="zh-CN" dirty="0">
                <a:latin typeface="Times New Roman" pitchFamily="18" charset="0"/>
                <a:cs typeface="Times New Roman" pitchFamily="18" charset="0"/>
              </a:rPr>
              <a:t>a business concern with operations in more than one country</a:t>
            </a:r>
          </a:p>
          <a:p>
            <a:pPr>
              <a:buFont typeface="Wingdings" panose="05000000000000000000" pitchFamily="2" charset="2"/>
              <a:buChar char="Ø"/>
            </a:pPr>
            <a:r>
              <a:rPr lang="en-US" altLang="zh-CN" dirty="0">
                <a:latin typeface="Times New Roman" pitchFamily="18" charset="0"/>
                <a:cs typeface="Times New Roman" pitchFamily="18" charset="0"/>
              </a:rPr>
              <a:t>headquarters in one country and subsidiaries in other countries </a:t>
            </a:r>
          </a:p>
          <a:p>
            <a:pPr>
              <a:buFont typeface="Wingdings" panose="05000000000000000000" pitchFamily="2" charset="2"/>
              <a:buChar char="Ø"/>
            </a:pPr>
            <a:r>
              <a:rPr lang="en-US" altLang="zh-CN" dirty="0">
                <a:latin typeface="Times New Roman" pitchFamily="18" charset="0"/>
                <a:cs typeface="Times New Roman" pitchFamily="18" charset="0"/>
              </a:rPr>
              <a:t>operations linked to the parent by merger, with considerable autonomy Merger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Multinational Corporations (</a:t>
            </a:r>
            <a:r>
              <a:rPr lang="en-US" altLang="zh-CN" dirty="0" err="1">
                <a:latin typeface="Times New Roman" pitchFamily="18" charset="0"/>
                <a:cs typeface="Times New Roman" pitchFamily="18" charset="0"/>
              </a:rPr>
              <a:t>MNCs</a:t>
            </a:r>
            <a:r>
              <a:rPr lang="en-US" altLang="zh-CN" dirty="0">
                <a:latin typeface="Times New Roman" pitchFamily="18" charset="0"/>
                <a:cs typeface="Times New Roman" pitchFamily="18" charset="0"/>
              </a:rPr>
              <a:t>)</a:t>
            </a:r>
            <a:endParaRPr lang="zh-CN" altLang="en-US" dirty="0"/>
          </a:p>
        </p:txBody>
      </p:sp>
      <p:sp>
        <p:nvSpPr>
          <p:cNvPr id="3" name="内容占位符 2"/>
          <p:cNvSpPr>
            <a:spLocks noGrp="1"/>
          </p:cNvSpPr>
          <p:nvPr>
            <p:ph idx="1"/>
          </p:nvPr>
        </p:nvSpPr>
        <p:spPr>
          <a:xfrm>
            <a:off x="35496" y="1484784"/>
            <a:ext cx="9505056" cy="4437187"/>
          </a:xfrm>
        </p:spPr>
        <p:txBody>
          <a:bodyPr/>
          <a:lstStyle/>
          <a:p>
            <a:pPr>
              <a:buFont typeface="Wingdings" panose="05000000000000000000" pitchFamily="2" charset="2"/>
              <a:buChar char="n"/>
            </a:pPr>
            <a:r>
              <a:rPr lang="en-US" altLang="zh-CN" sz="3000" b="1" dirty="0">
                <a:latin typeface="Times New Roman" pitchFamily="18" charset="0"/>
                <a:cs typeface="Times New Roman" pitchFamily="18" charset="0"/>
              </a:rPr>
              <a:t>Strategies and Procedures of MNC operations</a:t>
            </a:r>
          </a:p>
          <a:p>
            <a:pPr>
              <a:buFont typeface="Wingdings" panose="05000000000000000000" pitchFamily="2" charset="2"/>
              <a:buChar char="n"/>
            </a:pPr>
            <a:endParaRPr lang="en-US" altLang="zh-CN" sz="2000" b="1" dirty="0">
              <a:latin typeface="Times New Roman" pitchFamily="18" charset="0"/>
              <a:cs typeface="Times New Roman" pitchFamily="18" charset="0"/>
            </a:endParaRPr>
          </a:p>
          <a:p>
            <a:pPr>
              <a:buFont typeface="Wingdings" panose="05000000000000000000" pitchFamily="2" charset="2"/>
              <a:buChar char="l"/>
            </a:pPr>
            <a:r>
              <a:rPr lang="en-US" altLang="zh-CN" sz="3000" b="1" dirty="0">
                <a:latin typeface="Times New Roman" pitchFamily="18" charset="0"/>
                <a:cs typeface="Times New Roman" pitchFamily="18" charset="0"/>
              </a:rPr>
              <a:t>Key Factors influencing Strategies </a:t>
            </a:r>
          </a:p>
          <a:p>
            <a:pPr marL="514350" indent="-514350">
              <a:buFont typeface="+mj-ea"/>
              <a:buAutoNum type="circleNumDbPlain"/>
            </a:pPr>
            <a:r>
              <a:rPr lang="en-US" altLang="zh-CN" sz="2800" dirty="0">
                <a:latin typeface="Times New Roman" pitchFamily="18" charset="0"/>
                <a:cs typeface="Times New Roman" pitchFamily="18" charset="0"/>
              </a:rPr>
              <a:t>Population and size of the market of a country</a:t>
            </a:r>
          </a:p>
          <a:p>
            <a:pPr marL="514350" indent="-514350">
              <a:buFont typeface="+mj-ea"/>
              <a:buAutoNum type="circleNumDbPlain"/>
            </a:pPr>
            <a:r>
              <a:rPr lang="en-US" altLang="zh-CN" sz="2800" dirty="0">
                <a:latin typeface="Times New Roman" pitchFamily="18" charset="0"/>
                <a:cs typeface="Times New Roman" pitchFamily="18" charset="0"/>
              </a:rPr>
              <a:t>Economies with plenty of cheap labor</a:t>
            </a:r>
          </a:p>
          <a:p>
            <a:pPr marL="514350" indent="-514350">
              <a:buFont typeface="+mj-ea"/>
              <a:buAutoNum type="circleNumDbPlain"/>
            </a:pPr>
            <a:r>
              <a:rPr lang="en-US" altLang="zh-CN" sz="2800" dirty="0">
                <a:latin typeface="Times New Roman" pitchFamily="18" charset="0"/>
                <a:cs typeface="Times New Roman" pitchFamily="18" charset="0"/>
              </a:rPr>
              <a:t>Status of water supply, telecommunications and transportation</a:t>
            </a:r>
          </a:p>
          <a:p>
            <a:pPr marL="514350" indent="-514350">
              <a:buFont typeface="+mj-ea"/>
              <a:buAutoNum type="circleNumDbPlain"/>
            </a:pPr>
            <a:r>
              <a:rPr lang="en-US" altLang="zh-CN" sz="2800" dirty="0">
                <a:latin typeface="Times New Roman" pitchFamily="18" charset="0"/>
                <a:cs typeface="Times New Roman" pitchFamily="18" charset="0"/>
              </a:rPr>
              <a:t>Host countries make policies open and investor friendly</a:t>
            </a:r>
            <a:endParaRPr lang="zh-CN" altLang="en-US" sz="2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Multinational Corporations (</a:t>
            </a:r>
            <a:r>
              <a:rPr lang="en-US" altLang="zh-CN" dirty="0" err="1">
                <a:latin typeface="Times New Roman" pitchFamily="18" charset="0"/>
                <a:cs typeface="Times New Roman" pitchFamily="18" charset="0"/>
              </a:rPr>
              <a:t>MNCs</a:t>
            </a:r>
            <a:r>
              <a:rPr lang="en-US" altLang="zh-CN" dirty="0">
                <a:latin typeface="Times New Roman" pitchFamily="18" charset="0"/>
                <a:cs typeface="Times New Roman" pitchFamily="18" charset="0"/>
              </a:rPr>
              <a:t>)</a:t>
            </a:r>
            <a:endParaRPr lang="zh-CN" altLang="en-US" dirty="0"/>
          </a:p>
        </p:txBody>
      </p:sp>
      <p:sp>
        <p:nvSpPr>
          <p:cNvPr id="3" name="内容占位符 2"/>
          <p:cNvSpPr>
            <a:spLocks noGrp="1"/>
          </p:cNvSpPr>
          <p:nvPr>
            <p:ph idx="1"/>
          </p:nvPr>
        </p:nvSpPr>
        <p:spPr>
          <a:xfrm>
            <a:off x="251520" y="1484784"/>
            <a:ext cx="8856983" cy="4221163"/>
          </a:xfrm>
        </p:spPr>
        <p:txBody>
          <a:bodyPr/>
          <a:lstStyle/>
          <a:p>
            <a:pPr>
              <a:buFont typeface="Wingdings" panose="05000000000000000000" pitchFamily="2" charset="2"/>
              <a:buChar char="l"/>
            </a:pPr>
            <a:r>
              <a:rPr lang="en-US" altLang="zh-CN" dirty="0">
                <a:latin typeface="Times New Roman" pitchFamily="18" charset="0"/>
                <a:cs typeface="Times New Roman" pitchFamily="18" charset="0"/>
              </a:rPr>
              <a:t>Other factors:</a:t>
            </a:r>
          </a:p>
          <a:p>
            <a:pPr marL="514350" indent="-514350">
              <a:buFont typeface="+mj-ea"/>
              <a:buAutoNum type="circleNumDbPlain"/>
            </a:pPr>
            <a:r>
              <a:rPr lang="en-US" altLang="zh-CN" sz="2800" dirty="0">
                <a:latin typeface="Times New Roman" pitchFamily="18" charset="0"/>
                <a:cs typeface="Times New Roman" pitchFamily="18" charset="0"/>
              </a:rPr>
              <a:t>Business’s needs and overall strategy</a:t>
            </a:r>
          </a:p>
          <a:p>
            <a:pPr marL="514350" indent="-514350">
              <a:buFont typeface="+mj-ea"/>
              <a:buAutoNum type="circleNumDbPlain"/>
            </a:pPr>
            <a:r>
              <a:rPr lang="en-US" altLang="zh-CN" sz="2800" dirty="0">
                <a:latin typeface="Times New Roman" pitchFamily="18" charset="0"/>
                <a:cs typeface="Times New Roman" pitchFamily="18" charset="0"/>
              </a:rPr>
              <a:t>Merger with or direct acquisition of existing companies in a new market</a:t>
            </a:r>
          </a:p>
          <a:p>
            <a:pPr marL="514350" indent="-514350">
              <a:buFont typeface="+mj-ea"/>
              <a:buAutoNum type="circleNumDbPlain"/>
            </a:pPr>
            <a:r>
              <a:rPr lang="en-US" altLang="zh-CN" sz="2800" dirty="0">
                <a:latin typeface="Times New Roman" pitchFamily="18" charset="0"/>
                <a:cs typeface="Times New Roman" pitchFamily="18" charset="0"/>
              </a:rPr>
              <a:t>Sequential market entry</a:t>
            </a:r>
          </a:p>
          <a:p>
            <a:pPr marL="514350" indent="-514350">
              <a:buFont typeface="+mj-ea"/>
              <a:buAutoNum type="circleNumDbPlain"/>
            </a:pPr>
            <a:r>
              <a:rPr lang="en-US" altLang="zh-CN" sz="2800" dirty="0">
                <a:latin typeface="Times New Roman" pitchFamily="18" charset="0"/>
                <a:cs typeface="Times New Roman" pitchFamily="18" charset="0"/>
              </a:rPr>
              <a:t>Creating joint ventures with firms already operating in these markets</a:t>
            </a:r>
            <a:r>
              <a:rPr lang="en-US" altLang="zh-CN" sz="2800" dirty="0"/>
              <a:t>.</a:t>
            </a:r>
            <a:endParaRPr lang="zh-CN" altLang="en-US" sz="2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74948" y="0"/>
            <a:ext cx="8229600" cy="1143000"/>
          </a:xfrm>
        </p:spPr>
        <p:txBody>
          <a:bodyPr/>
          <a:lstStyle/>
          <a:p>
            <a:r>
              <a:rPr lang="en-US" altLang="zh-CN" dirty="0">
                <a:latin typeface="Times New Roman" pitchFamily="18" charset="0"/>
                <a:cs typeface="Times New Roman" pitchFamily="18" charset="0"/>
              </a:rPr>
              <a:t>Multinational Corporations (</a:t>
            </a:r>
            <a:r>
              <a:rPr lang="en-US" altLang="zh-CN" dirty="0" err="1">
                <a:latin typeface="Times New Roman" pitchFamily="18" charset="0"/>
                <a:cs typeface="Times New Roman" pitchFamily="18" charset="0"/>
              </a:rPr>
              <a:t>MNCs</a:t>
            </a:r>
            <a:r>
              <a:rPr lang="en-US" altLang="zh-CN" dirty="0">
                <a:latin typeface="Times New Roman" pitchFamily="18" charset="0"/>
                <a:cs typeface="Times New Roman" pitchFamily="18" charset="0"/>
              </a:rPr>
              <a:t>)</a:t>
            </a:r>
            <a:endParaRPr lang="zh-CN" altLang="en-US" dirty="0"/>
          </a:p>
        </p:txBody>
      </p:sp>
      <p:sp>
        <p:nvSpPr>
          <p:cNvPr id="3" name="内容占位符 2"/>
          <p:cNvSpPr>
            <a:spLocks noGrp="1"/>
          </p:cNvSpPr>
          <p:nvPr>
            <p:ph idx="1"/>
          </p:nvPr>
        </p:nvSpPr>
        <p:spPr>
          <a:xfrm>
            <a:off x="35496" y="1318418"/>
            <a:ext cx="9108504" cy="4221163"/>
          </a:xfrm>
        </p:spPr>
        <p:txBody>
          <a:bodyPr/>
          <a:lstStyle/>
          <a:p>
            <a:pPr>
              <a:buFont typeface="Wingdings" panose="05000000000000000000" pitchFamily="2" charset="2"/>
              <a:buChar char="l"/>
            </a:pPr>
            <a:r>
              <a:rPr lang="en-US" altLang="zh-CN" b="1" dirty="0">
                <a:latin typeface="Times New Roman" pitchFamily="18" charset="0"/>
                <a:cs typeface="Times New Roman" pitchFamily="18" charset="0"/>
              </a:rPr>
              <a:t>Two increasingly applicable forms of operations</a:t>
            </a:r>
          </a:p>
          <a:p>
            <a:pPr>
              <a:buFont typeface="Wingdings" panose="05000000000000000000" pitchFamily="2" charset="2"/>
              <a:buChar char="Ø"/>
            </a:pPr>
            <a:r>
              <a:rPr lang="en-US" altLang="zh-CN" sz="2800" dirty="0">
                <a:latin typeface="Times New Roman" pitchFamily="18" charset="0"/>
                <a:cs typeface="Times New Roman" pitchFamily="18" charset="0"/>
              </a:rPr>
              <a:t>Greenfield FDI: a company builds new facilities from scratch. occur when multinational corporations enter into developing countries to build new factories or stores.</a:t>
            </a:r>
          </a:p>
          <a:p>
            <a:pPr>
              <a:buFont typeface="Wingdings" panose="05000000000000000000" pitchFamily="2" charset="2"/>
              <a:buChar char="Ø"/>
            </a:pPr>
            <a:r>
              <a:rPr lang="en-US" altLang="zh-CN" sz="2800" dirty="0">
                <a:latin typeface="Times New Roman" pitchFamily="18" charset="0"/>
                <a:cs typeface="Times New Roman" pitchFamily="18" charset="0"/>
              </a:rPr>
              <a:t>Brownfield FDI: a company or government entity purchases or leases existing production facilities to launch a new production activity.</a:t>
            </a:r>
          </a:p>
          <a:p>
            <a:pPr>
              <a:buFont typeface="Wingdings" panose="05000000000000000000" pitchFamily="2" charset="2"/>
              <a:buChar char="Ø"/>
            </a:pPr>
            <a:r>
              <a:rPr lang="en-US" altLang="zh-CN" sz="2800" dirty="0">
                <a:latin typeface="Times New Roman" pitchFamily="18" charset="0"/>
                <a:cs typeface="Times New Roman" pitchFamily="18" charset="0"/>
              </a:rPr>
              <a:t>Note: the two are not exclusive to the FDI.</a:t>
            </a:r>
            <a:endParaRPr lang="zh-CN" altLang="en-US" sz="2800" dirty="0">
              <a:latin typeface="Times New Roman" pitchFamily="18" charset="0"/>
              <a:cs typeface="Times New Roman" pitchFamily="18" charset="0"/>
            </a:endParaRPr>
          </a:p>
          <a:p>
            <a:endParaRPr lang="zh-CN" altLang="en-US"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Multinational Corporations (</a:t>
            </a:r>
            <a:r>
              <a:rPr lang="en-US" altLang="zh-CN" dirty="0" err="1">
                <a:latin typeface="Times New Roman" pitchFamily="18" charset="0"/>
                <a:cs typeface="Times New Roman" pitchFamily="18" charset="0"/>
              </a:rPr>
              <a:t>MNCs</a:t>
            </a:r>
            <a:r>
              <a:rPr lang="en-US" altLang="zh-CN" dirty="0">
                <a:latin typeface="Times New Roman" pitchFamily="18" charset="0"/>
                <a:cs typeface="Times New Roman" pitchFamily="18" charset="0"/>
              </a:rPr>
              <a:t>)</a:t>
            </a:r>
            <a:endParaRPr lang="zh-CN" altLang="en-US" dirty="0"/>
          </a:p>
        </p:txBody>
      </p:sp>
      <p:sp>
        <p:nvSpPr>
          <p:cNvPr id="3" name="内容占位符 2"/>
          <p:cNvSpPr>
            <a:spLocks noGrp="1"/>
          </p:cNvSpPr>
          <p:nvPr>
            <p:ph idx="1"/>
          </p:nvPr>
        </p:nvSpPr>
        <p:spPr>
          <a:xfrm>
            <a:off x="323528" y="1556792"/>
            <a:ext cx="8064896" cy="4221163"/>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Growing power of </a:t>
            </a:r>
            <a:r>
              <a:rPr lang="en-US" altLang="zh-CN" b="1" dirty="0" err="1">
                <a:latin typeface="Times New Roman" pitchFamily="18" charset="0"/>
                <a:cs typeface="Times New Roman" pitchFamily="18" charset="0"/>
              </a:rPr>
              <a:t>MNCs</a:t>
            </a:r>
            <a:endParaRPr lang="en-US" altLang="zh-CN" b="1" dirty="0">
              <a:latin typeface="Times New Roman" pitchFamily="18" charset="0"/>
              <a:cs typeface="Times New Roman" pitchFamily="18" charset="0"/>
            </a:endParaRPr>
          </a:p>
          <a:p>
            <a:pPr>
              <a:buFont typeface="Wingdings" panose="05000000000000000000" pitchFamily="2" charset="2"/>
              <a:buChar char="Ø"/>
            </a:pPr>
            <a:r>
              <a:rPr lang="en-GB" altLang="zh-CN" dirty="0">
                <a:latin typeface="Times New Roman" pitchFamily="18" charset="0"/>
                <a:cs typeface="Times New Roman" pitchFamily="18" charset="0"/>
              </a:rPr>
              <a:t>rapidly developing economies (</a:t>
            </a:r>
            <a:r>
              <a:rPr lang="en-GB" altLang="zh-CN" dirty="0" err="1">
                <a:latin typeface="Times New Roman" pitchFamily="18" charset="0"/>
                <a:cs typeface="Times New Roman" pitchFamily="18" charset="0"/>
              </a:rPr>
              <a:t>RDEs</a:t>
            </a:r>
            <a:r>
              <a:rPr lang="en-GB" altLang="zh-CN" dirty="0">
                <a:latin typeface="Times New Roman" pitchFamily="18" charset="0"/>
                <a:cs typeface="Times New Roman" pitchFamily="18" charset="0"/>
              </a:rPr>
              <a:t>)</a:t>
            </a:r>
          </a:p>
          <a:p>
            <a:pPr>
              <a:buFont typeface="Wingdings" panose="05000000000000000000" pitchFamily="2" charset="2"/>
              <a:buChar char="Ø"/>
            </a:pPr>
            <a:r>
              <a:rPr lang="en-GB" altLang="zh-CN" dirty="0">
                <a:latin typeface="Times New Roman" pitchFamily="18" charset="0"/>
                <a:cs typeface="Times New Roman" pitchFamily="18" charset="0"/>
              </a:rPr>
              <a:t>the BRIC countries</a:t>
            </a:r>
          </a:p>
          <a:p>
            <a:pPr>
              <a:buFont typeface="Wingdings" panose="05000000000000000000" pitchFamily="2" charset="2"/>
              <a:buChar char="Ø"/>
            </a:pPr>
            <a:r>
              <a:rPr lang="en-GB" altLang="zh-CN" dirty="0">
                <a:latin typeface="Times New Roman" pitchFamily="18" charset="0"/>
                <a:cs typeface="Times New Roman" pitchFamily="18" charset="0"/>
              </a:rPr>
              <a:t>aspirational goods</a:t>
            </a:r>
          </a:p>
          <a:p>
            <a:pPr>
              <a:buFont typeface="Wingdings" panose="05000000000000000000" pitchFamily="2" charset="2"/>
              <a:buChar char="Ø"/>
            </a:pPr>
            <a:r>
              <a:rPr lang="en-GB" altLang="zh-CN" dirty="0">
                <a:latin typeface="Times New Roman" pitchFamily="18" charset="0"/>
                <a:cs typeface="Times New Roman" pitchFamily="18" charset="0"/>
              </a:rPr>
              <a:t>corporate social responsibility (CSR)</a:t>
            </a:r>
            <a:endParaRPr lang="zh-CN" altLang="en-US"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685800" y="1752600"/>
            <a:ext cx="7772400" cy="1470025"/>
          </a:xfrm>
          <a:prstGeom prst="rect">
            <a:avLst/>
          </a:prstGeom>
          <a:noFill/>
          <a:ln w="9525">
            <a:noFill/>
            <a:miter lim="800000"/>
            <a:headEnd/>
            <a:tailEnd/>
          </a:ln>
        </p:spPr>
        <p:txBody>
          <a:bodyPr anchor="ctr"/>
          <a:lstStyle/>
          <a:p>
            <a:pPr algn="ctr"/>
            <a:r>
              <a:rPr lang="en-US" altLang="zh-CN" sz="4800" dirty="0">
                <a:solidFill>
                  <a:srgbClr val="990000"/>
                </a:solidFill>
                <a:latin typeface="Times New Roman" pitchFamily="18" charset="0"/>
                <a:cs typeface="Times New Roman" pitchFamily="18" charset="0"/>
              </a:rPr>
              <a:t>Study Questions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1560" y="116632"/>
            <a:ext cx="8229600" cy="756320"/>
          </a:xfrm>
        </p:spPr>
        <p:txBody>
          <a:bodyPr/>
          <a:lstStyle/>
          <a:p>
            <a:r>
              <a:rPr lang="en-US" altLang="zh-CN" dirty="0">
                <a:latin typeface="Times New Roman" pitchFamily="18" charset="0"/>
                <a:cs typeface="Times New Roman" pitchFamily="18" charset="0"/>
              </a:rPr>
              <a:t>Study Questions</a:t>
            </a:r>
            <a:endParaRPr lang="zh-CN" altLang="en-US" dirty="0"/>
          </a:p>
        </p:txBody>
      </p:sp>
      <p:sp>
        <p:nvSpPr>
          <p:cNvPr id="3" name="内容占位符 2"/>
          <p:cNvSpPr>
            <a:spLocks noGrp="1"/>
          </p:cNvSpPr>
          <p:nvPr>
            <p:ph idx="1"/>
          </p:nvPr>
        </p:nvSpPr>
        <p:spPr>
          <a:xfrm>
            <a:off x="107504" y="1196752"/>
            <a:ext cx="8928992" cy="4221163"/>
          </a:xfrm>
        </p:spPr>
        <p:txBody>
          <a:bodyPr/>
          <a:lstStyle/>
          <a:p>
            <a:pPr marL="0" indent="0">
              <a:buNone/>
            </a:pPr>
            <a:r>
              <a:rPr lang="en-US" altLang="zh-CN" sz="2800" dirty="0">
                <a:latin typeface="Times New Roman" pitchFamily="18" charset="0"/>
                <a:cs typeface="Times New Roman" pitchFamily="18" charset="0"/>
              </a:rPr>
              <a:t>1.What are major categories of international investment?</a:t>
            </a:r>
            <a:endParaRPr lang="zh-CN" altLang="zh-CN" sz="2800" dirty="0">
              <a:latin typeface="Times New Roman" pitchFamily="18" charset="0"/>
              <a:cs typeface="Times New Roman" pitchFamily="18" charset="0"/>
            </a:endParaRPr>
          </a:p>
          <a:p>
            <a:pPr marL="0" indent="0">
              <a:buNone/>
            </a:pPr>
            <a:r>
              <a:rPr lang="en-US" altLang="zh-CN" sz="2800" dirty="0">
                <a:latin typeface="Times New Roman" pitchFamily="18" charset="0"/>
                <a:cs typeface="Times New Roman" pitchFamily="18" charset="0"/>
              </a:rPr>
              <a:t>2.How had the pattern of FDI changed in the 20th century?</a:t>
            </a:r>
            <a:endParaRPr lang="zh-CN" altLang="zh-CN" sz="2800" dirty="0">
              <a:latin typeface="Times New Roman" pitchFamily="18" charset="0"/>
              <a:cs typeface="Times New Roman" pitchFamily="18" charset="0"/>
            </a:endParaRPr>
          </a:p>
          <a:p>
            <a:pPr marL="0" indent="0">
              <a:buNone/>
            </a:pPr>
            <a:r>
              <a:rPr lang="en-US" altLang="zh-CN" sz="2800" dirty="0">
                <a:latin typeface="Times New Roman" pitchFamily="18" charset="0"/>
                <a:cs typeface="Times New Roman" pitchFamily="18" charset="0"/>
              </a:rPr>
              <a:t>3.What are the benefits and costs of FDI?</a:t>
            </a:r>
          </a:p>
          <a:p>
            <a:pPr marL="0" indent="0">
              <a:buNone/>
            </a:pPr>
            <a:r>
              <a:rPr lang="en-US" altLang="zh-CN" sz="2800" dirty="0">
                <a:latin typeface="Times New Roman" pitchFamily="18" charset="0"/>
                <a:cs typeface="Times New Roman" pitchFamily="18" charset="0"/>
              </a:rPr>
              <a:t>4.How do governments regulate and manage FDI?</a:t>
            </a:r>
            <a:endParaRPr lang="zh-CN" altLang="zh-CN" sz="2800" dirty="0">
              <a:latin typeface="Times New Roman" pitchFamily="18" charset="0"/>
              <a:cs typeface="Times New Roman" pitchFamily="18" charset="0"/>
            </a:endParaRPr>
          </a:p>
          <a:p>
            <a:pPr marL="0" indent="0">
              <a:buNone/>
            </a:pPr>
            <a:r>
              <a:rPr lang="en-US" altLang="zh-CN" sz="2800" dirty="0">
                <a:latin typeface="Times New Roman" pitchFamily="18" charset="0"/>
                <a:cs typeface="Times New Roman" pitchFamily="18" charset="0"/>
              </a:rPr>
              <a:t>5.What factors influence MNCs’ choice of host countries for</a:t>
            </a:r>
          </a:p>
          <a:p>
            <a:pPr marL="0" indent="0">
              <a:buNone/>
            </a:pPr>
            <a:r>
              <a:rPr lang="en-US" altLang="zh-CN" sz="2800" dirty="0">
                <a:latin typeface="Times New Roman" pitchFamily="18" charset="0"/>
                <a:cs typeface="Times New Roman" pitchFamily="18" charset="0"/>
              </a:rPr>
              <a:t>   direct investment?</a:t>
            </a:r>
            <a:endParaRPr lang="zh-CN" altLang="zh-CN" sz="2800" dirty="0">
              <a:latin typeface="Times New Roman" pitchFamily="18" charset="0"/>
              <a:cs typeface="Times New Roman" pitchFamily="18" charset="0"/>
            </a:endParaRPr>
          </a:p>
          <a:p>
            <a:pPr marL="0" indent="0">
              <a:buNone/>
            </a:pPr>
            <a:r>
              <a:rPr lang="en-US" altLang="zh-CN" sz="2800" dirty="0">
                <a:latin typeface="Times New Roman" pitchFamily="18" charset="0"/>
                <a:cs typeface="Times New Roman" pitchFamily="18" charset="0"/>
              </a:rPr>
              <a:t>6.How do major global corporations impact the host country</a:t>
            </a:r>
          </a:p>
          <a:p>
            <a:pPr marL="0" indent="0">
              <a:buNone/>
            </a:pPr>
            <a:r>
              <a:rPr lang="en-US" altLang="zh-CN" sz="2800" dirty="0">
                <a:latin typeface="Times New Roman" pitchFamily="18" charset="0"/>
                <a:cs typeface="Times New Roman" pitchFamily="18" charset="0"/>
              </a:rPr>
              <a:t>  economically?</a:t>
            </a:r>
            <a:endParaRPr lang="zh-CN" altLang="zh-CN" sz="2800" dirty="0">
              <a:latin typeface="Times New Roman" pitchFamily="18" charset="0"/>
              <a:cs typeface="Times New Roman" pitchFamily="18" charset="0"/>
            </a:endParaRPr>
          </a:p>
          <a:p>
            <a:pPr marL="0" indent="0">
              <a:buNone/>
            </a:pPr>
            <a:endParaRPr lang="zh-CN" altLang="zh-CN" sz="2800" dirty="0">
              <a:latin typeface="Times New Roman" pitchFamily="18" charset="0"/>
              <a:cs typeface="Times New Roman" pitchFamily="18" charset="0"/>
            </a:endParaRPr>
          </a:p>
          <a:p>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r>
              <a:rPr lang="en-US" altLang="zh-CN" dirty="0">
                <a:latin typeface="Times New Roman" pitchFamily="18" charset="0"/>
                <a:ea typeface="宋体" charset="-122"/>
                <a:cs typeface="Times New Roman" pitchFamily="18" charset="0"/>
              </a:rPr>
              <a:t>In this chapter, we’ll cover:</a:t>
            </a:r>
            <a:endParaRPr lang="en-US" altLang="zh-CN" dirty="0">
              <a:ea typeface="宋体" charset="-122"/>
            </a:endParaRPr>
          </a:p>
        </p:txBody>
      </p:sp>
      <p:sp>
        <p:nvSpPr>
          <p:cNvPr id="14338" name="Rectangle 3"/>
          <p:cNvSpPr>
            <a:spLocks noGrp="1" noChangeArrowheads="1"/>
          </p:cNvSpPr>
          <p:nvPr>
            <p:ph type="body" idx="1"/>
          </p:nvPr>
        </p:nvSpPr>
        <p:spPr>
          <a:xfrm>
            <a:off x="251520" y="1772816"/>
            <a:ext cx="8784976" cy="4221163"/>
          </a:xfrm>
        </p:spPr>
        <p:txBody>
          <a:bodyPr/>
          <a:lstStyle/>
          <a:p>
            <a:pPr>
              <a:buFont typeface="Wingdings" panose="05000000000000000000" pitchFamily="2" charset="2"/>
              <a:buChar char="n"/>
            </a:pPr>
            <a:r>
              <a:rPr lang="en-US" altLang="zh-CN" dirty="0">
                <a:latin typeface="Times New Roman" pitchFamily="18" charset="0"/>
                <a:ea typeface="宋体" charset="-122"/>
                <a:cs typeface="Times New Roman" pitchFamily="18" charset="0"/>
              </a:rPr>
              <a:t>Defining International Investment</a:t>
            </a:r>
          </a:p>
          <a:p>
            <a:pPr>
              <a:buFont typeface="Wingdings" panose="05000000000000000000" pitchFamily="2" charset="2"/>
              <a:buChar char="n"/>
            </a:pPr>
            <a:r>
              <a:rPr lang="en-US" altLang="zh-CN" dirty="0">
                <a:latin typeface="Times New Roman" pitchFamily="18" charset="0"/>
                <a:ea typeface="宋体" charset="-122"/>
                <a:cs typeface="Times New Roman" pitchFamily="18" charset="0"/>
              </a:rPr>
              <a:t>Foreign Direct Investment: Pros and Cons</a:t>
            </a:r>
          </a:p>
          <a:p>
            <a:pPr>
              <a:buFont typeface="Wingdings" panose="05000000000000000000" pitchFamily="2" charset="2"/>
              <a:buChar char="n"/>
            </a:pPr>
            <a:r>
              <a:rPr lang="en-US" altLang="zh-CN" dirty="0">
                <a:latin typeface="Times New Roman" pitchFamily="18" charset="0"/>
                <a:ea typeface="宋体" charset="-122"/>
                <a:cs typeface="Times New Roman" pitchFamily="18" charset="0"/>
              </a:rPr>
              <a:t>Government Policies towards FDI</a:t>
            </a:r>
          </a:p>
          <a:p>
            <a:pPr>
              <a:buFont typeface="Wingdings" panose="05000000000000000000" pitchFamily="2" charset="2"/>
              <a:buChar char="n"/>
            </a:pPr>
            <a:r>
              <a:rPr lang="en-US" altLang="zh-CN" dirty="0">
                <a:latin typeface="Times New Roman" pitchFamily="18" charset="0"/>
                <a:ea typeface="宋体" charset="-122"/>
                <a:cs typeface="Times New Roman" pitchFamily="18" charset="0"/>
              </a:rPr>
              <a:t>Evolution of Global FDI</a:t>
            </a:r>
          </a:p>
          <a:p>
            <a:pPr>
              <a:buFont typeface="Wingdings" panose="05000000000000000000" pitchFamily="2" charset="2"/>
              <a:buChar char="n"/>
            </a:pPr>
            <a:r>
              <a:rPr lang="en-US" altLang="zh-CN" dirty="0">
                <a:latin typeface="Times New Roman" pitchFamily="18" charset="0"/>
                <a:ea typeface="宋体" charset="-122"/>
                <a:cs typeface="Times New Roman" pitchFamily="18" charset="0"/>
              </a:rPr>
              <a:t>Multinational Corporations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descr="c1a8b776871e61a4ed226613281fec83.jpg"/>
          <p:cNvPicPr>
            <a:picLocks noGrp="1" noChangeAspect="1"/>
          </p:cNvPicPr>
          <p:nvPr>
            <p:ph idx="1"/>
          </p:nvPr>
        </p:nvPicPr>
        <p:blipFill>
          <a:blip r:embed="rId2" cstate="print"/>
          <a:stretch>
            <a:fillRect/>
          </a:stretch>
        </p:blipFill>
        <p:spPr>
          <a:xfrm>
            <a:off x="395536" y="764704"/>
            <a:ext cx="8136904" cy="5722956"/>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Defining International Investment</a:t>
            </a:r>
            <a:endParaRPr lang="zh-CN" altLang="en-US" dirty="0">
              <a:latin typeface="Times New Roman" pitchFamily="18" charset="0"/>
              <a:cs typeface="Times New Roman" pitchFamily="18" charset="0"/>
            </a:endParaRPr>
          </a:p>
        </p:txBody>
      </p:sp>
      <p:sp>
        <p:nvSpPr>
          <p:cNvPr id="3" name="内容占位符 2"/>
          <p:cNvSpPr>
            <a:spLocks noGrp="1"/>
          </p:cNvSpPr>
          <p:nvPr>
            <p:ph idx="1"/>
          </p:nvPr>
        </p:nvSpPr>
        <p:spPr>
          <a:xfrm>
            <a:off x="248975" y="1700808"/>
            <a:ext cx="8435280" cy="4221163"/>
          </a:xfrm>
        </p:spPr>
        <p:txBody>
          <a:bodyPr/>
          <a:lstStyle/>
          <a:p>
            <a:pPr>
              <a:buFont typeface="Wingdings" panose="05000000000000000000" pitchFamily="2" charset="2"/>
              <a:buChar char="l"/>
            </a:pPr>
            <a:r>
              <a:rPr lang="en-US" altLang="zh-CN" b="1" dirty="0">
                <a:latin typeface="Times New Roman" pitchFamily="18" charset="0"/>
                <a:cs typeface="Times New Roman" pitchFamily="18" charset="0"/>
              </a:rPr>
              <a:t>Four categories of international investment:</a:t>
            </a:r>
          </a:p>
          <a:p>
            <a:pPr>
              <a:buFont typeface="Wingdings" panose="05000000000000000000" pitchFamily="2" charset="2"/>
              <a:buChar char="Ø"/>
            </a:pPr>
            <a:r>
              <a:rPr lang="en-US" altLang="zh-CN" dirty="0">
                <a:latin typeface="Times New Roman" pitchFamily="18" charset="0"/>
                <a:cs typeface="Times New Roman" pitchFamily="18" charset="0"/>
              </a:rPr>
              <a:t>Commercial loans</a:t>
            </a:r>
          </a:p>
          <a:p>
            <a:pPr>
              <a:buFont typeface="Wingdings" panose="05000000000000000000" pitchFamily="2" charset="2"/>
              <a:buChar char="Ø"/>
            </a:pPr>
            <a:r>
              <a:rPr lang="en-US" altLang="zh-CN" dirty="0">
                <a:latin typeface="Times New Roman" pitchFamily="18" charset="0"/>
                <a:cs typeface="Times New Roman" pitchFamily="18" charset="0"/>
              </a:rPr>
              <a:t>Official flows</a:t>
            </a:r>
          </a:p>
          <a:p>
            <a:pPr>
              <a:buFont typeface="Wingdings" panose="05000000000000000000" pitchFamily="2" charset="2"/>
              <a:buChar char="Ø"/>
            </a:pPr>
            <a:r>
              <a:rPr lang="en-US" altLang="zh-CN" dirty="0">
                <a:latin typeface="Times New Roman" pitchFamily="18" charset="0"/>
                <a:cs typeface="Times New Roman" pitchFamily="18" charset="0"/>
              </a:rPr>
              <a:t>Foreign direct investment</a:t>
            </a:r>
            <a:r>
              <a:rPr lang="zh-CN" altLang="en-US" dirty="0">
                <a:latin typeface="Times New Roman" pitchFamily="18" charset="0"/>
                <a:cs typeface="Times New Roman" pitchFamily="18" charset="0"/>
              </a:rPr>
              <a:t>（</a:t>
            </a:r>
            <a:r>
              <a:rPr lang="en-US" altLang="zh-CN" dirty="0">
                <a:latin typeface="Times New Roman" pitchFamily="18" charset="0"/>
                <a:cs typeface="Times New Roman" pitchFamily="18" charset="0"/>
              </a:rPr>
              <a:t>FDI)</a:t>
            </a:r>
          </a:p>
          <a:p>
            <a:pPr>
              <a:buFont typeface="Wingdings" panose="05000000000000000000" pitchFamily="2" charset="2"/>
              <a:buChar char="Ø"/>
            </a:pPr>
            <a:r>
              <a:rPr lang="en-US" altLang="zh-CN" dirty="0">
                <a:latin typeface="Times New Roman" pitchFamily="18" charset="0"/>
                <a:cs typeface="Times New Roman" pitchFamily="18" charset="0"/>
              </a:rPr>
              <a:t>Foreign portfolio investment (FPI)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Defining International Investment</a:t>
            </a:r>
            <a:endParaRPr lang="zh-CN" altLang="en-US" dirty="0"/>
          </a:p>
        </p:txBody>
      </p:sp>
      <p:sp>
        <p:nvSpPr>
          <p:cNvPr id="3" name="内容占位符 2"/>
          <p:cNvSpPr>
            <a:spLocks noGrp="1"/>
          </p:cNvSpPr>
          <p:nvPr>
            <p:ph idx="1"/>
          </p:nvPr>
        </p:nvSpPr>
        <p:spPr>
          <a:xfrm>
            <a:off x="89756" y="1628800"/>
            <a:ext cx="8964488" cy="4221163"/>
          </a:xfrm>
        </p:spPr>
        <p:txBody>
          <a:bodyPr/>
          <a:lstStyle/>
          <a:p>
            <a:pPr>
              <a:buFont typeface="Wingdings" panose="05000000000000000000" pitchFamily="2" charset="2"/>
              <a:buChar char="l"/>
            </a:pPr>
            <a:r>
              <a:rPr lang="en-US" altLang="zh-CN" sz="2800" dirty="0">
                <a:latin typeface="Times New Roman" pitchFamily="18" charset="0"/>
                <a:cs typeface="Times New Roman" pitchFamily="18" charset="0"/>
              </a:rPr>
              <a:t>FDI: international investment in which the investor obtains a lasting interest in an enterprise in another country.</a:t>
            </a:r>
          </a:p>
          <a:p>
            <a:pPr marL="0" indent="0">
              <a:buNone/>
            </a:pPr>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 Inward FDI: investments coming into the country</a:t>
            </a:r>
          </a:p>
          <a:p>
            <a:pPr>
              <a:buFont typeface="Wingdings" panose="05000000000000000000" pitchFamily="2" charset="2"/>
              <a:buChar char="Ø"/>
            </a:pPr>
            <a:endParaRPr lang="en-US" altLang="zh-CN" sz="28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 Outward FDI: investments made by companies from that country into foreign companies in other countries</a:t>
            </a:r>
            <a:endParaRPr lang="zh-CN" altLang="en-US" sz="28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Defining International Investment</a:t>
            </a:r>
            <a:endParaRPr lang="zh-CN" altLang="en-US" dirty="0"/>
          </a:p>
        </p:txBody>
      </p:sp>
      <p:sp>
        <p:nvSpPr>
          <p:cNvPr id="3" name="内容占位符 2"/>
          <p:cNvSpPr>
            <a:spLocks noGrp="1"/>
          </p:cNvSpPr>
          <p:nvPr>
            <p:ph idx="1"/>
          </p:nvPr>
        </p:nvSpPr>
        <p:spPr>
          <a:xfrm>
            <a:off x="107504" y="1556792"/>
            <a:ext cx="8856984" cy="4221163"/>
          </a:xfrm>
        </p:spPr>
        <p:txBody>
          <a:bodyPr/>
          <a:lstStyle/>
          <a:p>
            <a:pPr>
              <a:buFont typeface="Wingdings" panose="05000000000000000000" pitchFamily="2" charset="2"/>
              <a:buChar char="l"/>
            </a:pPr>
            <a:r>
              <a:rPr lang="en-US" altLang="zh-CN" sz="2800" dirty="0">
                <a:latin typeface="Times New Roman" pitchFamily="18" charset="0"/>
                <a:cs typeface="Times New Roman" pitchFamily="18" charset="0"/>
              </a:rPr>
              <a:t>FPI: investment in a company’s stocks, bonds, assets, or money market instruments that are based in a different country.</a:t>
            </a:r>
          </a:p>
          <a:p>
            <a:pPr>
              <a:buFont typeface="Wingdings" panose="05000000000000000000" pitchFamily="2" charset="2"/>
              <a:buChar char="l"/>
            </a:pPr>
            <a:endParaRPr lang="en-US" altLang="zh-CN" sz="2800" dirty="0">
              <a:latin typeface="Times New Roman" pitchFamily="18" charset="0"/>
              <a:cs typeface="Times New Roman" pitchFamily="18" charset="0"/>
            </a:endParaRPr>
          </a:p>
          <a:p>
            <a:pPr>
              <a:buFont typeface="Wingdings" panose="05000000000000000000" pitchFamily="2" charset="2"/>
              <a:buChar char="l"/>
            </a:pPr>
            <a:r>
              <a:rPr lang="en-US" altLang="zh-CN" sz="2800" dirty="0">
                <a:latin typeface="Times New Roman" pitchFamily="18" charset="0"/>
                <a:cs typeface="Times New Roman" pitchFamily="18" charset="0"/>
              </a:rPr>
              <a:t>Distinction between FDI and FPI:</a:t>
            </a:r>
          </a:p>
          <a:p>
            <a:pPr>
              <a:buFont typeface="Wingdings" panose="05000000000000000000" pitchFamily="2" charset="2"/>
              <a:buChar char="Ø"/>
            </a:pPr>
            <a:r>
              <a:rPr lang="en-US" altLang="zh-CN" sz="2800" dirty="0">
                <a:latin typeface="Times New Roman" pitchFamily="18" charset="0"/>
                <a:cs typeface="Times New Roman" pitchFamily="18" charset="0"/>
              </a:rPr>
              <a:t>FDI often connotes ownership of physical assets and is more difficult to pull out or sell off</a:t>
            </a:r>
          </a:p>
          <a:p>
            <a:pPr>
              <a:buFont typeface="Wingdings" panose="05000000000000000000" pitchFamily="2" charset="2"/>
              <a:buChar char="Ø"/>
            </a:pPr>
            <a:r>
              <a:rPr lang="en-US" altLang="zh-CN" sz="2800" dirty="0">
                <a:latin typeface="Times New Roman" pitchFamily="18" charset="0"/>
                <a:cs typeface="Times New Roman" pitchFamily="18" charset="0"/>
              </a:rPr>
              <a:t>FPI can be much more volatile</a:t>
            </a:r>
          </a:p>
          <a:p>
            <a:pPr>
              <a:buFont typeface="Wingdings" panose="05000000000000000000" pitchFamily="2" charset="2"/>
              <a:buChar char="l"/>
            </a:pPr>
            <a:endParaRPr lang="zh-CN" altLang="en-US" sz="28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8336" y="-84346"/>
            <a:ext cx="8867328" cy="1143000"/>
          </a:xfrm>
        </p:spPr>
        <p:txBody>
          <a:bodyPr/>
          <a:lstStyle/>
          <a:p>
            <a:r>
              <a:rPr lang="en-US" altLang="zh-CN" sz="4000" dirty="0">
                <a:latin typeface="Times New Roman" pitchFamily="18" charset="0"/>
                <a:cs typeface="Times New Roman" pitchFamily="18" charset="0"/>
              </a:rPr>
              <a:t>Foreign Direct Investment: Pros and Cons</a:t>
            </a:r>
            <a:endParaRPr lang="zh-CN" altLang="en-US" sz="4000" dirty="0">
              <a:latin typeface="Times New Roman" pitchFamily="18" charset="0"/>
              <a:cs typeface="Times New Roman" pitchFamily="18" charset="0"/>
            </a:endParaRPr>
          </a:p>
        </p:txBody>
      </p:sp>
      <p:sp>
        <p:nvSpPr>
          <p:cNvPr id="3" name="内容占位符 2"/>
          <p:cNvSpPr>
            <a:spLocks noGrp="1"/>
          </p:cNvSpPr>
          <p:nvPr>
            <p:ph idx="1"/>
          </p:nvPr>
        </p:nvSpPr>
        <p:spPr>
          <a:xfrm>
            <a:off x="71500" y="1196752"/>
            <a:ext cx="9001000" cy="4221163"/>
          </a:xfrm>
        </p:spPr>
        <p:txBody>
          <a:bodyPr/>
          <a:lstStyle/>
          <a:p>
            <a:pPr>
              <a:buFont typeface="Wingdings" panose="05000000000000000000" pitchFamily="2" charset="2"/>
              <a:buChar char="l"/>
            </a:pPr>
            <a:r>
              <a:rPr lang="en-US" altLang="zh-CN" dirty="0">
                <a:latin typeface="Times New Roman" pitchFamily="18" charset="0"/>
                <a:cs typeface="Times New Roman" pitchFamily="18" charset="0"/>
              </a:rPr>
              <a:t>Pros:</a:t>
            </a:r>
          </a:p>
          <a:p>
            <a:pPr>
              <a:buFont typeface="Wingdings" panose="05000000000000000000" pitchFamily="2" charset="2"/>
              <a:buChar char="Ø"/>
            </a:pPr>
            <a:r>
              <a:rPr lang="en-US" altLang="zh-CN" dirty="0">
                <a:latin typeface="Times New Roman" pitchFamily="18" charset="0"/>
                <a:cs typeface="Times New Roman" pitchFamily="18" charset="0"/>
              </a:rPr>
              <a:t>Provide foreign capital and funds</a:t>
            </a:r>
          </a:p>
          <a:p>
            <a:pPr>
              <a:buFont typeface="Wingdings" panose="05000000000000000000" pitchFamily="2" charset="2"/>
              <a:buChar char="Ø"/>
            </a:pPr>
            <a:r>
              <a:rPr lang="en-US" altLang="zh-CN" dirty="0">
                <a:latin typeface="Times New Roman" pitchFamily="18" charset="0"/>
                <a:cs typeface="Times New Roman" pitchFamily="18" charset="0"/>
              </a:rPr>
              <a:t>Benefits the host countries</a:t>
            </a:r>
          </a:p>
          <a:p>
            <a:pPr marL="514350" indent="-514350">
              <a:buFont typeface="+mj-ea"/>
              <a:buAutoNum type="circleNumDbPlain"/>
            </a:pPr>
            <a:r>
              <a:rPr lang="en-US" altLang="zh-CN" sz="2800" dirty="0">
                <a:latin typeface="Times New Roman" pitchFamily="18" charset="0"/>
                <a:cs typeface="Times New Roman" pitchFamily="18" charset="0"/>
              </a:rPr>
              <a:t>Create jobs in regional labor market</a:t>
            </a:r>
          </a:p>
          <a:p>
            <a:pPr marL="514350" indent="-514350">
              <a:buFont typeface="+mj-ea"/>
              <a:buAutoNum type="circleNumDbPlain"/>
            </a:pPr>
            <a:r>
              <a:rPr lang="en-US" altLang="zh-CN" sz="2800" dirty="0">
                <a:latin typeface="Times New Roman" pitchFamily="18" charset="0"/>
                <a:cs typeface="Times New Roman" pitchFamily="18" charset="0"/>
              </a:rPr>
              <a:t>Introduce advanced technology and technical know-how</a:t>
            </a:r>
          </a:p>
          <a:p>
            <a:pPr marL="514350" indent="-514350">
              <a:buFont typeface="+mj-ea"/>
              <a:buAutoNum type="circleNumDbPlain"/>
            </a:pPr>
            <a:r>
              <a:rPr lang="en-US" altLang="zh-CN" sz="2800" dirty="0">
                <a:latin typeface="Times New Roman" pitchFamily="18" charset="0"/>
                <a:cs typeface="Times New Roman" pitchFamily="18" charset="0"/>
              </a:rPr>
              <a:t>Gain a greater foothold in the world economy and integrate into a wider market</a:t>
            </a:r>
          </a:p>
          <a:p>
            <a:pPr marL="514350" indent="-514350">
              <a:buFont typeface="+mj-ea"/>
              <a:buAutoNum type="circleNumDbPlain"/>
            </a:pPr>
            <a:r>
              <a:rPr lang="en-US" altLang="zh-CN" sz="2800" dirty="0">
                <a:latin typeface="Times New Roman" pitchFamily="18" charset="0"/>
                <a:cs typeface="Times New Roman" pitchFamily="18" charset="0"/>
              </a:rPr>
              <a:t>Employees get exposed to globally valued skills</a:t>
            </a:r>
            <a:endParaRPr lang="zh-CN" altLang="en-US" sz="28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4788" y="150667"/>
            <a:ext cx="8867328" cy="1143000"/>
          </a:xfrm>
        </p:spPr>
        <p:txBody>
          <a:bodyPr/>
          <a:lstStyle/>
          <a:p>
            <a:r>
              <a:rPr lang="en-US" altLang="zh-CN" sz="4000" dirty="0">
                <a:latin typeface="Times New Roman" pitchFamily="18" charset="0"/>
                <a:cs typeface="Times New Roman" pitchFamily="18" charset="0"/>
              </a:rPr>
              <a:t>Foreign Direct Investment: Pros and Cons</a:t>
            </a:r>
            <a:endParaRPr lang="zh-CN" altLang="en-US" sz="4000" dirty="0"/>
          </a:p>
        </p:txBody>
      </p:sp>
      <p:sp>
        <p:nvSpPr>
          <p:cNvPr id="3" name="内容占位符 2"/>
          <p:cNvSpPr>
            <a:spLocks noGrp="1"/>
          </p:cNvSpPr>
          <p:nvPr>
            <p:ph idx="1"/>
          </p:nvPr>
        </p:nvSpPr>
        <p:spPr>
          <a:xfrm>
            <a:off x="86803" y="1318418"/>
            <a:ext cx="8579296" cy="4221163"/>
          </a:xfrm>
        </p:spPr>
        <p:txBody>
          <a:bodyPr/>
          <a:lstStyle/>
          <a:p>
            <a:pPr>
              <a:buFont typeface="Wingdings" panose="05000000000000000000" pitchFamily="2" charset="2"/>
              <a:buChar char="Ø"/>
            </a:pPr>
            <a:r>
              <a:rPr lang="en-US" altLang="zh-CN" dirty="0">
                <a:latin typeface="Times New Roman" pitchFamily="18" charset="0"/>
                <a:cs typeface="Times New Roman" pitchFamily="18" charset="0"/>
              </a:rPr>
              <a:t>Benefit to investors and their home country</a:t>
            </a:r>
          </a:p>
          <a:p>
            <a:pPr marL="514350" indent="-514350">
              <a:buFont typeface="+mj-ea"/>
              <a:buAutoNum type="circleNumDbPlain"/>
            </a:pPr>
            <a:r>
              <a:rPr lang="en-US" altLang="zh-CN" sz="2800" dirty="0">
                <a:latin typeface="Times New Roman" pitchFamily="18" charset="0"/>
                <a:cs typeface="Times New Roman" pitchFamily="18" charset="0"/>
              </a:rPr>
              <a:t>Access to a larger market</a:t>
            </a:r>
          </a:p>
          <a:p>
            <a:pPr marL="514350" indent="-514350">
              <a:buFont typeface="+mj-ea"/>
              <a:buAutoNum type="circleNumDbPlain"/>
            </a:pPr>
            <a:r>
              <a:rPr lang="en-US" altLang="zh-CN" sz="2800" dirty="0">
                <a:latin typeface="Times New Roman" pitchFamily="18" charset="0"/>
                <a:cs typeface="Times New Roman" pitchFamily="18" charset="0"/>
              </a:rPr>
              <a:t>Ability to tap the potential of cheap and skilled labor</a:t>
            </a:r>
          </a:p>
          <a:p>
            <a:pPr marL="514350" indent="-514350">
              <a:buFont typeface="+mj-ea"/>
              <a:buAutoNum type="circleNumDbPlain"/>
            </a:pPr>
            <a:r>
              <a:rPr lang="en-US" altLang="zh-CN" sz="2800" dirty="0">
                <a:latin typeface="Times New Roman" pitchFamily="18" charset="0"/>
                <a:cs typeface="Times New Roman" pitchFamily="18" charset="0"/>
              </a:rPr>
              <a:t>Availability of natural resources of the host country</a:t>
            </a:r>
          </a:p>
          <a:p>
            <a:pPr marL="514350" indent="-514350">
              <a:buFont typeface="+mj-ea"/>
              <a:buAutoNum type="circleNumDbPlain"/>
            </a:pPr>
            <a:endParaRPr lang="en-US" altLang="zh-CN" sz="28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Benefits to the recipient country</a:t>
            </a:r>
          </a:p>
          <a:p>
            <a:pPr marL="514350" indent="-514350">
              <a:buFont typeface="+mj-ea"/>
              <a:buAutoNum type="circleNumDbPlain"/>
            </a:pPr>
            <a:r>
              <a:rPr lang="en-US" altLang="zh-CN" sz="2800" dirty="0">
                <a:latin typeface="Times New Roman" pitchFamily="18" charset="0"/>
                <a:cs typeface="Times New Roman" pitchFamily="18" charset="0"/>
              </a:rPr>
              <a:t>Inflow of foreign capital into its country</a:t>
            </a:r>
          </a:p>
          <a:p>
            <a:pPr marL="514350" indent="-514350">
              <a:buFont typeface="+mj-ea"/>
              <a:buAutoNum type="circleNumDbPlain"/>
            </a:pPr>
            <a:r>
              <a:rPr lang="en-US" altLang="zh-CN" sz="2800" dirty="0">
                <a:latin typeface="Times New Roman" pitchFamily="18" charset="0"/>
                <a:cs typeface="Times New Roman" pitchFamily="18" charset="0"/>
              </a:rPr>
              <a:t>The sharing of technical and managerial expertise</a:t>
            </a:r>
            <a:endParaRPr lang="zh-CN" altLang="en-US" sz="2800" dirty="0">
              <a:latin typeface="Times New Roman" pitchFamily="18" charset="0"/>
              <a:cs typeface="Times New Roman" pitchFamily="18" charset="0"/>
            </a:endParaRPr>
          </a:p>
          <a:p>
            <a:pPr marL="514350" indent="-514350">
              <a:buFont typeface="+mj-ea"/>
              <a:buAutoNum type="circleNumDbPlain"/>
            </a:pPr>
            <a:endParaRPr lang="zh-CN" altLang="en-US" sz="28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496" y="-171400"/>
            <a:ext cx="8867328" cy="1143000"/>
          </a:xfrm>
        </p:spPr>
        <p:txBody>
          <a:bodyPr/>
          <a:lstStyle/>
          <a:p>
            <a:r>
              <a:rPr lang="en-US" altLang="zh-CN" sz="4000" dirty="0">
                <a:latin typeface="Times New Roman" pitchFamily="18" charset="0"/>
                <a:cs typeface="Times New Roman" pitchFamily="18" charset="0"/>
              </a:rPr>
              <a:t>Foreign Direct Investment: Pros and Cons</a:t>
            </a:r>
            <a:endParaRPr lang="zh-CN" altLang="en-US" sz="4000" b="1" dirty="0"/>
          </a:p>
        </p:txBody>
      </p:sp>
      <p:sp>
        <p:nvSpPr>
          <p:cNvPr id="3" name="内容占位符 2"/>
          <p:cNvSpPr>
            <a:spLocks noGrp="1"/>
          </p:cNvSpPr>
          <p:nvPr>
            <p:ph idx="1"/>
          </p:nvPr>
        </p:nvSpPr>
        <p:spPr>
          <a:xfrm>
            <a:off x="104218" y="960654"/>
            <a:ext cx="9148302" cy="5897346"/>
          </a:xfrm>
        </p:spPr>
        <p:txBody>
          <a:bodyPr/>
          <a:lstStyle/>
          <a:p>
            <a:pPr>
              <a:buFont typeface="Wingdings" panose="05000000000000000000" pitchFamily="2" charset="2"/>
              <a:buChar char="l"/>
            </a:pPr>
            <a:r>
              <a:rPr lang="en-US" altLang="zh-CN" dirty="0">
                <a:latin typeface="Times New Roman" pitchFamily="18" charset="0"/>
                <a:cs typeface="Times New Roman" pitchFamily="18" charset="0"/>
              </a:rPr>
              <a:t>Cons:</a:t>
            </a:r>
          </a:p>
          <a:p>
            <a:pPr>
              <a:buFont typeface="Wingdings" panose="05000000000000000000" pitchFamily="2" charset="2"/>
              <a:buChar char="Ø"/>
            </a:pPr>
            <a:r>
              <a:rPr lang="en-US" altLang="zh-CN" sz="2800" dirty="0">
                <a:latin typeface="Times New Roman" pitchFamily="18" charset="0"/>
                <a:cs typeface="Times New Roman" pitchFamily="18" charset="0"/>
              </a:rPr>
              <a:t>The risk of FDI destroying local capabilities and extracting natural resources without adequately compensating poor countries.</a:t>
            </a:r>
          </a:p>
          <a:p>
            <a:pPr>
              <a:buFont typeface="Wingdings" panose="05000000000000000000" pitchFamily="2" charset="2"/>
              <a:buChar char="Ø"/>
            </a:pPr>
            <a:r>
              <a:rPr lang="en-US" altLang="zh-CN" sz="2800" dirty="0">
                <a:latin typeface="Times New Roman" pitchFamily="18" charset="0"/>
                <a:cs typeface="Times New Roman" pitchFamily="18" charset="0"/>
              </a:rPr>
              <a:t>FDI is also detrimental to the host economy due to their large size and economic power</a:t>
            </a:r>
          </a:p>
          <a:p>
            <a:pPr>
              <a:buFont typeface="Wingdings" panose="05000000000000000000" pitchFamily="2" charset="2"/>
              <a:buChar char="Ø"/>
            </a:pPr>
            <a:r>
              <a:rPr lang="en-US" altLang="zh-CN" sz="2800" dirty="0">
                <a:latin typeface="Times New Roman" pitchFamily="18" charset="0"/>
                <a:cs typeface="Times New Roman" pitchFamily="18" charset="0"/>
              </a:rPr>
              <a:t>The long-run balance of payment position of the host economy is jeopardized when the investor manages to recover its initial outlay</a:t>
            </a:r>
          </a:p>
          <a:p>
            <a:pPr>
              <a:buFont typeface="Wingdings" panose="05000000000000000000" pitchFamily="2" charset="2"/>
              <a:buChar char="Ø"/>
            </a:pPr>
            <a:r>
              <a:rPr lang="en-US" altLang="zh-CN" sz="2800" dirty="0">
                <a:latin typeface="Times New Roman" pitchFamily="18" charset="0"/>
                <a:cs typeface="Times New Roman" pitchFamily="18" charset="0"/>
              </a:rPr>
              <a:t>A loss of employment in the home country</a:t>
            </a:r>
          </a:p>
          <a:p>
            <a:pPr>
              <a:buFont typeface="Wingdings" panose="05000000000000000000" pitchFamily="2" charset="2"/>
              <a:buChar char="Ø"/>
            </a:pPr>
            <a:r>
              <a:rPr lang="en-US" altLang="zh-CN" sz="2800" dirty="0">
                <a:latin typeface="Times New Roman" pitchFamily="18" charset="0"/>
                <a:cs typeface="Times New Roman" pitchFamily="18" charset="0"/>
              </a:rPr>
              <a:t>The earnings or gains made abroad cannot be deployed elsewhere in the event of more profitable opportunities</a:t>
            </a:r>
            <a:endParaRPr lang="zh-CN" altLang="en-US" sz="2800" dirty="0">
              <a:latin typeface="Times New Roman" pitchFamily="18" charset="0"/>
              <a:cs typeface="Times New Roman" pitchFamily="18" charset="0"/>
            </a:endParaRPr>
          </a:p>
          <a:p>
            <a:pPr>
              <a:buFont typeface="Wingdings" panose="05000000000000000000" pitchFamily="2" charset="2"/>
              <a:buChar char="Ø"/>
            </a:pPr>
            <a:endParaRPr lang="en-US" altLang="zh-CN" sz="2800" dirty="0">
              <a:latin typeface="Times New Roman" pitchFamily="18" charset="0"/>
              <a:cs typeface="Times New Roman" pitchFamily="18" charset="0"/>
            </a:endParaRPr>
          </a:p>
          <a:p>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199" y="0"/>
            <a:ext cx="8229600" cy="1143000"/>
          </a:xfrm>
        </p:spPr>
        <p:txBody>
          <a:bodyPr/>
          <a:lstStyle/>
          <a:p>
            <a:r>
              <a:rPr lang="en-US" altLang="zh-CN" dirty="0">
                <a:latin typeface="Times New Roman" pitchFamily="18" charset="0"/>
                <a:cs typeface="Times New Roman" pitchFamily="18" charset="0"/>
              </a:rPr>
              <a:t>Government Policies towards FDI</a:t>
            </a:r>
            <a:endParaRPr lang="zh-CN" altLang="en-US" dirty="0">
              <a:latin typeface="Times New Roman" pitchFamily="18" charset="0"/>
              <a:cs typeface="Times New Roman" pitchFamily="18" charset="0"/>
            </a:endParaRPr>
          </a:p>
        </p:txBody>
      </p:sp>
      <p:sp>
        <p:nvSpPr>
          <p:cNvPr id="3" name="内容占位符 2"/>
          <p:cNvSpPr>
            <a:spLocks noGrp="1"/>
          </p:cNvSpPr>
          <p:nvPr>
            <p:ph idx="1"/>
          </p:nvPr>
        </p:nvSpPr>
        <p:spPr>
          <a:xfrm>
            <a:off x="179512" y="1412776"/>
            <a:ext cx="8784975" cy="5148808"/>
          </a:xfrm>
        </p:spPr>
        <p:txBody>
          <a:bodyPr/>
          <a:lstStyle/>
          <a:p>
            <a:pPr>
              <a:buFont typeface="Wingdings" panose="05000000000000000000" pitchFamily="2" charset="2"/>
              <a:buChar char="l"/>
            </a:pPr>
            <a:r>
              <a:rPr lang="en-US" altLang="zh-CN" sz="2800" dirty="0">
                <a:latin typeface="Times New Roman" pitchFamily="18" charset="0"/>
                <a:cs typeface="Times New Roman" pitchFamily="18" charset="0"/>
              </a:rPr>
              <a:t>Many governments encourage FDI in their countries as a way to create jobs, expand local technical knowledge, and increase their overall economic standards.</a:t>
            </a:r>
          </a:p>
          <a:p>
            <a:pPr>
              <a:buFont typeface="Wingdings" panose="05000000000000000000" pitchFamily="2" charset="2"/>
              <a:buChar char="l"/>
            </a:pPr>
            <a:endParaRPr lang="en-US" altLang="zh-CN" sz="2800" dirty="0">
              <a:latin typeface="Times New Roman" pitchFamily="18" charset="0"/>
              <a:cs typeface="Times New Roman" pitchFamily="18" charset="0"/>
            </a:endParaRPr>
          </a:p>
          <a:p>
            <a:pPr>
              <a:buFont typeface="Wingdings" panose="05000000000000000000" pitchFamily="2" charset="2"/>
              <a:buChar char="l"/>
            </a:pPr>
            <a:r>
              <a:rPr lang="en-US" altLang="zh-CN" sz="2800" dirty="0">
                <a:latin typeface="Times New Roman" pitchFamily="18" charset="0"/>
                <a:cs typeface="Times New Roman" pitchFamily="18" charset="0"/>
              </a:rPr>
              <a:t>In contrast, many countries have restricted or controlled inward FDI for decades by requiring extensive paperwork and bureaucratic approvals as well as local partners for any new foreign business.</a:t>
            </a:r>
          </a:p>
          <a:p>
            <a:endParaRPr lang="en-US" altLang="zh-CN" dirty="0">
              <a:latin typeface="Times New Roman" pitchFamily="18" charset="0"/>
              <a:cs typeface="Times New Roman" pitchFamily="18" charset="0"/>
            </a:endParaRPr>
          </a:p>
          <a:p>
            <a:endParaRPr lang="zh-CN" altLang="en-US" dirty="0"/>
          </a:p>
        </p:txBody>
      </p:sp>
    </p:spTree>
  </p:cSld>
  <p:clrMapOvr>
    <a:masterClrMapping/>
  </p:clrMapOvr>
</p:sld>
</file>

<file path=ppt/theme/theme1.xml><?xml version="1.0" encoding="utf-8"?>
<a:theme xmlns:a="http://schemas.openxmlformats.org/drawingml/2006/main" name="locker_life">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主题​​">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locker_life</Template>
  <TotalTime>227</TotalTime>
  <Words>889</Words>
  <Application>Microsoft Office PowerPoint</Application>
  <PresentationFormat>全屏显示(4:3)</PresentationFormat>
  <Paragraphs>116</Paragraphs>
  <Slides>20</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20</vt:i4>
      </vt:variant>
    </vt:vector>
  </HeadingPairs>
  <TitlesOfParts>
    <vt:vector size="27" baseType="lpstr">
      <vt:lpstr>等线</vt:lpstr>
      <vt:lpstr>宋体</vt:lpstr>
      <vt:lpstr>Arial</vt:lpstr>
      <vt:lpstr>Century Gothic</vt:lpstr>
      <vt:lpstr>Times New Roman</vt:lpstr>
      <vt:lpstr>Wingdings</vt:lpstr>
      <vt:lpstr>locker_life</vt:lpstr>
      <vt:lpstr>International Investment</vt:lpstr>
      <vt:lpstr>In this chapter, we’ll cover:</vt:lpstr>
      <vt:lpstr>Defining International Investment</vt:lpstr>
      <vt:lpstr>Defining International Investment</vt:lpstr>
      <vt:lpstr>Defining International Investment</vt:lpstr>
      <vt:lpstr>Foreign Direct Investment: Pros and Cons</vt:lpstr>
      <vt:lpstr>Foreign Direct Investment: Pros and Cons</vt:lpstr>
      <vt:lpstr>Foreign Direct Investment: Pros and Cons</vt:lpstr>
      <vt:lpstr>Government Policies towards FDI</vt:lpstr>
      <vt:lpstr>Government Policies towards FDI</vt:lpstr>
      <vt:lpstr>Government Policies towards FDI</vt:lpstr>
      <vt:lpstr>Evolution of Global FDI</vt:lpstr>
      <vt:lpstr>Multinational Corporations (MNCs)</vt:lpstr>
      <vt:lpstr>Multinational Corporations (MNCs)</vt:lpstr>
      <vt:lpstr>Multinational Corporations (MNCs)</vt:lpstr>
      <vt:lpstr>Multinational Corporations (MNCs)</vt:lpstr>
      <vt:lpstr>Multinational Corporations (MNCs)</vt:lpstr>
      <vt:lpstr>PowerPoint 演示文稿</vt:lpstr>
      <vt:lpstr>Study Questions</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Locker Life</dc:title>
  <dc:creator>微软中国</dc:creator>
  <cp:lastModifiedBy>付美榕</cp:lastModifiedBy>
  <cp:revision>31</cp:revision>
  <dcterms:created xsi:type="dcterms:W3CDTF">2014-01-09T07:29:04Z</dcterms:created>
  <dcterms:modified xsi:type="dcterms:W3CDTF">2025-02-16T04:10:11Z</dcterms:modified>
</cp:coreProperties>
</file>