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63" r:id="rId5"/>
    <p:sldId id="264" r:id="rId6"/>
    <p:sldId id="266" r:id="rId7"/>
    <p:sldId id="267" r:id="rId8"/>
    <p:sldId id="268" r:id="rId9"/>
    <p:sldId id="269" r:id="rId10"/>
    <p:sldId id="271" r:id="rId11"/>
    <p:sldId id="273" r:id="rId12"/>
    <p:sldId id="274" r:id="rId13"/>
    <p:sldId id="276" r:id="rId14"/>
    <p:sldId id="278" r:id="rId15"/>
    <p:sldId id="279" r:id="rId16"/>
    <p:sldId id="280" r:id="rId17"/>
    <p:sldId id="258" r:id="rId18"/>
    <p:sldId id="281" r:id="rId19"/>
    <p:sldId id="283"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60" y="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Global Economic Challenges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900336"/>
          </a:xfrm>
        </p:spPr>
        <p:txBody>
          <a:bodyPr/>
          <a:lstStyle/>
          <a:p>
            <a:r>
              <a:rPr lang="en-US" altLang="zh-CN" dirty="0">
                <a:latin typeface="Times New Roman" pitchFamily="18" charset="0"/>
                <a:ea typeface="宋体" charset="-122"/>
                <a:cs typeface="Times New Roman" pitchFamily="18" charset="0"/>
              </a:rPr>
              <a:t>Oil Supply Shock</a:t>
            </a:r>
            <a:endParaRPr lang="zh-CN" altLang="en-US" dirty="0"/>
          </a:p>
        </p:txBody>
      </p:sp>
      <p:sp>
        <p:nvSpPr>
          <p:cNvPr id="3" name="内容占位符 2"/>
          <p:cNvSpPr>
            <a:spLocks noGrp="1"/>
          </p:cNvSpPr>
          <p:nvPr>
            <p:ph idx="1"/>
          </p:nvPr>
        </p:nvSpPr>
        <p:spPr>
          <a:xfrm>
            <a:off x="143508" y="1340768"/>
            <a:ext cx="8892988" cy="4608512"/>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Risks of Oil Shock in 2012 </a:t>
            </a:r>
            <a:endParaRPr lang="zh-CN"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Globally, the damage from price increases to date is likely to be modest. But the impact on growth and inflation in individual countries will differ.</a:t>
            </a:r>
          </a:p>
          <a:p>
            <a:pPr>
              <a:buFont typeface="Wingdings" panose="05000000000000000000" pitchFamily="2" charset="2"/>
              <a:buChar char="Ø"/>
            </a:pPr>
            <a:r>
              <a:rPr lang="en-US" altLang="zh-CN" sz="2800" dirty="0">
                <a:latin typeface="Times New Roman" pitchFamily="18" charset="0"/>
                <a:cs typeface="Times New Roman" pitchFamily="18" charset="0"/>
              </a:rPr>
              <a:t>Americans are driving less, and they are buying more fuel-efficient cars.</a:t>
            </a:r>
          </a:p>
          <a:p>
            <a:pPr>
              <a:buFont typeface="Wingdings" panose="05000000000000000000" pitchFamily="2" charset="2"/>
              <a:buChar char="Ø"/>
            </a:pPr>
            <a:r>
              <a:rPr lang="en-US" altLang="zh-CN" sz="2800" dirty="0">
                <a:latin typeface="Times New Roman" pitchFamily="18" charset="0"/>
                <a:cs typeface="Times New Roman" pitchFamily="18" charset="0"/>
              </a:rPr>
              <a:t>Europe is more exposed. </a:t>
            </a:r>
          </a:p>
          <a:p>
            <a:pPr>
              <a:buFont typeface="Wingdings" panose="05000000000000000000" pitchFamily="2" charset="2"/>
              <a:buChar char="Ø"/>
            </a:pPr>
            <a:r>
              <a:rPr lang="en-US" altLang="zh-CN" sz="2800" dirty="0">
                <a:latin typeface="Times New Roman" pitchFamily="18" charset="0"/>
                <a:cs typeface="Times New Roman" pitchFamily="18" charset="0"/>
              </a:rPr>
              <a:t>Britain is relatively insulated.</a:t>
            </a:r>
          </a:p>
          <a:p>
            <a:pPr>
              <a:buFont typeface="Wingdings" panose="05000000000000000000" pitchFamily="2" charset="2"/>
              <a:buChar char="Ø"/>
            </a:pPr>
            <a:r>
              <a:rPr lang="en-US" altLang="zh-CN" sz="2800" dirty="0">
                <a:latin typeface="Times New Roman" pitchFamily="18" charset="0"/>
                <a:cs typeface="Times New Roman" pitchFamily="18" charset="0"/>
              </a:rPr>
              <a:t>In emerging economies the picture is even more disparate. </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0" y="1412776"/>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global financial crisis of 2008 </a:t>
            </a:r>
          </a:p>
          <a:p>
            <a:pPr>
              <a:buFont typeface="Wingdings" panose="05000000000000000000" pitchFamily="2" charset="2"/>
              <a:buChar char="n"/>
            </a:pPr>
            <a:endParaRPr lang="en-US" altLang="zh-CN" sz="2800" b="1"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It caused permanent damage to the industrial countries at the center of the crisis. </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Three main forms of the crisis: high and rising public debts, fragile banks, and a huge liquidity overhang that will need to be eventually withdrawn.</a:t>
            </a: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7260" y="1318418"/>
            <a:ext cx="9029236" cy="5134918"/>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The Euro in Crisis</a:t>
            </a:r>
            <a:endParaRPr lang="zh-CN" altLang="zh-CN" sz="2800" b="1" dirty="0">
              <a:latin typeface="Times New Roman" panose="02020603050405020304"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Problematic sovereign debt in Greece and other vulnerable countries, and fragile European banks, which hold a large part of that debt.</a:t>
            </a:r>
          </a:p>
          <a:p>
            <a:pPr>
              <a:buFont typeface="Wingdings" panose="05000000000000000000" pitchFamily="2" charset="2"/>
              <a:buChar char="p"/>
            </a:pPr>
            <a:r>
              <a:rPr lang="en-US" altLang="zh-CN" sz="2800" dirty="0">
                <a:latin typeface="Times New Roman" pitchFamily="18" charset="0"/>
                <a:cs typeface="Times New Roman" pitchFamily="18" charset="0"/>
              </a:rPr>
              <a:t>Deeper Causes:</a:t>
            </a:r>
          </a:p>
          <a:p>
            <a:pPr>
              <a:buFont typeface="Wingdings" panose="05000000000000000000" pitchFamily="2" charset="2"/>
              <a:buChar char="Ø"/>
            </a:pPr>
            <a:r>
              <a:rPr lang="en-US" altLang="zh-CN" sz="2800" dirty="0">
                <a:latin typeface="Times New Roman" pitchFamily="18" charset="0"/>
                <a:cs typeface="Times New Roman" pitchFamily="18" charset="0"/>
              </a:rPr>
              <a:t>The secular loss of competitiveness associated with euro adoption in countries including </a:t>
            </a:r>
            <a:r>
              <a:rPr lang="en-US" altLang="zh-CN" sz="2800" b="1" dirty="0">
                <a:latin typeface="Times New Roman" pitchFamily="18" charset="0"/>
                <a:cs typeface="Times New Roman" pitchFamily="18" charset="0"/>
              </a:rPr>
              <a:t>Greece, Ireland, Italy, Portugal, and Spain (GIIPS)</a:t>
            </a:r>
            <a:r>
              <a:rPr lang="en-US" altLang="zh-CN" sz="2800" dirty="0">
                <a:latin typeface="Times New Roman" pitchFamily="18" charset="0"/>
                <a:cs typeface="Times New Roman" pitchFamily="18" charset="0"/>
              </a:rPr>
              <a:t>. </a:t>
            </a:r>
          </a:p>
          <a:p>
            <a:pPr>
              <a:buFont typeface="Wingdings" panose="05000000000000000000" pitchFamily="2" charset="2"/>
              <a:buChar char="Ø"/>
            </a:pPr>
            <a:r>
              <a:rPr lang="en-US" altLang="zh-CN" sz="2800" dirty="0">
                <a:latin typeface="Times New Roman" pitchFamily="18" charset="0"/>
                <a:cs typeface="Times New Roman" pitchFamily="18" charset="0"/>
              </a:rPr>
              <a:t>The growth model in the GIIPS was inherently flawed: eventually, the domestic demand bubble burst.</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en-US"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189856" y="1412776"/>
            <a:ext cx="8846640" cy="5040560"/>
          </a:xfrm>
        </p:spPr>
        <p:txBody>
          <a:bodyPr/>
          <a:lstStyle/>
          <a:p>
            <a:pPr>
              <a:buFont typeface="Wingdings" panose="05000000000000000000" pitchFamily="2" charset="2"/>
              <a:buChar char="p"/>
            </a:pPr>
            <a:r>
              <a:rPr lang="en-US" altLang="zh-CN" dirty="0">
                <a:latin typeface="Times New Roman" pitchFamily="18" charset="0"/>
                <a:cs typeface="Times New Roman" pitchFamily="18" charset="0"/>
              </a:rPr>
              <a:t>Effects on Other Countries</a:t>
            </a: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The crisis will lower growth in Europe, a market toward which about a quarter of world exports are destined.</a:t>
            </a:r>
          </a:p>
          <a:p>
            <a:r>
              <a:rPr lang="en-US" altLang="zh-CN" sz="2800" dirty="0">
                <a:latin typeface="Times New Roman" pitchFamily="18" charset="0"/>
                <a:cs typeface="Times New Roman" pitchFamily="18" charset="0"/>
              </a:rPr>
              <a:t>It will lead to further euro depreciation, sharply reducing profits from exports to Europe while also increasing competition from the continent.</a:t>
            </a:r>
          </a:p>
          <a:p>
            <a:r>
              <a:rPr lang="en-US" altLang="zh-CN" sz="2800" dirty="0">
                <a:latin typeface="Times New Roman" pitchFamily="18" charset="0"/>
                <a:cs typeface="Times New Roman" pitchFamily="18" charset="0"/>
              </a:rPr>
              <a:t>By keeping policy rates low in Europe and potentially other industrialized countries as well, the crisis may encourage capital surges into emerging markets.</a:t>
            </a:r>
          </a:p>
          <a:p>
            <a:endParaRPr lang="zh-CN" altLang="en-US" sz="2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89756" y="1556792"/>
            <a:ext cx="8964488" cy="4221163"/>
          </a:xfrm>
        </p:spPr>
        <p:txBody>
          <a:bodyPr/>
          <a:lstStyle/>
          <a:p>
            <a:r>
              <a:rPr lang="en-US" altLang="zh-CN" sz="2800" dirty="0">
                <a:latin typeface="Times New Roman" pitchFamily="18" charset="0"/>
                <a:cs typeface="Times New Roman" pitchFamily="18" charset="0"/>
              </a:rPr>
              <a:t>The crisis will add greatly to the volatility of financial markets and will lead to bouts of risk-aversion.</a:t>
            </a:r>
            <a:endParaRPr lang="zh-CN" altLang="en-US" sz="28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The crisis could deal a mortal blow to many fragile financial institutions.</a:t>
            </a:r>
          </a:p>
          <a:p>
            <a:r>
              <a:rPr lang="en-US" altLang="zh-CN" sz="2800" dirty="0">
                <a:latin typeface="Times New Roman" pitchFamily="18" charset="0"/>
                <a:cs typeface="Times New Roman" pitchFamily="18" charset="0"/>
              </a:rPr>
              <a:t>A failure to contain the crisis will raise the alarm on sovereign debt in other industrial countries and, inevitably, in any exposed emerging market.</a:t>
            </a:r>
            <a:endParaRPr lang="zh-CN" altLang="en-US" sz="28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179512" y="1484784"/>
            <a:ext cx="8784976" cy="4221163"/>
          </a:xfrm>
        </p:spPr>
        <p:txBody>
          <a:bodyPr/>
          <a:lstStyle/>
          <a:p>
            <a:pPr>
              <a:buFont typeface="Wingdings" panose="05000000000000000000" pitchFamily="2" charset="2"/>
              <a:buChar char="p"/>
            </a:pPr>
            <a:r>
              <a:rPr lang="en-US" altLang="zh-CN" dirty="0">
                <a:latin typeface="Times New Roman" pitchFamily="18" charset="0"/>
                <a:cs typeface="Times New Roman" pitchFamily="18" charset="0"/>
              </a:rPr>
              <a:t>Remedies</a:t>
            </a: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cocktail of fiscal consolidation designed to stabilize their </a:t>
            </a:r>
            <a:r>
              <a:rPr lang="en-US" altLang="zh-CN" sz="2800" b="1" dirty="0">
                <a:latin typeface="Times New Roman" pitchFamily="18" charset="0"/>
                <a:cs typeface="Times New Roman" pitchFamily="18" charset="0"/>
              </a:rPr>
              <a:t>debt-to-GDP ratio</a:t>
            </a:r>
          </a:p>
          <a:p>
            <a:r>
              <a:rPr lang="en-US" altLang="zh-CN" sz="2800" dirty="0">
                <a:latin typeface="Times New Roman" pitchFamily="18" charset="0"/>
                <a:cs typeface="Times New Roman" pitchFamily="18" charset="0"/>
              </a:rPr>
              <a:t>structural reforms designed to boost productivity, competitiveness, and potential growth.</a:t>
            </a:r>
            <a:endParaRPr lang="zh-CN" altLang="en-US" sz="28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Debt Crisis</a:t>
            </a:r>
            <a:endParaRPr lang="zh-CN" altLang="en-US" dirty="0"/>
          </a:p>
        </p:txBody>
      </p:sp>
      <p:sp>
        <p:nvSpPr>
          <p:cNvPr id="3" name="内容占位符 2"/>
          <p:cNvSpPr>
            <a:spLocks noGrp="1"/>
          </p:cNvSpPr>
          <p:nvPr>
            <p:ph idx="1"/>
          </p:nvPr>
        </p:nvSpPr>
        <p:spPr>
          <a:xfrm>
            <a:off x="179512" y="1412776"/>
            <a:ext cx="885698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U.S. Debt Crises</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Attributable to pro-cyclical fiscal policy during the period preceding the financial crisis.</a:t>
            </a:r>
          </a:p>
          <a:p>
            <a:pPr>
              <a:buFont typeface="Wingdings" panose="05000000000000000000" pitchFamily="2" charset="2"/>
              <a:buChar char="Ø"/>
            </a:pPr>
            <a:r>
              <a:rPr lang="en-US" altLang="zh-CN" sz="2800" dirty="0">
                <a:latin typeface="Times New Roman" pitchFamily="18" charset="0"/>
                <a:cs typeface="Times New Roman" pitchFamily="18" charset="0"/>
              </a:rPr>
              <a:t>To tackle the debt difficulties, the US government, with the assistance of the EU and the IMF are taking measures to lessen the impact. </a:t>
            </a:r>
            <a:endParaRPr lang="zh-CN" altLang="en-US"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algn="ctr">
              <a:spcBef>
                <a:spcPct val="20000"/>
              </a:spcBef>
            </a:pPr>
            <a:endParaRPr lang="en-US" altLang="zh-CN" sz="3200" dirty="0">
              <a:latin typeface="Century Gothic"/>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07504" y="1318418"/>
            <a:ext cx="8928992" cy="5387182"/>
          </a:xfrm>
        </p:spPr>
        <p:txBody>
          <a:bodyPr/>
          <a:lstStyle/>
          <a:p>
            <a:pPr marL="514350" indent="-514350">
              <a:buFont typeface="+mj-lt"/>
              <a:buAutoNum type="arabicPeriod"/>
            </a:pPr>
            <a:r>
              <a:rPr lang="en-US" altLang="zh-CN" sz="2800" dirty="0">
                <a:latin typeface="Times New Roman" panose="02020603050405020304" pitchFamily="18" charset="0"/>
                <a:cs typeface="Times New Roman" pitchFamily="18" charset="0"/>
              </a:rPr>
              <a:t>How does the severity of poverty vary in the world? Illustrate with facts and figures.</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a:pPr>
            <a:r>
              <a:rPr lang="en-US" altLang="zh-CN" sz="2800" dirty="0">
                <a:latin typeface="Times New Roman" panose="02020603050405020304" pitchFamily="18" charset="0"/>
                <a:cs typeface="Times New Roman" pitchFamily="18" charset="0"/>
              </a:rPr>
              <a:t>What will be the disastrous effects of global warming if there are no effective solutions?</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a:pPr>
            <a:r>
              <a:rPr lang="en-US" altLang="zh-CN" sz="2800" dirty="0">
                <a:latin typeface="Times New Roman" panose="02020603050405020304" pitchFamily="18" charset="0"/>
                <a:cs typeface="Times New Roman" pitchFamily="18" charset="0"/>
              </a:rPr>
              <a:t>How has the international community strived to control the emission of greenhouse gas?</a:t>
            </a:r>
          </a:p>
          <a:p>
            <a:pPr marL="514350" indent="-514350">
              <a:buFont typeface="+mj-lt"/>
              <a:buAutoNum type="arabicPeriod"/>
            </a:pPr>
            <a:r>
              <a:rPr lang="en-US" altLang="zh-CN" sz="2800" dirty="0">
                <a:latin typeface="Times New Roman" panose="02020603050405020304" pitchFamily="18" charset="0"/>
                <a:cs typeface="Times New Roman" pitchFamily="18" charset="0"/>
              </a:rPr>
              <a:t>Why has high oil prices become the latest source of worry for the world economy?</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a:pPr>
            <a:r>
              <a:rPr lang="en-US" altLang="zh-CN" sz="2800" dirty="0">
                <a:latin typeface="Times New Roman" panose="02020603050405020304" pitchFamily="18" charset="0"/>
                <a:cs typeface="Times New Roman" pitchFamily="18" charset="0"/>
              </a:rPr>
              <a:t>What has caused the euro debt crisis? What effects has it had on the rest of the world?</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a:pPr>
            <a:r>
              <a:rPr lang="en-US" altLang="zh-CN" sz="2800" dirty="0">
                <a:latin typeface="Times New Roman" panose="02020603050405020304" pitchFamily="18" charset="0"/>
                <a:cs typeface="Times New Roman" pitchFamily="18" charset="0"/>
              </a:rPr>
              <a:t>Why does national debt matter to a debtor country?</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a:pPr>
            <a:endParaRPr lang="zh-CN" altLang="zh-CN" sz="2400" dirty="0">
              <a:latin typeface="Times New Roman" pitchFamily="18" charset="0"/>
              <a:cs typeface="Times New Roman" pitchFamily="18" charset="0"/>
            </a:endParaRPr>
          </a:p>
          <a:p>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323528" y="548680"/>
            <a:ext cx="8292864" cy="58326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we’ll cover:</a:t>
            </a:r>
          </a:p>
        </p:txBody>
      </p:sp>
      <p:sp>
        <p:nvSpPr>
          <p:cNvPr id="14338" name="Rectangle 3"/>
          <p:cNvSpPr>
            <a:spLocks noGrp="1" noChangeArrowheads="1"/>
          </p:cNvSpPr>
          <p:nvPr>
            <p:ph type="body" idx="1"/>
          </p:nvPr>
        </p:nvSpPr>
        <p:spPr>
          <a:xfrm>
            <a:off x="1187624" y="1988840"/>
            <a:ext cx="8054280"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Global Poverty</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Climate Change</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Oil Supply Shock</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Debt Crisis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Global Poverty</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107504" y="1484784"/>
            <a:ext cx="892899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Human Poverty Index (HPI)</a:t>
            </a:r>
            <a:r>
              <a:rPr lang="en-US" altLang="zh-CN" sz="2800" dirty="0">
                <a:latin typeface="Times New Roman" pitchFamily="18" charset="0"/>
                <a:cs typeface="Times New Roman" pitchFamily="18" charset="0"/>
              </a:rPr>
              <a:t> developed by </a:t>
            </a:r>
            <a:r>
              <a:rPr lang="en-US" altLang="zh-CN" sz="2800" b="1" dirty="0">
                <a:latin typeface="Times New Roman" pitchFamily="18" charset="0"/>
                <a:cs typeface="Times New Roman" pitchFamily="18" charset="0"/>
              </a:rPr>
              <a:t>UNDP </a:t>
            </a:r>
            <a:r>
              <a:rPr lang="en-US" altLang="zh-CN" sz="2800" dirty="0">
                <a:latin typeface="Times New Roman" pitchFamily="18" charset="0"/>
                <a:cs typeface="Times New Roman" pitchFamily="18" charset="0"/>
              </a:rPr>
              <a:t>aims to measure the deprivations arising out of human poverty.</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Millennium development goals (MDGs)</a:t>
            </a:r>
          </a:p>
          <a:p>
            <a:pPr>
              <a:buFont typeface="Wingdings" panose="05000000000000000000" pitchFamily="2" charset="2"/>
              <a:buChar char="Ø"/>
            </a:pPr>
            <a:r>
              <a:rPr lang="en-US" altLang="zh-CN" sz="2800" dirty="0">
                <a:latin typeface="Times New Roman" pitchFamily="18" charset="0"/>
                <a:cs typeface="Times New Roman" pitchFamily="18" charset="0"/>
              </a:rPr>
              <a:t>In 1990-2010 the driving force behind the reduction of worldwide poverty was growth. </a:t>
            </a:r>
          </a:p>
          <a:p>
            <a:pPr>
              <a:buFont typeface="Wingdings" panose="05000000000000000000" pitchFamily="2" charset="2"/>
              <a:buChar char="Ø"/>
            </a:pPr>
            <a:r>
              <a:rPr lang="en-US" altLang="zh-CN" sz="2800" dirty="0">
                <a:latin typeface="Times New Roman" pitchFamily="18" charset="0"/>
                <a:cs typeface="Times New Roman" pitchFamily="18" charset="0"/>
              </a:rPr>
              <a:t>To keep poverty reduction going, growth would have to be maintained at something like its current rate.</a:t>
            </a:r>
            <a:endParaRPr lang="zh-CN" altLang="en-US" sz="2800" dirty="0">
              <a:latin typeface="Times New Roman" pitchFamily="18" charset="0"/>
              <a:cs typeface="Times New Roman" pitchFamily="18" charset="0"/>
            </a:endParaRPr>
          </a:p>
          <a:p>
            <a:pPr>
              <a:buFont typeface="Wingdings" panose="05000000000000000000" pitchFamily="2" charset="2"/>
              <a:buChar char="n"/>
            </a:pPr>
            <a:endParaRPr lang="zh-CN" altLang="en-US"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Climate Change</a:t>
            </a:r>
            <a:endParaRPr lang="zh-CN" altLang="en-US" dirty="0"/>
          </a:p>
        </p:txBody>
      </p:sp>
      <p:sp>
        <p:nvSpPr>
          <p:cNvPr id="3" name="内容占位符 2"/>
          <p:cNvSpPr>
            <a:spLocks noGrp="1"/>
          </p:cNvSpPr>
          <p:nvPr>
            <p:ph idx="1"/>
          </p:nvPr>
        </p:nvSpPr>
        <p:spPr>
          <a:xfrm>
            <a:off x="251520" y="1628800"/>
            <a:ext cx="8712968" cy="4221163"/>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The greenhouse effect</a:t>
            </a:r>
            <a:r>
              <a:rPr lang="zh-CN" altLang="en-US" sz="2800" b="1" dirty="0">
                <a:latin typeface="Times New Roman" panose="02020603050405020304" pitchFamily="18" charset="0"/>
                <a:cs typeface="Times New Roman" pitchFamily="18" charset="0"/>
              </a:rPr>
              <a:t>：</a:t>
            </a:r>
            <a:endParaRPr lang="en-US" altLang="zh-CN" sz="2800" b="1" dirty="0">
              <a:latin typeface="Times New Roman" pitchFamily="18" charset="0"/>
              <a:cs typeface="Times New Roman" pitchFamily="18" charset="0"/>
            </a:endParaRPr>
          </a:p>
          <a:p>
            <a:pPr>
              <a:buFont typeface="Wingdings" panose="05000000000000000000" pitchFamily="2" charset="2"/>
              <a:buChar char="n"/>
            </a:pPr>
            <a:endParaRPr lang="en-US" altLang="zh-CN" sz="2800" b="1"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It is evident in the increase in ocean temperature, rise in sea level and melting down of icebergs.</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a:t>
            </a:r>
            <a:r>
              <a:rPr lang="en-US" altLang="zh-CN" sz="2800" dirty="0" err="1">
                <a:latin typeface="Times New Roman" pitchFamily="18" charset="0"/>
                <a:cs typeface="Times New Roman" pitchFamily="18" charset="0"/>
              </a:rPr>
              <a:t>Chlorofluoro</a:t>
            </a:r>
            <a:r>
              <a:rPr lang="en-US" altLang="zh-CN" sz="2800" dirty="0">
                <a:latin typeface="Times New Roman" pitchFamily="18" charset="0"/>
                <a:cs typeface="Times New Roman" pitchFamily="18" charset="0"/>
              </a:rPr>
              <a:t>-Carbons are used by richer countries and are of strictly industrial, anthropogenic origin.</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Climate Change</a:t>
            </a:r>
            <a:endParaRPr lang="zh-CN" altLang="en-US" dirty="0"/>
          </a:p>
        </p:txBody>
      </p:sp>
      <p:sp>
        <p:nvSpPr>
          <p:cNvPr id="3" name="内容占位符 2"/>
          <p:cNvSpPr>
            <a:spLocks noGrp="1"/>
          </p:cNvSpPr>
          <p:nvPr>
            <p:ph idx="1"/>
          </p:nvPr>
        </p:nvSpPr>
        <p:spPr>
          <a:xfrm>
            <a:off x="125506" y="1318418"/>
            <a:ext cx="88929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effects of global warming in the 21st century</a:t>
            </a:r>
            <a:r>
              <a:rPr lang="zh-CN" altLang="en-US" sz="2800" b="1" dirty="0">
                <a:latin typeface="Times New Roman" pitchFamily="18" charset="0"/>
                <a:cs typeface="Times New Roman" pitchFamily="18" charset="0"/>
              </a:rPr>
              <a:t>：</a:t>
            </a:r>
            <a:endParaRPr lang="en-US" altLang="zh-CN" sz="2800" b="1"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Projected climate change is likely to affect millions of people who are already vulnerable. </a:t>
            </a:r>
          </a:p>
          <a:p>
            <a:pPr>
              <a:buFont typeface="Wingdings" panose="05000000000000000000" pitchFamily="2" charset="2"/>
              <a:buChar char="Ø"/>
            </a:pPr>
            <a:r>
              <a:rPr lang="en-US" altLang="zh-CN" sz="2800" dirty="0">
                <a:latin typeface="Times New Roman" pitchFamily="18" charset="0"/>
                <a:cs typeface="Times New Roman" pitchFamily="18" charset="0"/>
              </a:rPr>
              <a:t>Millions more people are projected to be at risk from coastal flooding due to sea level rise.</a:t>
            </a:r>
          </a:p>
          <a:p>
            <a:pPr>
              <a:buFont typeface="Wingdings" panose="05000000000000000000" pitchFamily="2" charset="2"/>
              <a:buChar char="Ø"/>
            </a:pPr>
            <a:r>
              <a:rPr lang="en-US" altLang="zh-CN" sz="2800" dirty="0">
                <a:latin typeface="Times New Roman" pitchFamily="18" charset="0"/>
                <a:cs typeface="Times New Roman" pitchFamily="18" charset="0"/>
              </a:rPr>
              <a:t>Approximately 20-30 percent of plant and animal species assessed so far are likely to be at higher risk of extinction if increases in global average temperature exceed 1.5-2.5 degrees Celsius. </a:t>
            </a:r>
          </a:p>
          <a:p>
            <a:endParaRPr lang="en-US" altLang="zh-CN" sz="2400" dirty="0">
              <a:latin typeface="Times New Roman" pitchFamily="18" charset="0"/>
              <a:cs typeface="Times New Roman" pitchFamily="18" charset="0"/>
            </a:endParaRPr>
          </a:p>
          <a:p>
            <a:endParaRPr lang="zh-CN" alt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Climate Change</a:t>
            </a:r>
            <a:endParaRPr lang="zh-CN" altLang="en-US" dirty="0"/>
          </a:p>
        </p:txBody>
      </p:sp>
      <p:sp>
        <p:nvSpPr>
          <p:cNvPr id="3" name="内容占位符 2"/>
          <p:cNvSpPr>
            <a:spLocks noGrp="1"/>
          </p:cNvSpPr>
          <p:nvPr>
            <p:ph idx="1"/>
          </p:nvPr>
        </p:nvSpPr>
        <p:spPr>
          <a:xfrm>
            <a:off x="0" y="1556792"/>
            <a:ext cx="9016711" cy="4221163"/>
          </a:xfrm>
        </p:spPr>
        <p:txBody>
          <a:bodyPr/>
          <a:lstStyle/>
          <a:p>
            <a:pPr>
              <a:buFont typeface="Wingdings" panose="05000000000000000000" pitchFamily="2" charset="2"/>
              <a:buChar char="Ø"/>
            </a:pPr>
            <a:r>
              <a:rPr lang="en-US" altLang="zh-CN" sz="2800" dirty="0">
                <a:latin typeface="Times New Roman" pitchFamily="18" charset="0"/>
                <a:cs typeface="Times New Roman" pitchFamily="18" charset="0"/>
              </a:rPr>
              <a:t>In the course of the current century, water supplies stored in glaciers and snow cover are projected to decline, reducing water availability in regions supplied by melt water from major mountain ranges, where more than one-sixth of the world population currently lives. </a:t>
            </a:r>
            <a:endParaRPr lang="zh-CN" altLang="en-US"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People living on small islands are particularly vulnerable to rising sea levels, extreme weather, and deteriorating coastal conditions associated with global warming.</a:t>
            </a:r>
            <a:endParaRPr lang="zh-CN" altLang="en-US"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Climate Change</a:t>
            </a:r>
            <a:endParaRPr lang="zh-CN" altLang="en-US" dirty="0"/>
          </a:p>
        </p:txBody>
      </p:sp>
      <p:sp>
        <p:nvSpPr>
          <p:cNvPr id="3" name="内容占位符 2"/>
          <p:cNvSpPr>
            <a:spLocks noGrp="1"/>
          </p:cNvSpPr>
          <p:nvPr>
            <p:ph idx="1"/>
          </p:nvPr>
        </p:nvSpPr>
        <p:spPr>
          <a:xfrm>
            <a:off x="107504" y="1556792"/>
            <a:ext cx="8803495" cy="4221163"/>
          </a:xfrm>
        </p:spPr>
        <p:txBody>
          <a:bodyPr/>
          <a:lstStyle/>
          <a:p>
            <a:pPr>
              <a:buFont typeface="Wingdings" panose="05000000000000000000" pitchFamily="2" charset="2"/>
              <a:buChar char="n"/>
            </a:pPr>
            <a:r>
              <a:rPr lang="en-US" altLang="zh-CN" sz="2800" dirty="0">
                <a:latin typeface="Times New Roman" panose="02020603050405020304" pitchFamily="18" charset="0"/>
                <a:cs typeface="Times New Roman" panose="02020603050405020304" pitchFamily="18" charset="0"/>
              </a:rPr>
              <a:t>Final note of optimism regarding environmental concern</a:t>
            </a:r>
          </a:p>
          <a:p>
            <a:pPr>
              <a:buFont typeface="Wingdings" panose="05000000000000000000" pitchFamily="2" charset="2"/>
              <a:buChar char="Ø"/>
            </a:pPr>
            <a:r>
              <a:rPr lang="en-US" altLang="zh-CN" sz="2800" dirty="0">
                <a:latin typeface="Times New Roman" pitchFamily="18" charset="0"/>
                <a:cs typeface="Times New Roman" pitchFamily="18" charset="0"/>
              </a:rPr>
              <a:t>The 1989 Montreal Accords on CFC emissions</a:t>
            </a:r>
          </a:p>
          <a:p>
            <a:pPr>
              <a:buFont typeface="Wingdings" panose="05000000000000000000" pitchFamily="2" charset="2"/>
              <a:buChar char="Ø"/>
            </a:pPr>
            <a:r>
              <a:rPr lang="en-US" altLang="zh-CN" sz="2800" dirty="0">
                <a:latin typeface="Times New Roman" pitchFamily="18" charset="0"/>
                <a:cs typeface="Times New Roman" pitchFamily="18" charset="0"/>
              </a:rPr>
              <a:t>The 1997 Kyoto Protocol</a:t>
            </a:r>
          </a:p>
          <a:p>
            <a:pPr>
              <a:buFont typeface="Wingdings" panose="05000000000000000000" pitchFamily="2" charset="2"/>
              <a:buChar char="Ø"/>
            </a:pPr>
            <a:r>
              <a:rPr lang="en-US" altLang="zh-CN" sz="2800" dirty="0">
                <a:latin typeface="Times New Roman" pitchFamily="18" charset="0"/>
                <a:cs typeface="Times New Roman" pitchFamily="18" charset="0"/>
              </a:rPr>
              <a:t>The 1992 United Nations Framework Convention on Climate Change</a:t>
            </a:r>
          </a:p>
          <a:p>
            <a:pPr>
              <a:buFont typeface="Wingdings" panose="05000000000000000000" pitchFamily="2" charset="2"/>
              <a:buChar char="Ø"/>
            </a:pPr>
            <a:r>
              <a:rPr lang="en-US" altLang="zh-CN" sz="2800" dirty="0">
                <a:latin typeface="Times New Roman" pitchFamily="18" charset="0"/>
                <a:cs typeface="Times New Roman" pitchFamily="18" charset="0"/>
              </a:rPr>
              <a:t>The European Climate Change Program or ECCP</a:t>
            </a:r>
            <a:endParaRPr lang="zh-CN" alt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Oil Supply Shock</a:t>
            </a:r>
            <a:endParaRPr lang="zh-CN" altLang="en-US" dirty="0"/>
          </a:p>
        </p:txBody>
      </p:sp>
      <p:sp>
        <p:nvSpPr>
          <p:cNvPr id="3" name="内容占位符 2"/>
          <p:cNvSpPr>
            <a:spLocks noGrp="1"/>
          </p:cNvSpPr>
          <p:nvPr>
            <p:ph idx="1"/>
          </p:nvPr>
        </p:nvSpPr>
        <p:spPr>
          <a:xfrm>
            <a:off x="179512" y="1484784"/>
            <a:ext cx="8856984"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Energy/oil crisis: </a:t>
            </a:r>
          </a:p>
          <a:p>
            <a:pPr marL="0" indent="0">
              <a:buNone/>
            </a:pPr>
            <a:endParaRPr lang="en-US" altLang="zh-CN" b="1"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OECD countries today use and import more energy than ever before, now joined by rapidly industrializing countries such as China, India, and Brazil. </a:t>
            </a:r>
          </a:p>
          <a:p>
            <a:pPr>
              <a:buFont typeface="Wingdings" panose="05000000000000000000" pitchFamily="2" charset="2"/>
              <a:buChar char="Ø"/>
            </a:pPr>
            <a:r>
              <a:rPr lang="en-US" altLang="zh-CN" sz="2800" dirty="0">
                <a:latin typeface="Times New Roman" pitchFamily="18" charset="0"/>
                <a:cs typeface="Times New Roman" pitchFamily="18" charset="0"/>
              </a:rPr>
              <a:t>Oil will continue to be the principal energy resource for the foreseeable future.</a:t>
            </a:r>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Oil Supply Shock</a:t>
            </a:r>
            <a:endParaRPr lang="zh-CN" altLang="en-US" dirty="0"/>
          </a:p>
        </p:txBody>
      </p:sp>
      <p:sp>
        <p:nvSpPr>
          <p:cNvPr id="3" name="内容占位符 2"/>
          <p:cNvSpPr>
            <a:spLocks noGrp="1"/>
          </p:cNvSpPr>
          <p:nvPr>
            <p:ph idx="1"/>
          </p:nvPr>
        </p:nvSpPr>
        <p:spPr>
          <a:xfrm>
            <a:off x="26882" y="1331343"/>
            <a:ext cx="8856984"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The End of Cheap Oil and its Impact </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In countries where oil prices are not subsidized, there are several basic issues:</a:t>
            </a:r>
          </a:p>
          <a:p>
            <a:pPr>
              <a:buFont typeface="Wingdings" panose="05000000000000000000" pitchFamily="2" charset="2"/>
              <a:buChar char="Ø"/>
            </a:pPr>
            <a:r>
              <a:rPr lang="en-US" altLang="zh-CN" sz="2800" dirty="0">
                <a:latin typeface="Times New Roman" pitchFamily="18" charset="0"/>
                <a:cs typeface="Times New Roman" pitchFamily="18" charset="0"/>
              </a:rPr>
              <a:t>Higher oil prices lead consumers to cut back on discretionary expenses.</a:t>
            </a:r>
          </a:p>
          <a:p>
            <a:pPr>
              <a:buFont typeface="Wingdings" panose="05000000000000000000" pitchFamily="2" charset="2"/>
              <a:buChar char="Ø"/>
            </a:pPr>
            <a:r>
              <a:rPr lang="en-US" altLang="zh-CN" sz="2800" dirty="0">
                <a:latin typeface="Times New Roman" pitchFamily="18" charset="0"/>
                <a:cs typeface="Times New Roman" pitchFamily="18" charset="0"/>
              </a:rPr>
              <a:t>Governments are also affected, because laid-off workers pay less in taxes.</a:t>
            </a:r>
          </a:p>
          <a:p>
            <a:pPr>
              <a:buFont typeface="Wingdings" panose="05000000000000000000" pitchFamily="2" charset="2"/>
              <a:buChar char="Ø"/>
            </a:pPr>
            <a:r>
              <a:rPr lang="en-US" altLang="zh-CN" sz="2800" dirty="0">
                <a:latin typeface="Times New Roman" pitchFamily="18" charset="0"/>
                <a:cs typeface="Times New Roman" pitchFamily="18" charset="0"/>
              </a:rPr>
              <a:t>In other countries which don’t subsidize oil price: without oil exports to sell, it is very hard to have enough money to fund subsidies of food and oil, </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locker_life</Template>
  <TotalTime>624</TotalTime>
  <Words>945</Words>
  <Application>Microsoft Office PowerPoint</Application>
  <PresentationFormat>全屏显示(4:3)</PresentationFormat>
  <Paragraphs>93</Paragraphs>
  <Slides>19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宋体</vt:lpstr>
      <vt:lpstr>Arial</vt:lpstr>
      <vt:lpstr>Century Gothic</vt:lpstr>
      <vt:lpstr>Times New Roman</vt:lpstr>
      <vt:lpstr>Wingdings</vt:lpstr>
      <vt:lpstr>locker_life</vt:lpstr>
      <vt:lpstr>Global Economic Challenges</vt:lpstr>
      <vt:lpstr>In this chapter, we’ll cover:</vt:lpstr>
      <vt:lpstr>Global Poverty</vt:lpstr>
      <vt:lpstr>Climate Change</vt:lpstr>
      <vt:lpstr>Climate Change</vt:lpstr>
      <vt:lpstr>Climate Change</vt:lpstr>
      <vt:lpstr>Climate Change</vt:lpstr>
      <vt:lpstr>Oil Supply Shock</vt:lpstr>
      <vt:lpstr>Oil Supply Shock</vt:lpstr>
      <vt:lpstr>Oil Supply Shock</vt:lpstr>
      <vt:lpstr>Debt Crisis</vt:lpstr>
      <vt:lpstr>Debt Crisis</vt:lpstr>
      <vt:lpstr>Debt Crisis</vt:lpstr>
      <vt:lpstr>Debt Crisis</vt:lpstr>
      <vt:lpstr>Debt Crisis</vt:lpstr>
      <vt:lpstr>Debt Crisis</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44</cp:revision>
  <dcterms:created xsi:type="dcterms:W3CDTF">2014-01-09T07:29:04Z</dcterms:created>
  <dcterms:modified xsi:type="dcterms:W3CDTF">2025-02-17T12:27:31Z</dcterms:modified>
</cp:coreProperties>
</file>