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7" r:id="rId3"/>
    <p:sldId id="261" r:id="rId4"/>
    <p:sldId id="263" r:id="rId5"/>
    <p:sldId id="265" r:id="rId6"/>
    <p:sldId id="266" r:id="rId7"/>
    <p:sldId id="271" r:id="rId8"/>
    <p:sldId id="272" r:id="rId9"/>
    <p:sldId id="273" r:id="rId10"/>
    <p:sldId id="275" r:id="rId11"/>
    <p:sldId id="277" r:id="rId12"/>
    <p:sldId id="279" r:id="rId13"/>
    <p:sldId id="281" r:id="rId14"/>
    <p:sldId id="283" r:id="rId15"/>
    <p:sldId id="284" r:id="rId16"/>
    <p:sldId id="285" r:id="rId17"/>
    <p:sldId id="290" r:id="rId18"/>
    <p:sldId id="294" r:id="rId19"/>
    <p:sldId id="296" r:id="rId20"/>
    <p:sldId id="297" r:id="rId21"/>
    <p:sldId id="258" r:id="rId22"/>
    <p:sldId id="269" r:id="rId23"/>
    <p:sldId id="298"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74" d="100"/>
          <a:sy n="74" d="100"/>
        </p:scale>
        <p:origin x="1060" y="60"/>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FBCA8F-A94A-4887-BB0B-540DF6636F44}" type="datetimeFigureOut">
              <a:rPr lang="zh-CN" altLang="en-US" smtClean="0"/>
              <a:pPr/>
              <a:t>2025/2/16</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D9B502-3D8C-4586-B200-D08F90CED7B1}"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29D9B502-3D8C-4586-B200-D08F90CED7B1}" type="slidenum">
              <a:rPr lang="zh-CN" altLang="en-US" smtClean="0"/>
              <a:pPr/>
              <a:t>20</a:t>
            </a:fld>
            <a:endParaRPr lang="zh-CN" altLang="en-US"/>
          </a:p>
        </p:txBody>
      </p:sp>
    </p:spTree>
    <p:extLst>
      <p:ext uri="{BB962C8B-B14F-4D97-AF65-F5344CB8AC3E}">
        <p14:creationId xmlns:p14="http://schemas.microsoft.com/office/powerpoint/2010/main" val="14433173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4EA9BDBD-0208-4922-90CC-F15AC1351820}"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5526E3E-D7A6-48A4-AACA-3A054E72FE68}"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2400"/>
            <a:ext cx="2057400" cy="597376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2400"/>
            <a:ext cx="6019800" cy="597376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8BEE22B3-653A-43A5-ACA8-82F63D402463}"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618F89CA-4970-43DA-BA13-3B924B0DCF6B}"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823EA3C7-C320-4240-ABCB-367EA5A55A6A}"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905000"/>
            <a:ext cx="3848100" cy="4221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838700" y="1905000"/>
            <a:ext cx="3848100" cy="4221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BC48917B-0C62-41CB-97A8-4155D4C32494}"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3A2E21B1-32D5-46FE-ACC7-54E7E28AB342}"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9EAB88E2-7F54-4A35-9F8F-F7C3F325172B}"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094E9C75-CC1E-4004-8A76-1CDBB6763728}"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22D6264D-7DF0-427B-BB84-63FCF5B7E773}"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9AC6440C-29C9-468B-ADAB-7E6B0D2AB3A5}"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524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a:t>单击此处编辑母版标题样式</a:t>
            </a:r>
            <a:endParaRPr lang="en-US" altLang="zh-CN"/>
          </a:p>
        </p:txBody>
      </p:sp>
      <p:sp>
        <p:nvSpPr>
          <p:cNvPr id="1027" name="Rectangle 3"/>
          <p:cNvSpPr>
            <a:spLocks noGrp="1" noChangeArrowheads="1"/>
          </p:cNvSpPr>
          <p:nvPr>
            <p:ph type="body" idx="1"/>
          </p:nvPr>
        </p:nvSpPr>
        <p:spPr bwMode="auto">
          <a:xfrm>
            <a:off x="838200" y="1905000"/>
            <a:ext cx="7848600" cy="4221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ltLang="zh-CN"/>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latin typeface="+mn-lt"/>
                <a:ea typeface="宋体" charset="-122"/>
              </a:defRPr>
            </a:lvl1pPr>
          </a:lstStyle>
          <a:p>
            <a:pPr>
              <a:defRPr/>
            </a:pPr>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latin typeface="+mn-lt"/>
                <a:ea typeface="宋体" charset="-122"/>
              </a:defRPr>
            </a:lvl1pPr>
          </a:lstStyle>
          <a:p>
            <a:pPr>
              <a:defRPr/>
            </a:pPr>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latin typeface="+mn-lt"/>
                <a:ea typeface="宋体" charset="-122"/>
              </a:defRPr>
            </a:lvl1pPr>
          </a:lstStyle>
          <a:p>
            <a:pPr>
              <a:defRPr/>
            </a:pPr>
            <a:fld id="{B17E9B8C-54B9-46A7-AA23-01448E656E4B}"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rgbClr val="990000"/>
          </a:solidFill>
          <a:latin typeface="+mj-lt"/>
          <a:ea typeface="+mj-ea"/>
          <a:cs typeface="+mj-cs"/>
        </a:defRPr>
      </a:lvl1pPr>
      <a:lvl2pPr algn="ctr" rtl="0" fontAlgn="base">
        <a:spcBef>
          <a:spcPct val="0"/>
        </a:spcBef>
        <a:spcAft>
          <a:spcPct val="0"/>
        </a:spcAft>
        <a:defRPr sz="4400">
          <a:solidFill>
            <a:srgbClr val="990000"/>
          </a:solidFill>
          <a:latin typeface="Century Gothic" pitchFamily="34" charset="0"/>
        </a:defRPr>
      </a:lvl2pPr>
      <a:lvl3pPr algn="ctr" rtl="0" fontAlgn="base">
        <a:spcBef>
          <a:spcPct val="0"/>
        </a:spcBef>
        <a:spcAft>
          <a:spcPct val="0"/>
        </a:spcAft>
        <a:defRPr sz="4400">
          <a:solidFill>
            <a:srgbClr val="990000"/>
          </a:solidFill>
          <a:latin typeface="Century Gothic" pitchFamily="34" charset="0"/>
        </a:defRPr>
      </a:lvl3pPr>
      <a:lvl4pPr algn="ctr" rtl="0" fontAlgn="base">
        <a:spcBef>
          <a:spcPct val="0"/>
        </a:spcBef>
        <a:spcAft>
          <a:spcPct val="0"/>
        </a:spcAft>
        <a:defRPr sz="4400">
          <a:solidFill>
            <a:srgbClr val="990000"/>
          </a:solidFill>
          <a:latin typeface="Century Gothic" pitchFamily="34" charset="0"/>
        </a:defRPr>
      </a:lvl4pPr>
      <a:lvl5pPr algn="ctr" rtl="0" fontAlgn="base">
        <a:spcBef>
          <a:spcPct val="0"/>
        </a:spcBef>
        <a:spcAft>
          <a:spcPct val="0"/>
        </a:spcAft>
        <a:defRPr sz="4400">
          <a:solidFill>
            <a:srgbClr val="990000"/>
          </a:solidFill>
          <a:latin typeface="Century Gothic" pitchFamily="34" charset="0"/>
        </a:defRPr>
      </a:lvl5pPr>
      <a:lvl6pPr marL="457200" algn="ctr" rtl="0" eaLnBrk="1" fontAlgn="base" hangingPunct="1">
        <a:spcBef>
          <a:spcPct val="0"/>
        </a:spcBef>
        <a:spcAft>
          <a:spcPct val="0"/>
        </a:spcAft>
        <a:defRPr sz="4400">
          <a:solidFill>
            <a:srgbClr val="990000"/>
          </a:solidFill>
          <a:latin typeface="Century Gothic" pitchFamily="34" charset="0"/>
        </a:defRPr>
      </a:lvl6pPr>
      <a:lvl7pPr marL="914400" algn="ctr" rtl="0" eaLnBrk="1" fontAlgn="base" hangingPunct="1">
        <a:spcBef>
          <a:spcPct val="0"/>
        </a:spcBef>
        <a:spcAft>
          <a:spcPct val="0"/>
        </a:spcAft>
        <a:defRPr sz="4400">
          <a:solidFill>
            <a:srgbClr val="990000"/>
          </a:solidFill>
          <a:latin typeface="Century Gothic" pitchFamily="34" charset="0"/>
        </a:defRPr>
      </a:lvl7pPr>
      <a:lvl8pPr marL="1371600" algn="ctr" rtl="0" eaLnBrk="1" fontAlgn="base" hangingPunct="1">
        <a:spcBef>
          <a:spcPct val="0"/>
        </a:spcBef>
        <a:spcAft>
          <a:spcPct val="0"/>
        </a:spcAft>
        <a:defRPr sz="4400">
          <a:solidFill>
            <a:srgbClr val="990000"/>
          </a:solidFill>
          <a:latin typeface="Century Gothic" pitchFamily="34" charset="0"/>
        </a:defRPr>
      </a:lvl8pPr>
      <a:lvl9pPr marL="1828800" algn="ctr" rtl="0" eaLnBrk="1" fontAlgn="base" hangingPunct="1">
        <a:spcBef>
          <a:spcPct val="0"/>
        </a:spcBef>
        <a:spcAft>
          <a:spcPct val="0"/>
        </a:spcAft>
        <a:defRPr sz="4400">
          <a:solidFill>
            <a:srgbClr val="990000"/>
          </a:solidFill>
          <a:latin typeface="Century Gothic"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p:txBody>
          <a:bodyPr/>
          <a:lstStyle/>
          <a:p>
            <a:r>
              <a:rPr lang="en-US" altLang="zh-CN" dirty="0">
                <a:latin typeface="Times New Roman" pitchFamily="18" charset="0"/>
                <a:ea typeface="宋体" charset="-122"/>
                <a:cs typeface="Times New Roman" pitchFamily="18" charset="0"/>
              </a:rPr>
              <a:t>International Finance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cs typeface="Times New Roman" pitchFamily="18" charset="0"/>
              </a:rPr>
              <a:t>Evolution of International Monetary Systems</a:t>
            </a:r>
            <a:endParaRPr lang="zh-CN" altLang="en-US" dirty="0"/>
          </a:p>
        </p:txBody>
      </p:sp>
      <p:sp>
        <p:nvSpPr>
          <p:cNvPr id="3" name="内容占位符 2"/>
          <p:cNvSpPr>
            <a:spLocks noGrp="1"/>
          </p:cNvSpPr>
          <p:nvPr>
            <p:ph idx="1"/>
          </p:nvPr>
        </p:nvSpPr>
        <p:spPr>
          <a:xfrm>
            <a:off x="107504" y="1844824"/>
            <a:ext cx="9036496" cy="4221163"/>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Gold bullion standard </a:t>
            </a:r>
            <a:r>
              <a:rPr lang="en-US" altLang="zh-CN" sz="2800" dirty="0">
                <a:latin typeface="Times New Roman" pitchFamily="18" charset="0"/>
                <a:cs typeface="Times New Roman" pitchFamily="18" charset="0"/>
              </a:rPr>
              <a:t>replaced the gold standard was during the 1920s </a:t>
            </a:r>
          </a:p>
          <a:p>
            <a:pPr>
              <a:buFont typeface="Wingdings" panose="05000000000000000000" pitchFamily="2" charset="2"/>
              <a:buChar char="Ø"/>
            </a:pPr>
            <a:r>
              <a:rPr lang="en-US" altLang="zh-CN" sz="2800" dirty="0">
                <a:latin typeface="Times New Roman" pitchFamily="18" charset="0"/>
                <a:cs typeface="Times New Roman" pitchFamily="18" charset="0"/>
              </a:rPr>
              <a:t>Nations no longer minted gold coins but backed their currencies with gold bullion and agreed to buy and sell the bullion at a fixed price. </a:t>
            </a:r>
          </a:p>
          <a:p>
            <a:pPr>
              <a:buFont typeface="Wingdings" panose="05000000000000000000" pitchFamily="2" charset="2"/>
              <a:buChar char="Ø"/>
            </a:pPr>
            <a:r>
              <a:rPr lang="en-US" altLang="zh-CN" sz="2800" dirty="0">
                <a:latin typeface="Times New Roman" pitchFamily="18" charset="0"/>
                <a:cs typeface="Times New Roman" pitchFamily="18" charset="0"/>
              </a:rPr>
              <a:t>Britain returned to the Gold Standard in 1925 at pre-war rate, and was forced to abandon the Gold Standard in 1931.</a:t>
            </a:r>
            <a:endParaRPr lang="zh-CN" altLang="en-US" sz="2800" dirty="0">
              <a:latin typeface="Times New Roman" panose="02020603050405020304" pitchFamily="18" charset="0"/>
              <a:cs typeface="Times New Roman" pitchFamily="18" charset="0"/>
            </a:endParaRPr>
          </a:p>
          <a:p>
            <a:endParaRPr lang="zh-CN" altLang="en-US"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cs typeface="Times New Roman" pitchFamily="18" charset="0"/>
              </a:rPr>
              <a:t>Evolution of International Monetary Systems</a:t>
            </a:r>
            <a:endParaRPr lang="zh-CN" altLang="en-US" dirty="0"/>
          </a:p>
        </p:txBody>
      </p:sp>
      <p:sp>
        <p:nvSpPr>
          <p:cNvPr id="3" name="内容占位符 2"/>
          <p:cNvSpPr>
            <a:spLocks noGrp="1"/>
          </p:cNvSpPr>
          <p:nvPr>
            <p:ph idx="1"/>
          </p:nvPr>
        </p:nvSpPr>
        <p:spPr>
          <a:xfrm>
            <a:off x="179512" y="1772816"/>
            <a:ext cx="8712968" cy="4221163"/>
          </a:xfrm>
        </p:spPr>
        <p:txBody>
          <a:bodyPr/>
          <a:lstStyle/>
          <a:p>
            <a:pPr>
              <a:buFont typeface="Wingdings" panose="05000000000000000000" pitchFamily="2" charset="2"/>
              <a:buChar char="n"/>
            </a:pPr>
            <a:r>
              <a:rPr lang="en-US" altLang="zh-CN" dirty="0">
                <a:latin typeface="Times New Roman" pitchFamily="18" charset="0"/>
                <a:cs typeface="Times New Roman" pitchFamily="18" charset="0"/>
              </a:rPr>
              <a:t>1944: Bretton Woods international conference</a:t>
            </a:r>
          </a:p>
          <a:p>
            <a:pPr>
              <a:buFont typeface="Wingdings" panose="05000000000000000000" pitchFamily="2" charset="2"/>
              <a:buChar char="Ø"/>
            </a:pPr>
            <a:r>
              <a:rPr lang="en-US" altLang="zh-CN" sz="2800" dirty="0">
                <a:latin typeface="Times New Roman" pitchFamily="18" charset="0"/>
                <a:cs typeface="Times New Roman" pitchFamily="18" charset="0"/>
              </a:rPr>
              <a:t>A system of fixed exchange rates was adopted.</a:t>
            </a:r>
          </a:p>
          <a:p>
            <a:pPr>
              <a:buFont typeface="Wingdings" panose="05000000000000000000" pitchFamily="2" charset="2"/>
              <a:buChar char="Ø"/>
            </a:pPr>
            <a:r>
              <a:rPr lang="en-US" altLang="zh-CN" sz="2800" dirty="0">
                <a:latin typeface="Times New Roman" pitchFamily="18" charset="0"/>
                <a:cs typeface="Times New Roman" pitchFamily="18" charset="0"/>
              </a:rPr>
              <a:t>International Monetary Fund (IMF) was created</a:t>
            </a:r>
          </a:p>
          <a:p>
            <a:pPr marL="0" indent="0">
              <a:buNone/>
            </a:pPr>
            <a:endParaRPr lang="en-US" altLang="zh-CN" sz="2800" dirty="0">
              <a:latin typeface="Times New Roman" pitchFamily="18" charset="0"/>
              <a:cs typeface="Times New Roman" pitchFamily="18" charset="0"/>
            </a:endParaRPr>
          </a:p>
          <a:p>
            <a:pPr>
              <a:buFont typeface="Wingdings" panose="05000000000000000000" pitchFamily="2" charset="2"/>
              <a:buChar char="n"/>
            </a:pPr>
            <a:r>
              <a:rPr lang="en-US" altLang="zh-CN" sz="2800" b="1" dirty="0">
                <a:latin typeface="Times New Roman" pitchFamily="18" charset="0"/>
                <a:cs typeface="Times New Roman" pitchFamily="18" charset="0"/>
              </a:rPr>
              <a:t>1971: The Bretton Woods system eventually collapsed.</a:t>
            </a:r>
          </a:p>
          <a:p>
            <a:pPr>
              <a:buFont typeface="Wingdings" panose="05000000000000000000" pitchFamily="2" charset="2"/>
              <a:buChar char="Ø"/>
            </a:pPr>
            <a:r>
              <a:rPr lang="en-US" altLang="zh-CN" sz="2800" dirty="0">
                <a:latin typeface="Times New Roman" pitchFamily="18" charset="0"/>
                <a:cs typeface="Times New Roman" pitchFamily="18" charset="0"/>
              </a:rPr>
              <a:t>The</a:t>
            </a:r>
            <a:r>
              <a:rPr lang="en-US" altLang="zh-CN" sz="2800" b="1" dirty="0">
                <a:latin typeface="Times New Roman" pitchFamily="18" charset="0"/>
                <a:cs typeface="Times New Roman" pitchFamily="18" charset="0"/>
              </a:rPr>
              <a:t> </a:t>
            </a:r>
            <a:r>
              <a:rPr lang="en-US" altLang="zh-CN" sz="2800" dirty="0">
                <a:latin typeface="Times New Roman" pitchFamily="18" charset="0"/>
                <a:cs typeface="Times New Roman" pitchFamily="18" charset="0"/>
              </a:rPr>
              <a:t>two-tier system was created in 1968</a:t>
            </a:r>
          </a:p>
          <a:p>
            <a:pPr>
              <a:buFont typeface="Wingdings" panose="05000000000000000000" pitchFamily="2" charset="2"/>
              <a:buChar char="Ø"/>
            </a:pPr>
            <a:r>
              <a:rPr lang="en-US" altLang="zh-CN" sz="2800" dirty="0">
                <a:latin typeface="Times New Roman" pitchFamily="18" charset="0"/>
                <a:cs typeface="Times New Roman" pitchFamily="18" charset="0"/>
              </a:rPr>
              <a:t>The US was forced to abandon gold convertibility. </a:t>
            </a:r>
          </a:p>
          <a:p>
            <a:pPr>
              <a:buFont typeface="Wingdings" panose="05000000000000000000" pitchFamily="2" charset="2"/>
              <a:buChar char="n"/>
            </a:pPr>
            <a:endParaRPr lang="zh-CN" altLang="en-US" sz="2800" dirty="0">
              <a:latin typeface="Times New Roman" pitchFamily="18" charset="0"/>
              <a:cs typeface="Times New Roman" pitchFamily="18" charset="0"/>
            </a:endParaRPr>
          </a:p>
          <a:p>
            <a:pPr>
              <a:buFont typeface="Wingdings" panose="05000000000000000000" pitchFamily="2" charset="2"/>
              <a:buChar char="Ø"/>
            </a:pPr>
            <a:endParaRPr lang="zh-CN" altLang="en-US" sz="28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cs typeface="Times New Roman" pitchFamily="18" charset="0"/>
              </a:rPr>
              <a:t>Evolution of International Monetary Systems</a:t>
            </a:r>
            <a:endParaRPr lang="zh-CN" altLang="en-US" dirty="0"/>
          </a:p>
        </p:txBody>
      </p:sp>
      <p:sp>
        <p:nvSpPr>
          <p:cNvPr id="3" name="内容占位符 2"/>
          <p:cNvSpPr>
            <a:spLocks noGrp="1"/>
          </p:cNvSpPr>
          <p:nvPr>
            <p:ph idx="1"/>
          </p:nvPr>
        </p:nvSpPr>
        <p:spPr>
          <a:xfrm>
            <a:off x="89756" y="1700808"/>
            <a:ext cx="8964488" cy="4221163"/>
          </a:xfrm>
        </p:spPr>
        <p:txBody>
          <a:bodyPr/>
          <a:lstStyle/>
          <a:p>
            <a:pPr>
              <a:buFont typeface="Wingdings" panose="05000000000000000000" pitchFamily="2" charset="2"/>
              <a:buChar char="n"/>
            </a:pPr>
            <a:r>
              <a:rPr lang="en-US" altLang="zh-CN" dirty="0">
                <a:latin typeface="Times New Roman" pitchFamily="18" charset="0"/>
                <a:cs typeface="Times New Roman" pitchFamily="18" charset="0"/>
              </a:rPr>
              <a:t>1976: floating exchange rate system evolved</a:t>
            </a:r>
          </a:p>
          <a:p>
            <a:pPr>
              <a:buFont typeface="Wingdings" panose="05000000000000000000" pitchFamily="2" charset="2"/>
              <a:buChar char="n"/>
            </a:pPr>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Centered on three floating currencies (G3).: US dollar,  Japanese yen and Deutsche Mark</a:t>
            </a:r>
          </a:p>
          <a:p>
            <a:pPr>
              <a:buFont typeface="Wingdings" panose="05000000000000000000" pitchFamily="2" charset="2"/>
              <a:buChar char="Ø"/>
            </a:pPr>
            <a:r>
              <a:rPr lang="en-US" altLang="zh-CN" sz="2800" dirty="0">
                <a:latin typeface="Times New Roman" pitchFamily="18" charset="0"/>
                <a:cs typeface="Times New Roman" pitchFamily="18" charset="0"/>
              </a:rPr>
              <a:t>Value determined by the market</a:t>
            </a:r>
          </a:p>
          <a:p>
            <a:pPr>
              <a:buFont typeface="Wingdings" panose="05000000000000000000" pitchFamily="2" charset="2"/>
              <a:buChar char="Ø"/>
            </a:pPr>
            <a:endParaRPr lang="en-US" altLang="zh-CN" sz="2000" dirty="0">
              <a:latin typeface="Times New Roman" pitchFamily="18" charset="0"/>
              <a:cs typeface="Times New Roman" pitchFamily="18" charset="0"/>
            </a:endParaRPr>
          </a:p>
          <a:p>
            <a:pPr>
              <a:buFont typeface="Wingdings" panose="05000000000000000000" pitchFamily="2" charset="2"/>
              <a:buChar char="n"/>
            </a:pPr>
            <a:r>
              <a:rPr lang="en-US" altLang="zh-CN" sz="2800" b="1" dirty="0">
                <a:latin typeface="Times New Roman" pitchFamily="18" charset="0"/>
                <a:cs typeface="Times New Roman" pitchFamily="18" charset="0"/>
              </a:rPr>
              <a:t>2002: The euro replaced European Currency Unit.</a:t>
            </a:r>
          </a:p>
          <a:p>
            <a:r>
              <a:rPr lang="en-US" altLang="zh-CN" sz="2800" dirty="0">
                <a:latin typeface="Times New Roman" pitchFamily="18" charset="0"/>
                <a:cs typeface="Times New Roman" pitchFamily="18" charset="0"/>
              </a:rPr>
              <a:t>The second most commonly used currency after the dollar in the primary international bond market</a:t>
            </a:r>
          </a:p>
          <a:p>
            <a:r>
              <a:rPr lang="en-US" altLang="zh-CN" sz="2800" dirty="0">
                <a:latin typeface="Times New Roman" pitchFamily="18" charset="0"/>
                <a:cs typeface="Times New Roman" pitchFamily="18" charset="0"/>
              </a:rPr>
              <a:t>first circulating in 12 EU nations, and additional EU members have adopted it</a:t>
            </a:r>
            <a:endParaRPr lang="zh-CN" altLang="en-US" sz="2800" dirty="0">
              <a:latin typeface="Times New Roman" pitchFamily="18" charset="0"/>
              <a:cs typeface="Times New Roman" pitchFamily="18" charset="0"/>
            </a:endParaRPr>
          </a:p>
          <a:p>
            <a:pPr>
              <a:buFont typeface="Wingdings" panose="05000000000000000000" pitchFamily="2" charset="2"/>
              <a:buChar char="Ø"/>
            </a:pPr>
            <a:endParaRPr lang="zh-CN" altLang="en-US" sz="2800"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38336" y="-99392"/>
            <a:ext cx="8867328" cy="1143000"/>
          </a:xfrm>
        </p:spPr>
        <p:txBody>
          <a:bodyPr/>
          <a:lstStyle/>
          <a:p>
            <a:r>
              <a:rPr lang="en-US" altLang="zh-CN" dirty="0">
                <a:latin typeface="Times New Roman" pitchFamily="18" charset="0"/>
                <a:ea typeface="宋体" charset="-122"/>
                <a:cs typeface="Times New Roman" pitchFamily="18" charset="0"/>
              </a:rPr>
              <a:t>Uniform Currency – Blessing or Curse?</a:t>
            </a:r>
            <a:endParaRPr lang="zh-CN" altLang="en-US" dirty="0"/>
          </a:p>
        </p:txBody>
      </p:sp>
      <p:sp>
        <p:nvSpPr>
          <p:cNvPr id="3" name="内容占位符 2"/>
          <p:cNvSpPr>
            <a:spLocks noGrp="1"/>
          </p:cNvSpPr>
          <p:nvPr>
            <p:ph idx="1"/>
          </p:nvPr>
        </p:nvSpPr>
        <p:spPr>
          <a:xfrm>
            <a:off x="138336" y="1196752"/>
            <a:ext cx="8980512" cy="4221163"/>
          </a:xfrm>
        </p:spPr>
        <p:txBody>
          <a:bodyPr/>
          <a:lstStyle/>
          <a:p>
            <a:pPr>
              <a:buFont typeface="Wingdings" panose="05000000000000000000" pitchFamily="2" charset="2"/>
              <a:buChar char="n"/>
            </a:pPr>
            <a:r>
              <a:rPr lang="en-US" altLang="zh-CN" dirty="0">
                <a:latin typeface="Times New Roman" pitchFamily="18" charset="0"/>
                <a:cs typeface="Times New Roman" pitchFamily="18" charset="0"/>
              </a:rPr>
              <a:t>Merits:</a:t>
            </a:r>
          </a:p>
          <a:p>
            <a:pPr>
              <a:buFont typeface="Wingdings" panose="05000000000000000000" pitchFamily="2" charset="2"/>
              <a:buChar char="Ø"/>
            </a:pPr>
            <a:r>
              <a:rPr lang="en-US" altLang="zh-CN" sz="2800" dirty="0">
                <a:latin typeface="Times New Roman" pitchFamily="18" charset="0"/>
                <a:cs typeface="Times New Roman" pitchFamily="18" charset="0"/>
              </a:rPr>
              <a:t>Brings about significant benefits to world economy and international trade.</a:t>
            </a:r>
          </a:p>
          <a:p>
            <a:pPr>
              <a:buFont typeface="Wingdings" panose="05000000000000000000" pitchFamily="2" charset="2"/>
              <a:buChar char="Ø"/>
            </a:pPr>
            <a:r>
              <a:rPr lang="en-US" altLang="zh-CN" sz="2800" dirty="0">
                <a:latin typeface="Times New Roman" pitchFamily="18" charset="0"/>
                <a:cs typeface="Times New Roman" pitchFamily="18" charset="0"/>
              </a:rPr>
              <a:t>Makes it easier to give birth to a cashless society which is convenient and secure</a:t>
            </a:r>
          </a:p>
          <a:p>
            <a:pPr>
              <a:buFont typeface="Wingdings" panose="05000000000000000000" pitchFamily="2" charset="2"/>
              <a:buChar char="Ø"/>
            </a:pPr>
            <a:endParaRPr lang="en-US" altLang="zh-CN" sz="2800" dirty="0">
              <a:latin typeface="Times New Roman" pitchFamily="18" charset="0"/>
              <a:cs typeface="Times New Roman" pitchFamily="18" charset="0"/>
            </a:endParaRPr>
          </a:p>
          <a:p>
            <a:pPr>
              <a:buFont typeface="Wingdings" panose="05000000000000000000" pitchFamily="2" charset="2"/>
              <a:buChar char="n"/>
            </a:pPr>
            <a:r>
              <a:rPr lang="en-US" altLang="zh-CN" sz="2800" b="1" dirty="0">
                <a:latin typeface="Times New Roman" pitchFamily="18" charset="0"/>
                <a:cs typeface="Times New Roman" pitchFamily="18" charset="0"/>
              </a:rPr>
              <a:t>Defects:</a:t>
            </a:r>
          </a:p>
          <a:p>
            <a:pPr>
              <a:buFont typeface="Wingdings" panose="05000000000000000000" pitchFamily="2" charset="2"/>
              <a:buChar char="Ø"/>
            </a:pPr>
            <a:r>
              <a:rPr lang="en-US" altLang="zh-CN" sz="2800" dirty="0">
                <a:latin typeface="Times New Roman" pitchFamily="18" charset="0"/>
                <a:cs typeface="Times New Roman" pitchFamily="18" charset="0"/>
              </a:rPr>
              <a:t>Poses threat to national sovereignty</a:t>
            </a:r>
          </a:p>
          <a:p>
            <a:pPr>
              <a:buFont typeface="Wingdings" panose="05000000000000000000" pitchFamily="2" charset="2"/>
              <a:buChar char="Ø"/>
            </a:pPr>
            <a:r>
              <a:rPr lang="en-US" altLang="zh-CN" sz="2800" dirty="0">
                <a:latin typeface="Times New Roman" pitchFamily="18" charset="0"/>
                <a:cs typeface="Times New Roman" pitchFamily="18" charset="0"/>
              </a:rPr>
              <a:t>Unequal economic decisions</a:t>
            </a:r>
          </a:p>
          <a:p>
            <a:pPr>
              <a:buFont typeface="Wingdings" panose="05000000000000000000" pitchFamily="2" charset="2"/>
              <a:buChar char="Ø"/>
            </a:pPr>
            <a:r>
              <a:rPr lang="en-US" altLang="zh-CN" sz="2800" dirty="0">
                <a:latin typeface="Times New Roman" pitchFamily="18" charset="0"/>
                <a:cs typeface="Times New Roman" pitchFamily="18" charset="0"/>
              </a:rPr>
              <a:t>The limited feasibility of achieving a uniform currency.</a:t>
            </a:r>
          </a:p>
          <a:p>
            <a:pPr>
              <a:buFont typeface="Wingdings" panose="05000000000000000000" pitchFamily="2" charset="2"/>
              <a:buChar char="Ø"/>
            </a:pPr>
            <a:endParaRPr lang="zh-CN" altLang="en-US"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54360" y="0"/>
            <a:ext cx="8229600" cy="1143000"/>
          </a:xfrm>
        </p:spPr>
        <p:txBody>
          <a:bodyPr/>
          <a:lstStyle/>
          <a:p>
            <a:r>
              <a:rPr lang="en-US" altLang="zh-CN" dirty="0">
                <a:latin typeface="Times New Roman" pitchFamily="18" charset="0"/>
                <a:cs typeface="Times New Roman" pitchFamily="18" charset="0"/>
              </a:rPr>
              <a:t>International Financial Institutions</a:t>
            </a:r>
            <a:endParaRPr lang="zh-CN" altLang="en-US" dirty="0">
              <a:latin typeface="Times New Roman" pitchFamily="18" charset="0"/>
              <a:cs typeface="Times New Roman" pitchFamily="18" charset="0"/>
            </a:endParaRPr>
          </a:p>
        </p:txBody>
      </p:sp>
      <p:sp>
        <p:nvSpPr>
          <p:cNvPr id="3" name="内容占位符 2"/>
          <p:cNvSpPr>
            <a:spLocks noGrp="1"/>
          </p:cNvSpPr>
          <p:nvPr>
            <p:ph idx="1"/>
          </p:nvPr>
        </p:nvSpPr>
        <p:spPr>
          <a:xfrm>
            <a:off x="251520" y="1318418"/>
            <a:ext cx="8712968" cy="4221163"/>
          </a:xfrm>
        </p:spPr>
        <p:txBody>
          <a:bodyPr/>
          <a:lstStyle/>
          <a:p>
            <a:pPr>
              <a:buFont typeface="Wingdings" panose="05000000000000000000" pitchFamily="2" charset="2"/>
              <a:buChar char="n"/>
            </a:pPr>
            <a:r>
              <a:rPr lang="en-US" altLang="zh-CN" b="1" dirty="0">
                <a:latin typeface="Times New Roman" pitchFamily="18" charset="0"/>
                <a:cs typeface="Times New Roman" pitchFamily="18" charset="0"/>
              </a:rPr>
              <a:t>International financial institutions (</a:t>
            </a:r>
            <a:r>
              <a:rPr lang="en-US" altLang="zh-CN" b="1" dirty="0" err="1">
                <a:latin typeface="Times New Roman" pitchFamily="18" charset="0"/>
                <a:cs typeface="Times New Roman" pitchFamily="18" charset="0"/>
              </a:rPr>
              <a:t>IFIs</a:t>
            </a:r>
            <a:r>
              <a:rPr lang="en-US" altLang="zh-CN" b="1" dirty="0">
                <a:latin typeface="Times New Roman" pitchFamily="18" charset="0"/>
                <a:cs typeface="Times New Roman" pitchFamily="18" charset="0"/>
              </a:rPr>
              <a:t>)</a:t>
            </a:r>
          </a:p>
          <a:p>
            <a:pPr>
              <a:buFont typeface="Wingdings" panose="05000000000000000000" pitchFamily="2" charset="2"/>
              <a:buChar char="Ø"/>
            </a:pPr>
            <a:r>
              <a:rPr lang="en-US" altLang="zh-CN" sz="2800" dirty="0">
                <a:latin typeface="Times New Roman" pitchFamily="18" charset="0"/>
                <a:cs typeface="Times New Roman" pitchFamily="18" charset="0"/>
              </a:rPr>
              <a:t>Financial institutions that have been established (or chartered) by more than one country, and hence are subjects of international law.</a:t>
            </a:r>
          </a:p>
          <a:p>
            <a:pPr>
              <a:buFont typeface="Wingdings" panose="05000000000000000000" pitchFamily="2" charset="2"/>
              <a:buChar char="Ø"/>
            </a:pPr>
            <a:r>
              <a:rPr lang="en-US" altLang="zh-CN" sz="2800" dirty="0">
                <a:latin typeface="Times New Roman" panose="02020603050405020304" pitchFamily="18" charset="0"/>
                <a:cs typeface="Times New Roman" panose="02020603050405020304" pitchFamily="18" charset="0"/>
              </a:rPr>
              <a:t>The best-known IFIs were established after World War II to assist in the reconstruction of Europe and provide mechanisms for international cooperation in managing the global financial system, notably the World Bank, the IMF, and the International Finance Corporation</a:t>
            </a:r>
            <a:endParaRPr lang="zh-CN" altLang="en-US" sz="2800" dirty="0">
              <a:latin typeface="Times New Roman" panose="02020603050405020304"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cs typeface="Times New Roman" pitchFamily="18" charset="0"/>
              </a:rPr>
              <a:t>International Financial Institutions</a:t>
            </a:r>
            <a:endParaRPr lang="zh-CN" altLang="en-US" dirty="0"/>
          </a:p>
        </p:txBody>
      </p:sp>
      <p:sp>
        <p:nvSpPr>
          <p:cNvPr id="3" name="内容占位符 2"/>
          <p:cNvSpPr>
            <a:spLocks noGrp="1"/>
          </p:cNvSpPr>
          <p:nvPr>
            <p:ph idx="1"/>
          </p:nvPr>
        </p:nvSpPr>
        <p:spPr>
          <a:xfrm>
            <a:off x="179512" y="1484784"/>
            <a:ext cx="8928992" cy="4221163"/>
          </a:xfrm>
        </p:spPr>
        <p:txBody>
          <a:bodyPr/>
          <a:lstStyle/>
          <a:p>
            <a:pPr>
              <a:buFont typeface="Wingdings" panose="05000000000000000000" pitchFamily="2" charset="2"/>
              <a:buChar char="n"/>
            </a:pPr>
            <a:r>
              <a:rPr lang="en-US" altLang="zh-CN" b="1" dirty="0">
                <a:latin typeface="Times New Roman" pitchFamily="18" charset="0"/>
                <a:cs typeface="Times New Roman" pitchFamily="18" charset="0"/>
              </a:rPr>
              <a:t>Regional Banks</a:t>
            </a:r>
          </a:p>
          <a:p>
            <a:pPr marL="0" indent="0">
              <a:buNone/>
            </a:pPr>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dirty="0">
                <a:latin typeface="Times New Roman" pitchFamily="18" charset="0"/>
                <a:cs typeface="Times New Roman" pitchFamily="18" charset="0"/>
              </a:rPr>
              <a:t>Inter-American Development Bank</a:t>
            </a:r>
          </a:p>
          <a:p>
            <a:pPr>
              <a:buFont typeface="Wingdings" panose="05000000000000000000" pitchFamily="2" charset="2"/>
              <a:buChar char="Ø"/>
            </a:pPr>
            <a:r>
              <a:rPr lang="en-US" altLang="zh-CN" dirty="0">
                <a:latin typeface="Times New Roman" pitchFamily="18" charset="0"/>
                <a:cs typeface="Times New Roman" pitchFamily="18" charset="0"/>
              </a:rPr>
              <a:t>Asian Development Bank</a:t>
            </a:r>
          </a:p>
          <a:p>
            <a:pPr>
              <a:buFont typeface="Wingdings" panose="05000000000000000000" pitchFamily="2" charset="2"/>
              <a:buChar char="Ø"/>
            </a:pPr>
            <a:r>
              <a:rPr lang="en-US" altLang="zh-CN" dirty="0">
                <a:latin typeface="Times New Roman" pitchFamily="18" charset="0"/>
                <a:cs typeface="Times New Roman" pitchFamily="18" charset="0"/>
              </a:rPr>
              <a:t>African Development Bank</a:t>
            </a:r>
          </a:p>
          <a:p>
            <a:pPr>
              <a:buFont typeface="Wingdings" panose="05000000000000000000" pitchFamily="2" charset="2"/>
              <a:buChar char="Ø"/>
            </a:pPr>
            <a:r>
              <a:rPr lang="en-US" altLang="zh-CN" dirty="0">
                <a:latin typeface="Times New Roman" pitchFamily="18" charset="0"/>
                <a:cs typeface="Times New Roman" pitchFamily="18" charset="0"/>
              </a:rPr>
              <a:t>European Bank for Reconstruction and Development. </a:t>
            </a:r>
            <a:endParaRPr lang="zh-CN" altLang="en-US"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cs typeface="Times New Roman" pitchFamily="18" charset="0"/>
              </a:rPr>
              <a:t>International Financial Institutions</a:t>
            </a:r>
            <a:endParaRPr lang="zh-CN" altLang="en-US" dirty="0"/>
          </a:p>
        </p:txBody>
      </p:sp>
      <p:sp>
        <p:nvSpPr>
          <p:cNvPr id="3" name="内容占位符 2"/>
          <p:cNvSpPr>
            <a:spLocks noGrp="1"/>
          </p:cNvSpPr>
          <p:nvPr>
            <p:ph idx="1"/>
          </p:nvPr>
        </p:nvSpPr>
        <p:spPr>
          <a:xfrm>
            <a:off x="179512" y="1318418"/>
            <a:ext cx="9001000" cy="5206926"/>
          </a:xfrm>
        </p:spPr>
        <p:txBody>
          <a:bodyPr/>
          <a:lstStyle/>
          <a:p>
            <a:pPr>
              <a:buFont typeface="Wingdings" panose="05000000000000000000" pitchFamily="2" charset="2"/>
              <a:buChar char="n"/>
            </a:pPr>
            <a:r>
              <a:rPr lang="en-US" altLang="zh-CN" dirty="0">
                <a:latin typeface="Times New Roman" pitchFamily="18" charset="0"/>
                <a:cs typeface="Times New Roman" pitchFamily="18" charset="0"/>
              </a:rPr>
              <a:t>The International Monetary Fund (IMF) </a:t>
            </a:r>
            <a:r>
              <a:rPr lang="en-US" altLang="zh-CN" sz="2400" dirty="0">
                <a:latin typeface="Times New Roman" pitchFamily="18" charset="0"/>
                <a:cs typeface="Times New Roman" pitchFamily="18" charset="0"/>
              </a:rPr>
              <a:t>is an international organization that provides financial assistance and advice to member countries</a:t>
            </a:r>
          </a:p>
          <a:p>
            <a:pPr>
              <a:buFont typeface="Wingdings" panose="05000000000000000000" pitchFamily="2" charset="2"/>
              <a:buChar char="p"/>
            </a:pPr>
            <a:r>
              <a:rPr lang="en-US" altLang="zh-CN" sz="2400" b="1" dirty="0">
                <a:latin typeface="Times New Roman" pitchFamily="18" charset="0"/>
                <a:cs typeface="Times New Roman" pitchFamily="18" charset="0"/>
              </a:rPr>
              <a:t>Organizational Structure: </a:t>
            </a:r>
            <a:r>
              <a:rPr lang="en-US" altLang="zh-CN" sz="2400" dirty="0">
                <a:latin typeface="Times New Roman" pitchFamily="18" charset="0"/>
                <a:cs typeface="Times New Roman" pitchFamily="18" charset="0"/>
              </a:rPr>
              <a:t>The member countries contributed to a pool which could be borrowed from, on a temporary basis, by countries with payment imbalances.</a:t>
            </a:r>
          </a:p>
          <a:p>
            <a:pPr>
              <a:buFont typeface="Wingdings" panose="05000000000000000000" pitchFamily="2" charset="2"/>
              <a:buChar char="p"/>
            </a:pPr>
            <a:r>
              <a:rPr lang="en-US" altLang="zh-CN" sz="2400" b="1" dirty="0">
                <a:latin typeface="Times New Roman" pitchFamily="18" charset="0"/>
                <a:cs typeface="Times New Roman" pitchFamily="18" charset="0"/>
              </a:rPr>
              <a:t>Major Functions </a:t>
            </a:r>
            <a:endParaRPr lang="zh-CN" altLang="zh-CN" sz="2400" dirty="0">
              <a:latin typeface="Times New Roman" pitchFamily="18" charset="0"/>
              <a:cs typeface="Times New Roman" pitchFamily="18" charset="0"/>
            </a:endParaRPr>
          </a:p>
          <a:p>
            <a:pPr>
              <a:buFont typeface="Wingdings" panose="05000000000000000000" pitchFamily="2" charset="2"/>
              <a:buChar char="Ø"/>
            </a:pPr>
            <a:r>
              <a:rPr lang="en-US" altLang="zh-CN" sz="2400" dirty="0">
                <a:latin typeface="Times New Roman" pitchFamily="18" charset="0"/>
                <a:cs typeface="Times New Roman" pitchFamily="18" charset="0"/>
              </a:rPr>
              <a:t>Responsible for the creation and maintenance of the international monetary system.</a:t>
            </a:r>
          </a:p>
          <a:p>
            <a:pPr>
              <a:buFont typeface="Wingdings" panose="05000000000000000000" pitchFamily="2" charset="2"/>
              <a:buChar char="Ø"/>
            </a:pPr>
            <a:r>
              <a:rPr lang="en-US" altLang="zh-CN" sz="2400" dirty="0">
                <a:latin typeface="Times New Roman" pitchFamily="18" charset="0"/>
                <a:cs typeface="Times New Roman" pitchFamily="18" charset="0"/>
              </a:rPr>
              <a:t>Providing a systematic mechanism for foreign exchange transactions</a:t>
            </a:r>
          </a:p>
          <a:p>
            <a:pPr>
              <a:buFont typeface="Wingdings" panose="05000000000000000000" pitchFamily="2" charset="2"/>
              <a:buChar char="Ø"/>
            </a:pPr>
            <a:r>
              <a:rPr lang="en-US" altLang="zh-CN" sz="2400" dirty="0">
                <a:latin typeface="Times New Roman" pitchFamily="18" charset="0"/>
                <a:cs typeface="Times New Roman" pitchFamily="18" charset="0"/>
              </a:rPr>
              <a:t>promoting balanced global economic trade</a:t>
            </a:r>
            <a:endParaRPr lang="zh-CN" altLang="en-US" sz="2400" dirty="0">
              <a:latin typeface="Times New Roman" pitchFamily="18" charset="0"/>
              <a:cs typeface="Times New Roman" pitchFamily="18" charset="0"/>
            </a:endParaRPr>
          </a:p>
          <a:p>
            <a:pPr>
              <a:buFont typeface="Wingdings" panose="05000000000000000000" pitchFamily="2" charset="2"/>
              <a:buChar char="p"/>
            </a:pPr>
            <a:endParaRPr lang="en-US" altLang="zh-CN" sz="2800" dirty="0">
              <a:latin typeface="Times New Roman" pitchFamily="18" charset="0"/>
              <a:cs typeface="Times New Roman" pitchFamily="18" charset="0"/>
            </a:endParaRPr>
          </a:p>
          <a:p>
            <a:pPr>
              <a:buFont typeface="Wingdings" panose="05000000000000000000" pitchFamily="2" charset="2"/>
              <a:buChar char="p"/>
            </a:pPr>
            <a:endParaRPr lang="en-US" altLang="zh-CN" sz="2800"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cs typeface="Times New Roman" pitchFamily="18" charset="0"/>
              </a:rPr>
              <a:t>International Financial Institutions</a:t>
            </a:r>
            <a:endParaRPr lang="zh-CN" altLang="en-US" dirty="0"/>
          </a:p>
        </p:txBody>
      </p:sp>
      <p:sp>
        <p:nvSpPr>
          <p:cNvPr id="3" name="内容占位符 2"/>
          <p:cNvSpPr>
            <a:spLocks noGrp="1"/>
          </p:cNvSpPr>
          <p:nvPr>
            <p:ph idx="1"/>
          </p:nvPr>
        </p:nvSpPr>
        <p:spPr>
          <a:xfrm>
            <a:off x="215516" y="1318418"/>
            <a:ext cx="8928484" cy="5350942"/>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The World Bank </a:t>
            </a:r>
            <a:r>
              <a:rPr lang="en-US" altLang="zh-CN" sz="2800" dirty="0">
                <a:latin typeface="Times New Roman" pitchFamily="18" charset="0"/>
                <a:cs typeface="Times New Roman" pitchFamily="18" charset="0"/>
              </a:rPr>
              <a:t>is</a:t>
            </a:r>
            <a:r>
              <a:rPr lang="en-US" altLang="zh-CN" sz="2800" b="1" dirty="0">
                <a:latin typeface="Times New Roman" pitchFamily="18" charset="0"/>
                <a:cs typeface="Times New Roman" pitchFamily="18" charset="0"/>
              </a:rPr>
              <a:t> </a:t>
            </a:r>
            <a:r>
              <a:rPr lang="en-US" altLang="zh-CN" sz="2800" dirty="0">
                <a:latin typeface="Times New Roman" pitchFamily="18" charset="0"/>
                <a:cs typeface="Times New Roman" pitchFamily="18" charset="0"/>
              </a:rPr>
              <a:t>an international financial institution that provides loans to developing countries for capital programs with the goal of alleviating poverty.</a:t>
            </a:r>
          </a:p>
          <a:p>
            <a:pPr>
              <a:buFont typeface="Wingdings" panose="05000000000000000000" pitchFamily="2" charset="2"/>
              <a:buChar char="p"/>
            </a:pPr>
            <a:r>
              <a:rPr lang="en-US" altLang="zh-CN" sz="2800" b="1" dirty="0">
                <a:latin typeface="Times New Roman" pitchFamily="18" charset="0"/>
                <a:cs typeface="Times New Roman" pitchFamily="18" charset="0"/>
              </a:rPr>
              <a:t>Organization and Operations: </a:t>
            </a:r>
            <a:r>
              <a:rPr lang="en-US" altLang="zh-CN" sz="2800" dirty="0">
                <a:latin typeface="Times New Roman" pitchFamily="18" charset="0"/>
                <a:cs typeface="Times New Roman" pitchFamily="18" charset="0"/>
              </a:rPr>
              <a:t>five separate institutions</a:t>
            </a:r>
          </a:p>
          <a:p>
            <a:pPr>
              <a:buFont typeface="Wingdings" panose="05000000000000000000" pitchFamily="2" charset="2"/>
              <a:buChar char="Ø"/>
            </a:pPr>
            <a:r>
              <a:rPr lang="en-US" altLang="zh-CN" sz="2400" dirty="0">
                <a:latin typeface="Times New Roman" pitchFamily="18" charset="0"/>
                <a:cs typeface="Times New Roman" pitchFamily="18" charset="0"/>
              </a:rPr>
              <a:t>    International Bank for Reconstruction and Development (IBRD)</a:t>
            </a:r>
          </a:p>
          <a:p>
            <a:pPr>
              <a:buFont typeface="Wingdings" panose="05000000000000000000" pitchFamily="2" charset="2"/>
              <a:buChar char="Ø"/>
            </a:pPr>
            <a:r>
              <a:rPr lang="en-US" altLang="zh-CN" sz="2400" dirty="0">
                <a:latin typeface="Times New Roman" pitchFamily="18" charset="0"/>
                <a:cs typeface="Times New Roman" pitchFamily="18" charset="0"/>
              </a:rPr>
              <a:t>    International Development Association (IDA)</a:t>
            </a:r>
          </a:p>
          <a:p>
            <a:pPr>
              <a:buFont typeface="Wingdings" panose="05000000000000000000" pitchFamily="2" charset="2"/>
              <a:buChar char="Ø"/>
            </a:pPr>
            <a:r>
              <a:rPr lang="en-US" altLang="zh-CN" sz="2400" dirty="0">
                <a:latin typeface="Times New Roman" pitchFamily="18" charset="0"/>
                <a:cs typeface="Times New Roman" pitchFamily="18" charset="0"/>
              </a:rPr>
              <a:t>    International Finance Corporation</a:t>
            </a:r>
          </a:p>
          <a:p>
            <a:pPr>
              <a:buFont typeface="Wingdings" panose="05000000000000000000" pitchFamily="2" charset="2"/>
              <a:buChar char="Ø"/>
            </a:pPr>
            <a:r>
              <a:rPr lang="en-US" altLang="zh-CN" sz="2400" dirty="0">
                <a:latin typeface="Times New Roman" pitchFamily="18" charset="0"/>
                <a:cs typeface="Times New Roman" pitchFamily="18" charset="0"/>
              </a:rPr>
              <a:t>    Multilateral Investment Guarantee Agency</a:t>
            </a:r>
          </a:p>
          <a:p>
            <a:pPr>
              <a:buFont typeface="Wingdings" panose="05000000000000000000" pitchFamily="2" charset="2"/>
              <a:buChar char="Ø"/>
            </a:pPr>
            <a:r>
              <a:rPr lang="en-US" altLang="zh-CN" sz="2400" dirty="0">
                <a:latin typeface="Times New Roman" pitchFamily="18" charset="0"/>
                <a:cs typeface="Times New Roman" pitchFamily="18" charset="0"/>
              </a:rPr>
              <a:t>    International Centre for Settlement of Investment Disputes</a:t>
            </a:r>
          </a:p>
          <a:p>
            <a:pPr marL="0" indent="0">
              <a:buNone/>
            </a:pPr>
            <a:endParaRPr lang="zh-CN" altLang="en-US" sz="2400" dirty="0">
              <a:latin typeface="Times New Roman" panose="02020603050405020304" pitchFamily="18" charset="0"/>
              <a:cs typeface="Times New Roman" panose="02020603050405020304" pitchFamily="18" charset="0"/>
            </a:endParaRPr>
          </a:p>
          <a:p>
            <a:pPr>
              <a:buFont typeface="Wingdings" panose="05000000000000000000" pitchFamily="2" charset="2"/>
              <a:buChar char="n"/>
            </a:pPr>
            <a:endParaRPr lang="en-US" altLang="zh-CN" sz="2800"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cs typeface="Times New Roman" pitchFamily="18" charset="0"/>
              </a:rPr>
              <a:t>International Financial Institutions</a:t>
            </a:r>
            <a:endParaRPr lang="zh-CN" altLang="en-US" dirty="0"/>
          </a:p>
        </p:txBody>
      </p:sp>
      <p:sp>
        <p:nvSpPr>
          <p:cNvPr id="3" name="内容占位符 2"/>
          <p:cNvSpPr>
            <a:spLocks noGrp="1"/>
          </p:cNvSpPr>
          <p:nvPr>
            <p:ph idx="1"/>
          </p:nvPr>
        </p:nvSpPr>
        <p:spPr>
          <a:xfrm>
            <a:off x="179512" y="1412776"/>
            <a:ext cx="8784976" cy="4221163"/>
          </a:xfrm>
        </p:spPr>
        <p:txBody>
          <a:bodyPr/>
          <a:lstStyle/>
          <a:p>
            <a:pPr>
              <a:buFont typeface="Wingdings" panose="05000000000000000000" pitchFamily="2" charset="2"/>
              <a:buChar char="p"/>
            </a:pPr>
            <a:r>
              <a:rPr lang="en-US" altLang="zh-CN" sz="2800" b="1" dirty="0">
                <a:latin typeface="Times New Roman" pitchFamily="18" charset="0"/>
                <a:cs typeface="Times New Roman" pitchFamily="18" charset="0"/>
              </a:rPr>
              <a:t> The World Bank’s focus: </a:t>
            </a:r>
          </a:p>
          <a:p>
            <a:pPr>
              <a:buFont typeface="Wingdings" panose="05000000000000000000" pitchFamily="2" charset="2"/>
              <a:buChar char="Ø"/>
            </a:pPr>
            <a:r>
              <a:rPr lang="en-US" altLang="zh-CN" sz="2800" dirty="0">
                <a:latin typeface="Times New Roman" pitchFamily="18" charset="0"/>
                <a:cs typeface="Times New Roman" pitchFamily="18" charset="0"/>
              </a:rPr>
              <a:t>Increasing transparency;</a:t>
            </a:r>
          </a:p>
          <a:p>
            <a:pPr>
              <a:buFont typeface="Wingdings" panose="05000000000000000000" pitchFamily="2" charset="2"/>
              <a:buChar char="Ø"/>
            </a:pPr>
            <a:r>
              <a:rPr lang="en-US" altLang="zh-CN" sz="2800" dirty="0">
                <a:latin typeface="Times New Roman" pitchFamily="18" charset="0"/>
                <a:cs typeface="Times New Roman" pitchFamily="18" charset="0"/>
              </a:rPr>
              <a:t>Expanding social issues in the fight on poverty;</a:t>
            </a:r>
          </a:p>
          <a:p>
            <a:pPr>
              <a:buFont typeface="Wingdings" panose="05000000000000000000" pitchFamily="2" charset="2"/>
              <a:buChar char="Ø"/>
            </a:pPr>
            <a:r>
              <a:rPr lang="en-US" altLang="zh-CN" sz="2800" dirty="0">
                <a:latin typeface="Times New Roman" pitchFamily="18" charset="0"/>
                <a:cs typeface="Times New Roman" pitchFamily="18" charset="0"/>
              </a:rPr>
              <a:t>Improving countries’ competitiveness and increasing exports; </a:t>
            </a:r>
          </a:p>
          <a:p>
            <a:pPr>
              <a:buFont typeface="Wingdings" panose="05000000000000000000" pitchFamily="2" charset="2"/>
              <a:buChar char="Ø"/>
            </a:pPr>
            <a:r>
              <a:rPr lang="en-US" altLang="zh-CN" sz="2800" dirty="0">
                <a:latin typeface="Times New Roman" pitchFamily="18" charset="0"/>
                <a:cs typeface="Times New Roman" pitchFamily="18" charset="0"/>
              </a:rPr>
              <a:t>Improving efficiencies in diverse industries and leveraging the private sector. </a:t>
            </a:r>
            <a:endParaRPr lang="zh-CN" altLang="en-US" sz="2800" dirty="0">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a:latin typeface="Times New Roman" pitchFamily="18" charset="0"/>
                <a:cs typeface="Times New Roman" pitchFamily="18" charset="0"/>
              </a:rPr>
              <a:t>Economic Aid: A Solution to the Debt Problem?</a:t>
            </a:r>
            <a:endParaRPr lang="zh-CN" altLang="en-US" dirty="0">
              <a:latin typeface="Times New Roman" pitchFamily="18" charset="0"/>
              <a:cs typeface="Times New Roman" pitchFamily="18" charset="0"/>
            </a:endParaRPr>
          </a:p>
        </p:txBody>
      </p:sp>
      <p:sp>
        <p:nvSpPr>
          <p:cNvPr id="3" name="内容占位符 2"/>
          <p:cNvSpPr>
            <a:spLocks noGrp="1"/>
          </p:cNvSpPr>
          <p:nvPr>
            <p:ph idx="1"/>
          </p:nvPr>
        </p:nvSpPr>
        <p:spPr>
          <a:xfrm>
            <a:off x="179512" y="1700808"/>
            <a:ext cx="9036496" cy="4221163"/>
          </a:xfrm>
        </p:spPr>
        <p:txBody>
          <a:bodyPr/>
          <a:lstStyle/>
          <a:p>
            <a:pPr>
              <a:buFont typeface="Wingdings" panose="05000000000000000000" pitchFamily="2" charset="2"/>
              <a:buChar char="n"/>
            </a:pPr>
            <a:r>
              <a:rPr lang="en-US" altLang="zh-CN" dirty="0">
                <a:latin typeface="Times New Roman" pitchFamily="18" charset="0"/>
                <a:cs typeface="Times New Roman" pitchFamily="18" charset="0"/>
              </a:rPr>
              <a:t>How beneficial is aid?</a:t>
            </a:r>
          </a:p>
          <a:p>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Bilateral aid: transferred directly from one country to another</a:t>
            </a:r>
          </a:p>
          <a:p>
            <a:pPr>
              <a:buFont typeface="Wingdings" panose="05000000000000000000" pitchFamily="2" charset="2"/>
              <a:buChar char="Ø"/>
            </a:pPr>
            <a:r>
              <a:rPr lang="en-US" altLang="zh-CN" sz="2800" dirty="0">
                <a:latin typeface="Times New Roman" pitchFamily="18" charset="0"/>
                <a:cs typeface="Times New Roman" pitchFamily="18" charset="0"/>
              </a:rPr>
              <a:t>Multilateral aid: given by donor countries to an international agency, such as the World Bank, which then distributes it to the recipients</a:t>
            </a:r>
          </a:p>
          <a:p>
            <a:pPr>
              <a:buFont typeface="Wingdings" panose="05000000000000000000" pitchFamily="2" charset="2"/>
              <a:buChar char="Ø"/>
            </a:pPr>
            <a:r>
              <a:rPr lang="en-US" altLang="zh-CN" sz="2800" dirty="0">
                <a:latin typeface="Times New Roman" pitchFamily="18" charset="0"/>
                <a:cs typeface="Times New Roman" pitchFamily="18" charset="0"/>
              </a:rPr>
              <a:t>Tied aid: money that has to be spent in a certain way</a:t>
            </a:r>
            <a:endParaRPr lang="zh-CN" altLang="en-US" sz="2800"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p:txBody>
          <a:bodyPr/>
          <a:lstStyle/>
          <a:p>
            <a:r>
              <a:rPr lang="en-US" altLang="zh-CN" dirty="0">
                <a:latin typeface="Times New Roman" pitchFamily="18" charset="0"/>
                <a:ea typeface="宋体" charset="-122"/>
                <a:cs typeface="Times New Roman" pitchFamily="18" charset="0"/>
              </a:rPr>
              <a:t>In this chapter, we’ll cover:</a:t>
            </a:r>
          </a:p>
        </p:txBody>
      </p:sp>
      <p:sp>
        <p:nvSpPr>
          <p:cNvPr id="14338" name="Rectangle 3"/>
          <p:cNvSpPr>
            <a:spLocks noGrp="1" noChangeArrowheads="1"/>
          </p:cNvSpPr>
          <p:nvPr>
            <p:ph type="body" idx="1"/>
          </p:nvPr>
        </p:nvSpPr>
        <p:spPr>
          <a:xfrm>
            <a:off x="395536" y="1700808"/>
            <a:ext cx="8291264" cy="4221163"/>
          </a:xfrm>
        </p:spPr>
        <p:txBody>
          <a:bodyPr/>
          <a:lstStyle/>
          <a:p>
            <a:pPr>
              <a:buFont typeface="Wingdings" panose="05000000000000000000" pitchFamily="2" charset="2"/>
              <a:buChar char="u"/>
            </a:pPr>
            <a:r>
              <a:rPr lang="en-US" altLang="zh-CN" sz="3000" dirty="0">
                <a:latin typeface="Times New Roman" pitchFamily="18" charset="0"/>
                <a:ea typeface="宋体" charset="-122"/>
                <a:cs typeface="Times New Roman" pitchFamily="18" charset="0"/>
              </a:rPr>
              <a:t>International Balance of Payments</a:t>
            </a:r>
          </a:p>
          <a:p>
            <a:pPr>
              <a:buFont typeface="Wingdings" panose="05000000000000000000" pitchFamily="2" charset="2"/>
              <a:buChar char="u"/>
            </a:pPr>
            <a:r>
              <a:rPr lang="en-US" altLang="zh-CN" sz="3000" dirty="0">
                <a:latin typeface="Times New Roman" pitchFamily="18" charset="0"/>
                <a:ea typeface="宋体" charset="-122"/>
                <a:cs typeface="Times New Roman" pitchFamily="18" charset="0"/>
              </a:rPr>
              <a:t>Reserve Currency: Two Sides of the Same Coin</a:t>
            </a:r>
          </a:p>
          <a:p>
            <a:pPr>
              <a:buFont typeface="Wingdings" panose="05000000000000000000" pitchFamily="2" charset="2"/>
              <a:buChar char="u"/>
            </a:pPr>
            <a:r>
              <a:rPr lang="en-US" altLang="zh-CN" sz="3000" dirty="0">
                <a:latin typeface="Times New Roman" pitchFamily="18" charset="0"/>
                <a:ea typeface="宋体" charset="-122"/>
                <a:cs typeface="Times New Roman" pitchFamily="18" charset="0"/>
              </a:rPr>
              <a:t>Evolution of International Monetary Systems</a:t>
            </a:r>
          </a:p>
          <a:p>
            <a:pPr>
              <a:buFont typeface="Wingdings" panose="05000000000000000000" pitchFamily="2" charset="2"/>
              <a:buChar char="u"/>
            </a:pPr>
            <a:r>
              <a:rPr lang="en-US" altLang="zh-CN" sz="3000" dirty="0">
                <a:latin typeface="Times New Roman" pitchFamily="18" charset="0"/>
                <a:ea typeface="宋体" charset="-122"/>
                <a:cs typeface="Times New Roman" pitchFamily="18" charset="0"/>
              </a:rPr>
              <a:t>Uniform Currency – Blessing or Curse?</a:t>
            </a:r>
          </a:p>
          <a:p>
            <a:pPr>
              <a:buFont typeface="Wingdings" panose="05000000000000000000" pitchFamily="2" charset="2"/>
              <a:buChar char="u"/>
            </a:pPr>
            <a:r>
              <a:rPr lang="en-US" altLang="zh-CN" sz="3000" dirty="0">
                <a:latin typeface="Times New Roman" pitchFamily="18" charset="0"/>
                <a:ea typeface="宋体" charset="-122"/>
                <a:cs typeface="Times New Roman" pitchFamily="18" charset="0"/>
              </a:rPr>
              <a:t>International Finance Institutions</a:t>
            </a:r>
          </a:p>
          <a:p>
            <a:pPr>
              <a:buFont typeface="Wingdings" panose="05000000000000000000" pitchFamily="2" charset="2"/>
              <a:buChar char="u"/>
            </a:pPr>
            <a:r>
              <a:rPr lang="en-US" altLang="zh-CN" sz="3000" dirty="0">
                <a:latin typeface="Times New Roman" pitchFamily="18" charset="0"/>
                <a:ea typeface="宋体" charset="-122"/>
                <a:cs typeface="Times New Roman" pitchFamily="18" charset="0"/>
              </a:rPr>
              <a:t>Economic Aid: A Solution to the Debt Problem?</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a:latin typeface="Times New Roman" pitchFamily="18" charset="0"/>
                <a:cs typeface="Times New Roman" pitchFamily="18" charset="0"/>
              </a:rPr>
              <a:t>Economic Aid: A Solution to the Debt Problem?</a:t>
            </a:r>
            <a:endParaRPr lang="zh-CN" altLang="en-US" dirty="0"/>
          </a:p>
        </p:txBody>
      </p:sp>
      <p:sp>
        <p:nvSpPr>
          <p:cNvPr id="3" name="内容占位符 2"/>
          <p:cNvSpPr>
            <a:spLocks noGrp="1"/>
          </p:cNvSpPr>
          <p:nvPr>
            <p:ph idx="1"/>
          </p:nvPr>
        </p:nvSpPr>
        <p:spPr>
          <a:xfrm>
            <a:off x="179512" y="1905000"/>
            <a:ext cx="8784976" cy="4221163"/>
          </a:xfrm>
        </p:spPr>
        <p:txBody>
          <a:bodyPr/>
          <a:lstStyle/>
          <a:p>
            <a:pPr>
              <a:buFont typeface="Wingdings" panose="05000000000000000000" pitchFamily="2" charset="2"/>
              <a:buChar char="n"/>
            </a:pPr>
            <a:r>
              <a:rPr lang="en-US" altLang="zh-CN" dirty="0">
                <a:latin typeface="Times New Roman" pitchFamily="18" charset="0"/>
                <a:cs typeface="Times New Roman" pitchFamily="18" charset="0"/>
              </a:rPr>
              <a:t>Common views of the left and right</a:t>
            </a:r>
          </a:p>
          <a:p>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Both question the success of aid in stimulating economic growth and development.</a:t>
            </a:r>
            <a:endParaRPr lang="zh-CN" altLang="zh-CN" sz="28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Both suggest that aid can create forms of dependency.</a:t>
            </a:r>
            <a:endParaRPr lang="zh-CN" altLang="zh-CN" sz="28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Both agree that attitudes are important in determining economic development and that aid can adversely affect these attitudes.</a:t>
            </a:r>
            <a:endParaRPr lang="zh-CN" altLang="en-US" sz="2800"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5362" name="Rectangle 4"/>
          <p:cNvSpPr>
            <a:spLocks noChangeArrowheads="1"/>
          </p:cNvSpPr>
          <p:nvPr/>
        </p:nvSpPr>
        <p:spPr bwMode="auto">
          <a:xfrm>
            <a:off x="685800" y="1752600"/>
            <a:ext cx="7772400" cy="1470025"/>
          </a:xfrm>
          <a:prstGeom prst="rect">
            <a:avLst/>
          </a:prstGeom>
          <a:noFill/>
          <a:ln w="9525">
            <a:noFill/>
            <a:miter lim="800000"/>
            <a:headEnd/>
            <a:tailEnd/>
          </a:ln>
        </p:spPr>
        <p:txBody>
          <a:bodyPr anchor="ctr"/>
          <a:lstStyle/>
          <a:p>
            <a:pPr algn="ctr"/>
            <a:r>
              <a:rPr lang="en-US" altLang="zh-CN" sz="4400" dirty="0">
                <a:solidFill>
                  <a:srgbClr val="990000"/>
                </a:solidFill>
                <a:latin typeface="Times New Roman" pitchFamily="18" charset="0"/>
                <a:cs typeface="Times New Roman" pitchFamily="18" charset="0"/>
              </a:rPr>
              <a:t>Study Questions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cs typeface="Times New Roman" pitchFamily="18" charset="0"/>
              </a:rPr>
              <a:t>Study Questions</a:t>
            </a:r>
            <a:endParaRPr lang="zh-CN" altLang="en-US" dirty="0"/>
          </a:p>
        </p:txBody>
      </p:sp>
      <p:sp>
        <p:nvSpPr>
          <p:cNvPr id="3" name="内容占位符 2"/>
          <p:cNvSpPr>
            <a:spLocks noGrp="1"/>
          </p:cNvSpPr>
          <p:nvPr>
            <p:ph idx="1"/>
          </p:nvPr>
        </p:nvSpPr>
        <p:spPr>
          <a:xfrm>
            <a:off x="0" y="1554624"/>
            <a:ext cx="9144000" cy="5278934"/>
          </a:xfrm>
        </p:spPr>
        <p:txBody>
          <a:bodyPr/>
          <a:lstStyle/>
          <a:p>
            <a:pPr marL="0" indent="0">
              <a:buNone/>
            </a:pPr>
            <a:r>
              <a:rPr lang="en-US" altLang="zh-CN" sz="2400" dirty="0">
                <a:latin typeface="Times New Roman" panose="02020603050405020304" pitchFamily="18" charset="0"/>
                <a:cs typeface="Times New Roman" pitchFamily="18" charset="0"/>
              </a:rPr>
              <a:t>1.What is the Balance of Payment composed of? </a:t>
            </a:r>
            <a:endParaRPr lang="zh-CN" altLang="zh-CN" sz="2400" dirty="0">
              <a:latin typeface="Times New Roman" panose="02020603050405020304" pitchFamily="18" charset="0"/>
              <a:cs typeface="Times New Roman" pitchFamily="18" charset="0"/>
            </a:endParaRPr>
          </a:p>
          <a:p>
            <a:pPr marL="0" indent="0">
              <a:buNone/>
            </a:pPr>
            <a:r>
              <a:rPr lang="en-US" altLang="zh-CN" sz="2400" dirty="0">
                <a:latin typeface="Times New Roman" panose="02020603050405020304" pitchFamily="18" charset="0"/>
                <a:cs typeface="Times New Roman" pitchFamily="18" charset="0"/>
              </a:rPr>
              <a:t>2.What are benefits and costs of an international reserve currency?</a:t>
            </a:r>
            <a:endParaRPr lang="zh-CN" altLang="zh-CN" sz="2400" dirty="0">
              <a:latin typeface="Times New Roman" panose="02020603050405020304" pitchFamily="18" charset="0"/>
              <a:cs typeface="Times New Roman" pitchFamily="18" charset="0"/>
            </a:endParaRPr>
          </a:p>
          <a:p>
            <a:pPr marL="0" indent="0">
              <a:buNone/>
            </a:pPr>
            <a:r>
              <a:rPr lang="en-US" altLang="zh-CN" sz="2400" dirty="0">
                <a:latin typeface="Times New Roman" panose="02020603050405020304" pitchFamily="18" charset="0"/>
                <a:cs typeface="Times New Roman" pitchFamily="18" charset="0"/>
              </a:rPr>
              <a:t>3.How had the international monetary system shifted in the 20th century? </a:t>
            </a:r>
          </a:p>
          <a:p>
            <a:pPr marL="0" indent="0">
              <a:buNone/>
            </a:pPr>
            <a:r>
              <a:rPr lang="en-US" altLang="zh-CN" sz="2400" dirty="0">
                <a:latin typeface="Times New Roman" panose="02020603050405020304" pitchFamily="18" charset="0"/>
                <a:cs typeface="Times New Roman" pitchFamily="18" charset="0"/>
              </a:rPr>
              <a:t>4.Discuss whether SDRs or another global currency created</a:t>
            </a:r>
          </a:p>
          <a:p>
            <a:pPr marL="0" indent="0">
              <a:buNone/>
            </a:pPr>
            <a:r>
              <a:rPr lang="en-US" altLang="zh-CN" sz="2400" dirty="0">
                <a:latin typeface="Times New Roman" panose="02020603050405020304" pitchFamily="18" charset="0"/>
                <a:cs typeface="Times New Roman" pitchFamily="18" charset="0"/>
              </a:rPr>
              <a:t>   by IMF should replace US dollar as the international reserve currency.</a:t>
            </a:r>
            <a:endParaRPr lang="zh-CN" altLang="zh-CN" sz="2400" dirty="0">
              <a:latin typeface="Times New Roman" panose="02020603050405020304" pitchFamily="18" charset="0"/>
              <a:cs typeface="Times New Roman" pitchFamily="18" charset="0"/>
            </a:endParaRPr>
          </a:p>
          <a:p>
            <a:pPr marL="0" indent="0">
              <a:buNone/>
            </a:pPr>
            <a:r>
              <a:rPr lang="en-US" altLang="zh-CN" sz="2400" dirty="0">
                <a:latin typeface="Times New Roman" panose="02020603050405020304" pitchFamily="18" charset="0"/>
                <a:cs typeface="Times New Roman" pitchFamily="18" charset="0"/>
              </a:rPr>
              <a:t>5.What is the World Bank, and what role does it play?</a:t>
            </a:r>
            <a:endParaRPr lang="zh-CN" altLang="zh-CN" sz="2400" dirty="0">
              <a:latin typeface="Times New Roman" panose="02020603050405020304" pitchFamily="18" charset="0"/>
              <a:cs typeface="Times New Roman" pitchFamily="18" charset="0"/>
            </a:endParaRPr>
          </a:p>
          <a:p>
            <a:pPr marL="0" indent="0">
              <a:buNone/>
            </a:pPr>
            <a:r>
              <a:rPr lang="en-US" altLang="zh-CN" sz="2400" dirty="0">
                <a:latin typeface="Times New Roman" panose="02020603050405020304" pitchFamily="18" charset="0"/>
                <a:cs typeface="Times New Roman" pitchFamily="18" charset="0"/>
              </a:rPr>
              <a:t>6.What are the pros and cons of economic aid to developing countries?</a:t>
            </a:r>
            <a:endParaRPr lang="zh-CN" altLang="zh-CN" sz="2400" dirty="0">
              <a:latin typeface="Times New Roman" panose="02020603050405020304" pitchFamily="18" charset="0"/>
              <a:cs typeface="Times New Roman" pitchFamily="18" charset="0"/>
            </a:endParaRPr>
          </a:p>
          <a:p>
            <a:pPr marL="0" indent="0">
              <a:buNone/>
            </a:pPr>
            <a:endParaRPr lang="zh-CN" altLang="zh-CN" sz="2800" dirty="0">
              <a:latin typeface="Times New Roman" panose="02020603050405020304"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descr="c1a8b776871e61a4ed226613281fec83.jpg"/>
          <p:cNvPicPr>
            <a:picLocks noGrp="1" noChangeAspect="1"/>
          </p:cNvPicPr>
          <p:nvPr>
            <p:ph idx="1"/>
          </p:nvPr>
        </p:nvPicPr>
        <p:blipFill>
          <a:blip r:embed="rId2" cstate="print"/>
          <a:stretch>
            <a:fillRect/>
          </a:stretch>
        </p:blipFill>
        <p:spPr>
          <a:xfrm>
            <a:off x="395536" y="476672"/>
            <a:ext cx="8292864" cy="5832648"/>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International Balance of Payments</a:t>
            </a:r>
            <a:endParaRPr lang="zh-CN" altLang="en-US" dirty="0"/>
          </a:p>
        </p:txBody>
      </p:sp>
      <p:sp>
        <p:nvSpPr>
          <p:cNvPr id="3" name="内容占位符 2"/>
          <p:cNvSpPr>
            <a:spLocks noGrp="1"/>
          </p:cNvSpPr>
          <p:nvPr>
            <p:ph idx="1"/>
          </p:nvPr>
        </p:nvSpPr>
        <p:spPr>
          <a:xfrm>
            <a:off x="89756" y="1556792"/>
            <a:ext cx="8964488" cy="4221163"/>
          </a:xfrm>
        </p:spPr>
        <p:txBody>
          <a:bodyPr/>
          <a:lstStyle/>
          <a:p>
            <a:pPr>
              <a:buFont typeface="Wingdings" panose="05000000000000000000" pitchFamily="2" charset="2"/>
              <a:buChar char="n"/>
            </a:pPr>
            <a:r>
              <a:rPr lang="en-US" altLang="zh-CN" b="1" dirty="0">
                <a:latin typeface="Times New Roman" pitchFamily="18" charset="0"/>
                <a:cs typeface="Times New Roman" pitchFamily="18" charset="0"/>
              </a:rPr>
              <a:t>Balance of payments (BOP) </a:t>
            </a:r>
            <a:r>
              <a:rPr lang="en-US" altLang="zh-CN" dirty="0">
                <a:latin typeface="Times New Roman" pitchFamily="18" charset="0"/>
                <a:cs typeface="Times New Roman" pitchFamily="18" charset="0"/>
              </a:rPr>
              <a:t>records the financing of a nation’s international trade and its other financial transactions with the rest of the world.</a:t>
            </a:r>
          </a:p>
          <a:p>
            <a:pPr>
              <a:buFont typeface="Wingdings" panose="05000000000000000000" pitchFamily="2" charset="2"/>
              <a:buChar char="Ø"/>
            </a:pPr>
            <a:r>
              <a:rPr lang="en-US" altLang="zh-CN" sz="2800" dirty="0">
                <a:latin typeface="Times New Roman" pitchFamily="18" charset="0"/>
                <a:cs typeface="Times New Roman" pitchFamily="18" charset="0"/>
              </a:rPr>
              <a:t>Theoretically, the BOP should be zero, meaning that assets (credits) and liabilities (debits) should balance. </a:t>
            </a:r>
          </a:p>
          <a:p>
            <a:pPr>
              <a:buFont typeface="Wingdings" panose="05000000000000000000" pitchFamily="2" charset="2"/>
              <a:buChar char="Ø"/>
            </a:pPr>
            <a:r>
              <a:rPr lang="en-US" altLang="zh-CN" sz="2800" dirty="0">
                <a:latin typeface="Times New Roman" pitchFamily="18" charset="0"/>
                <a:cs typeface="Times New Roman" pitchFamily="18" charset="0"/>
              </a:rPr>
              <a:t>BOP can tell the observer if a country has a deficit or a surplus and from which part of the economy the discrepancies are stemming.</a:t>
            </a:r>
            <a:endParaRPr lang="zh-CN" altLang="en-US" sz="28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0"/>
            <a:ext cx="8229600" cy="1143000"/>
          </a:xfrm>
        </p:spPr>
        <p:txBody>
          <a:bodyPr/>
          <a:lstStyle/>
          <a:p>
            <a:r>
              <a:rPr lang="en-US" altLang="zh-CN" dirty="0">
                <a:latin typeface="Times New Roman" pitchFamily="18" charset="0"/>
                <a:ea typeface="宋体" charset="-122"/>
                <a:cs typeface="Times New Roman" pitchFamily="18" charset="0"/>
              </a:rPr>
              <a:t>International Balance of Payments</a:t>
            </a:r>
            <a:endParaRPr lang="zh-CN" altLang="en-US" dirty="0"/>
          </a:p>
        </p:txBody>
      </p:sp>
      <p:sp>
        <p:nvSpPr>
          <p:cNvPr id="3" name="内容占位符 2"/>
          <p:cNvSpPr>
            <a:spLocks noGrp="1"/>
          </p:cNvSpPr>
          <p:nvPr>
            <p:ph idx="1"/>
          </p:nvPr>
        </p:nvSpPr>
        <p:spPr>
          <a:xfrm>
            <a:off x="0" y="1143000"/>
            <a:ext cx="9036496" cy="4221163"/>
          </a:xfrm>
        </p:spPr>
        <p:txBody>
          <a:bodyPr/>
          <a:lstStyle/>
          <a:p>
            <a:pPr>
              <a:buFont typeface="Wingdings" panose="05000000000000000000" pitchFamily="2" charset="2"/>
              <a:buChar char="n"/>
            </a:pPr>
            <a:r>
              <a:rPr lang="en-US" altLang="zh-CN" b="1" dirty="0">
                <a:latin typeface="Times New Roman" pitchFamily="18" charset="0"/>
                <a:cs typeface="Times New Roman" pitchFamily="18" charset="0"/>
              </a:rPr>
              <a:t>The BOP Accounts</a:t>
            </a:r>
          </a:p>
          <a:p>
            <a:pPr>
              <a:buFont typeface="Wingdings" panose="05000000000000000000" pitchFamily="2" charset="2"/>
              <a:buChar char="p"/>
            </a:pPr>
            <a:r>
              <a:rPr lang="en-US" altLang="zh-CN" sz="2800" b="1" dirty="0">
                <a:latin typeface="Times New Roman" pitchFamily="18" charset="0"/>
                <a:cs typeface="Times New Roman" pitchFamily="18" charset="0"/>
              </a:rPr>
              <a:t> Current account: </a:t>
            </a:r>
            <a:r>
              <a:rPr lang="en-US" altLang="zh-CN" sz="2800" dirty="0">
                <a:latin typeface="Times New Roman" pitchFamily="18" charset="0"/>
                <a:cs typeface="Times New Roman" pitchFamily="18" charset="0"/>
              </a:rPr>
              <a:t>the inflow and outflow of goods and services into a country. </a:t>
            </a:r>
          </a:p>
          <a:p>
            <a:pPr>
              <a:buFont typeface="Wingdings" panose="05000000000000000000" pitchFamily="2" charset="2"/>
              <a:buChar char="Ø"/>
            </a:pPr>
            <a:r>
              <a:rPr lang="en-US" altLang="zh-CN" sz="2400" b="1" dirty="0">
                <a:latin typeface="Times New Roman" pitchFamily="18" charset="0"/>
                <a:cs typeface="Times New Roman" pitchFamily="18" charset="0"/>
              </a:rPr>
              <a:t>Balance of trade (BOT): </a:t>
            </a:r>
            <a:r>
              <a:rPr lang="en-US" altLang="zh-CN" sz="2400" dirty="0">
                <a:latin typeface="Times New Roman" pitchFamily="18" charset="0"/>
                <a:cs typeface="Times New Roman" pitchFamily="18" charset="0"/>
              </a:rPr>
              <a:t>goods and services together</a:t>
            </a:r>
          </a:p>
          <a:p>
            <a:pPr>
              <a:buFont typeface="Wingdings" panose="05000000000000000000" pitchFamily="2" charset="2"/>
              <a:buChar char="Ø"/>
            </a:pPr>
            <a:r>
              <a:rPr lang="en-US" altLang="zh-CN" sz="2400" dirty="0">
                <a:latin typeface="Times New Roman" pitchFamily="18" charset="0"/>
                <a:cs typeface="Times New Roman" pitchFamily="18" charset="0"/>
              </a:rPr>
              <a:t>trade deficit vs. trade surplus</a:t>
            </a:r>
          </a:p>
          <a:p>
            <a:pPr>
              <a:buFont typeface="Wingdings" panose="05000000000000000000" pitchFamily="2" charset="2"/>
              <a:buChar char="p"/>
            </a:pPr>
            <a:r>
              <a:rPr lang="en-US" altLang="zh-CN" sz="2800" b="1" dirty="0">
                <a:latin typeface="Times New Roman" pitchFamily="18" charset="0"/>
                <a:cs typeface="Times New Roman" pitchFamily="18" charset="0"/>
              </a:rPr>
              <a:t> Capital account: </a:t>
            </a:r>
            <a:r>
              <a:rPr lang="en-US" altLang="zh-CN" sz="2800" dirty="0">
                <a:latin typeface="Times New Roman" pitchFamily="18" charset="0"/>
                <a:cs typeface="Times New Roman" pitchFamily="18" charset="0"/>
              </a:rPr>
              <a:t>international transfers in assets and liabilities</a:t>
            </a:r>
          </a:p>
          <a:p>
            <a:pPr>
              <a:buFont typeface="Wingdings" panose="05000000000000000000" pitchFamily="2" charset="2"/>
              <a:buChar char="p"/>
            </a:pPr>
            <a:r>
              <a:rPr lang="en-US" altLang="zh-CN" sz="2800" b="1" dirty="0">
                <a:latin typeface="Times New Roman" pitchFamily="18" charset="0"/>
                <a:cs typeface="Times New Roman" pitchFamily="18" charset="0"/>
              </a:rPr>
              <a:t> Financial account: </a:t>
            </a:r>
            <a:r>
              <a:rPr lang="en-US" altLang="zh-CN" sz="2800" dirty="0">
                <a:latin typeface="Times New Roman" pitchFamily="18" charset="0"/>
                <a:cs typeface="Times New Roman" pitchFamily="18" charset="0"/>
              </a:rPr>
              <a:t>international monetary flows related to investment in business, real estate, bonds and stocks</a:t>
            </a:r>
          </a:p>
          <a:p>
            <a:pPr>
              <a:buFont typeface="Wingdings" panose="05000000000000000000" pitchFamily="2" charset="2"/>
              <a:buChar char="Ø"/>
            </a:pPr>
            <a:r>
              <a:rPr lang="en-US" altLang="zh-CN" sz="2400" dirty="0">
                <a:latin typeface="Times New Roman" pitchFamily="18" charset="0"/>
                <a:cs typeface="Times New Roman" pitchFamily="18" charset="0"/>
              </a:rPr>
              <a:t>Special drawing rights (SDRs) </a:t>
            </a:r>
          </a:p>
          <a:p>
            <a:pPr>
              <a:buFont typeface="Wingdings" panose="05000000000000000000" pitchFamily="2" charset="2"/>
              <a:buChar char="Ø"/>
            </a:pPr>
            <a:r>
              <a:rPr lang="en-US" altLang="zh-CN" sz="2400" dirty="0">
                <a:latin typeface="Times New Roman" pitchFamily="18" charset="0"/>
                <a:cs typeface="Times New Roman" pitchFamily="18" charset="0"/>
              </a:rPr>
              <a:t>International Monetary Fund (IMF)</a:t>
            </a:r>
            <a:endParaRPr lang="zh-CN" altLang="en-US" sz="2400" dirty="0">
              <a:latin typeface="Times New Roman" pitchFamily="18" charset="0"/>
              <a:cs typeface="Times New Roman" pitchFamily="18" charset="0"/>
            </a:endParaRPr>
          </a:p>
          <a:p>
            <a:pPr>
              <a:buFont typeface="Wingdings" panose="05000000000000000000" pitchFamily="2" charset="2"/>
              <a:buChar char="p"/>
            </a:pPr>
            <a:endParaRPr lang="zh-CN" altLang="en-US" sz="28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International Balance of Payments</a:t>
            </a:r>
            <a:endParaRPr lang="zh-CN" altLang="en-US" dirty="0"/>
          </a:p>
        </p:txBody>
      </p:sp>
      <p:sp>
        <p:nvSpPr>
          <p:cNvPr id="3" name="内容占位符 2"/>
          <p:cNvSpPr>
            <a:spLocks noGrp="1"/>
          </p:cNvSpPr>
          <p:nvPr>
            <p:ph idx="1"/>
          </p:nvPr>
        </p:nvSpPr>
        <p:spPr>
          <a:xfrm>
            <a:off x="107504" y="1412776"/>
            <a:ext cx="8928992" cy="4221163"/>
          </a:xfrm>
        </p:spPr>
        <p:txBody>
          <a:bodyPr/>
          <a:lstStyle/>
          <a:p>
            <a:pPr>
              <a:buFont typeface="Wingdings" panose="05000000000000000000" pitchFamily="2" charset="2"/>
              <a:buChar char="n"/>
            </a:pPr>
            <a:r>
              <a:rPr lang="en-US" altLang="zh-CN" b="1" dirty="0">
                <a:latin typeface="Times New Roman" pitchFamily="18" charset="0"/>
                <a:cs typeface="Times New Roman" pitchFamily="18" charset="0"/>
              </a:rPr>
              <a:t>Balancing the Accounts</a:t>
            </a:r>
          </a:p>
          <a:p>
            <a:pPr>
              <a:buFont typeface="Wingdings" panose="05000000000000000000" pitchFamily="2" charset="2"/>
              <a:buChar char="n"/>
            </a:pPr>
            <a:endParaRPr lang="zh-CN"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A </a:t>
            </a:r>
            <a:r>
              <a:rPr lang="en-US" altLang="zh-CN" sz="2800" b="1" dirty="0">
                <a:latin typeface="Times New Roman" panose="02020603050405020304" pitchFamily="18" charset="0"/>
                <a:cs typeface="Times New Roman" pitchFamily="18" charset="0"/>
              </a:rPr>
              <a:t>deficit</a:t>
            </a:r>
            <a:r>
              <a:rPr lang="en-US" altLang="zh-CN" sz="2800" dirty="0">
                <a:latin typeface="Times New Roman" panose="02020603050405020304" pitchFamily="18" charset="0"/>
                <a:cs typeface="Times New Roman" pitchFamily="18" charset="0"/>
              </a:rPr>
              <a:t> in the current account balance is matched by a </a:t>
            </a:r>
            <a:r>
              <a:rPr lang="en-US" altLang="zh-CN" sz="2800" b="1" dirty="0">
                <a:latin typeface="Times New Roman" panose="02020603050405020304" pitchFamily="18" charset="0"/>
                <a:cs typeface="Times New Roman" pitchFamily="18" charset="0"/>
              </a:rPr>
              <a:t>surplus </a:t>
            </a:r>
            <a:r>
              <a:rPr lang="en-US" altLang="zh-CN" sz="2800" dirty="0">
                <a:latin typeface="Times New Roman" panose="02020603050405020304" pitchFamily="18" charset="0"/>
                <a:cs typeface="Times New Roman" pitchFamily="18" charset="0"/>
              </a:rPr>
              <a:t>in the capital and financial account balance, and vice versa.</a:t>
            </a:r>
          </a:p>
          <a:p>
            <a:pPr>
              <a:buFont typeface="Wingdings" panose="05000000000000000000" pitchFamily="2" charset="2"/>
              <a:buChar char="Ø"/>
            </a:pPr>
            <a:r>
              <a:rPr lang="en-US" altLang="zh-CN" sz="2800" dirty="0">
                <a:latin typeface="Times New Roman" panose="02020603050405020304" pitchFamily="18" charset="0"/>
                <a:cs typeface="Times New Roman" pitchFamily="18" charset="0"/>
              </a:rPr>
              <a:t>“Balancing out” of the three accounts depends on the country’s exchange rate regime.</a:t>
            </a:r>
            <a:endParaRPr lang="zh-CN" altLang="en-US" sz="2800" dirty="0">
              <a:latin typeface="Times New Roman" panose="02020603050405020304"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16306" y="0"/>
            <a:ext cx="8229600" cy="1143000"/>
          </a:xfrm>
        </p:spPr>
        <p:txBody>
          <a:bodyPr/>
          <a:lstStyle/>
          <a:p>
            <a:r>
              <a:rPr lang="en-US" altLang="zh-CN" dirty="0">
                <a:latin typeface="Times New Roman" pitchFamily="18" charset="0"/>
                <a:ea typeface="宋体" charset="-122"/>
                <a:cs typeface="Times New Roman" pitchFamily="18" charset="0"/>
              </a:rPr>
              <a:t>International Balance of Payments</a:t>
            </a:r>
            <a:endParaRPr lang="zh-CN" altLang="en-US" dirty="0"/>
          </a:p>
        </p:txBody>
      </p:sp>
      <p:sp>
        <p:nvSpPr>
          <p:cNvPr id="3" name="内容占位符 2"/>
          <p:cNvSpPr>
            <a:spLocks noGrp="1"/>
          </p:cNvSpPr>
          <p:nvPr>
            <p:ph idx="1"/>
          </p:nvPr>
        </p:nvSpPr>
        <p:spPr>
          <a:xfrm>
            <a:off x="112858" y="1144314"/>
            <a:ext cx="9036496" cy="4569371"/>
          </a:xfrm>
        </p:spPr>
        <p:txBody>
          <a:bodyPr/>
          <a:lstStyle/>
          <a:p>
            <a:pPr>
              <a:buFont typeface="Wingdings" panose="05000000000000000000" pitchFamily="2" charset="2"/>
              <a:buChar char="n"/>
            </a:pPr>
            <a:r>
              <a:rPr lang="en-US" altLang="zh-CN" dirty="0">
                <a:latin typeface="Times New Roman" pitchFamily="18" charset="0"/>
                <a:cs typeface="Times New Roman" pitchFamily="18" charset="0"/>
              </a:rPr>
              <a:t>Exchange rate: the price of one currency in terms of another country’s currency.</a:t>
            </a:r>
          </a:p>
          <a:p>
            <a:pPr>
              <a:buFont typeface="Wingdings" panose="05000000000000000000" pitchFamily="2" charset="2"/>
              <a:buChar char="Ø"/>
            </a:pPr>
            <a:r>
              <a:rPr lang="en-US" altLang="zh-CN" sz="2800" dirty="0">
                <a:latin typeface="Times New Roman" pitchFamily="18" charset="0"/>
                <a:cs typeface="Times New Roman" pitchFamily="18" charset="0"/>
              </a:rPr>
              <a:t>Appreciation: a rise in the price of a nation’s currency.</a:t>
            </a:r>
          </a:p>
          <a:p>
            <a:pPr>
              <a:buFont typeface="Wingdings" panose="05000000000000000000" pitchFamily="2" charset="2"/>
              <a:buChar char="Ø"/>
            </a:pPr>
            <a:r>
              <a:rPr lang="en-US" altLang="zh-CN" sz="2800" dirty="0">
                <a:latin typeface="Times New Roman" pitchFamily="18" charset="0"/>
                <a:cs typeface="Times New Roman" pitchFamily="18" charset="0"/>
              </a:rPr>
              <a:t> Depreciation: a decline in the price of a nation’s currency</a:t>
            </a:r>
          </a:p>
          <a:p>
            <a:pPr>
              <a:buFont typeface="Wingdings" panose="05000000000000000000" pitchFamily="2" charset="2"/>
              <a:buChar char="Ø"/>
            </a:pPr>
            <a:endParaRPr lang="en-US" altLang="zh-CN" sz="2000" dirty="0">
              <a:latin typeface="Times New Roman" pitchFamily="18" charset="0"/>
              <a:cs typeface="Times New Roman" pitchFamily="18" charset="0"/>
            </a:endParaRPr>
          </a:p>
          <a:p>
            <a:pPr>
              <a:buFont typeface="Wingdings" panose="05000000000000000000" pitchFamily="2" charset="2"/>
              <a:buChar char="n"/>
            </a:pPr>
            <a:r>
              <a:rPr lang="en-US" altLang="zh-CN" sz="2800" b="1" dirty="0">
                <a:latin typeface="Times New Roman" pitchFamily="18" charset="0"/>
                <a:cs typeface="Times New Roman" pitchFamily="18" charset="0"/>
              </a:rPr>
              <a:t>Liberalizing Capital Accounts</a:t>
            </a:r>
            <a:endParaRPr lang="zh-CN" altLang="zh-CN" sz="2800" dirty="0">
              <a:latin typeface="Times New Roman" pitchFamily="18" charset="0"/>
              <a:cs typeface="Times New Roman" pitchFamily="18" charset="0"/>
            </a:endParaRPr>
          </a:p>
          <a:p>
            <a:pPr>
              <a:buFont typeface="Wingdings" panose="05000000000000000000" pitchFamily="2" charset="2"/>
              <a:buChar char="Ø"/>
            </a:pPr>
            <a:r>
              <a:rPr lang="en-US" altLang="zh-CN" sz="2800" b="1" dirty="0">
                <a:latin typeface="Times New Roman" panose="02020603050405020304" pitchFamily="18" charset="0"/>
                <a:cs typeface="Times New Roman" pitchFamily="18" charset="0"/>
              </a:rPr>
              <a:t>Capital account liberalization </a:t>
            </a:r>
            <a:r>
              <a:rPr lang="en-US" altLang="zh-CN" sz="2800" dirty="0">
                <a:latin typeface="Times New Roman" panose="02020603050405020304" pitchFamily="18" charset="0"/>
                <a:cs typeface="Times New Roman" pitchFamily="18" charset="0"/>
              </a:rPr>
              <a:t>is a process that removes restrictions on capital movement. </a:t>
            </a:r>
          </a:p>
          <a:p>
            <a:pPr>
              <a:buFont typeface="Wingdings" panose="05000000000000000000" pitchFamily="2" charset="2"/>
              <a:buChar char="Ø"/>
            </a:pPr>
            <a:r>
              <a:rPr lang="en-US" altLang="zh-CN" sz="2800" dirty="0">
                <a:latin typeface="Times New Roman" panose="02020603050405020304" pitchFamily="18" charset="0"/>
                <a:cs typeface="Times New Roman" pitchFamily="18" charset="0"/>
              </a:rPr>
              <a:t>This unrestricted movement of capital means that governments, corporations and individuals are free to invest capital in other countries.</a:t>
            </a:r>
            <a:endParaRPr lang="zh-CN" altLang="en-US" sz="2800" dirty="0">
              <a:latin typeface="Times New Roman" panose="02020603050405020304" pitchFamily="18" charset="0"/>
              <a:cs typeface="Times New Roman" pitchFamily="18" charset="0"/>
            </a:endParaRPr>
          </a:p>
          <a:p>
            <a:pPr>
              <a:buFont typeface="Wingdings" panose="05000000000000000000" pitchFamily="2" charset="2"/>
              <a:buChar char="Ø"/>
            </a:pPr>
            <a:endParaRPr lang="zh-CN" altLang="en-US" sz="2800" dirty="0">
              <a:latin typeface="Times New Roman" panose="02020603050405020304"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8520" y="327089"/>
            <a:ext cx="9011344" cy="1143000"/>
          </a:xfrm>
        </p:spPr>
        <p:txBody>
          <a:bodyPr/>
          <a:lstStyle/>
          <a:p>
            <a:r>
              <a:rPr lang="en-US" altLang="zh-CN" dirty="0">
                <a:latin typeface="Times New Roman" pitchFamily="18" charset="0"/>
                <a:ea typeface="宋体" charset="-122"/>
                <a:cs typeface="Times New Roman" pitchFamily="18" charset="0"/>
              </a:rPr>
              <a:t>Reserve Currency: Two Sides of the Same Coin</a:t>
            </a:r>
            <a:endParaRPr lang="zh-CN" altLang="en-US" dirty="0"/>
          </a:p>
        </p:txBody>
      </p:sp>
      <p:sp>
        <p:nvSpPr>
          <p:cNvPr id="3" name="内容占位符 2"/>
          <p:cNvSpPr>
            <a:spLocks noGrp="1"/>
          </p:cNvSpPr>
          <p:nvPr>
            <p:ph idx="1"/>
          </p:nvPr>
        </p:nvSpPr>
        <p:spPr>
          <a:xfrm>
            <a:off x="107504" y="2132856"/>
            <a:ext cx="8363272" cy="3645099"/>
          </a:xfrm>
        </p:spPr>
        <p:txBody>
          <a:bodyPr/>
          <a:lstStyle/>
          <a:p>
            <a:pPr>
              <a:buFont typeface="Wingdings" panose="05000000000000000000" pitchFamily="2" charset="2"/>
              <a:buChar char="n"/>
            </a:pPr>
            <a:r>
              <a:rPr lang="en-US" altLang="zh-CN" dirty="0">
                <a:latin typeface="Times New Roman" pitchFamily="18" charset="0"/>
                <a:cs typeface="Times New Roman" pitchFamily="18" charset="0"/>
              </a:rPr>
              <a:t>Functions of a foreign currency</a:t>
            </a:r>
          </a:p>
          <a:p>
            <a:pPr>
              <a:buFont typeface="Wingdings" panose="05000000000000000000" pitchFamily="2" charset="2"/>
              <a:buChar char="n"/>
            </a:pPr>
            <a:endParaRPr lang="en-US" altLang="zh-CN" sz="2000"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Convenience for the Country’s Residents</a:t>
            </a:r>
          </a:p>
          <a:p>
            <a:pPr>
              <a:buFont typeface="Wingdings" panose="05000000000000000000" pitchFamily="2" charset="2"/>
              <a:buChar char="p"/>
            </a:pPr>
            <a:r>
              <a:rPr lang="en-US" altLang="zh-CN" sz="2800" dirty="0">
                <a:latin typeface="Times New Roman" pitchFamily="18" charset="0"/>
                <a:cs typeface="Times New Roman" pitchFamily="18" charset="0"/>
              </a:rPr>
              <a:t>Seignior age or Exorbitant Privilege in Good Times</a:t>
            </a:r>
            <a:endParaRPr lang="zh-CN" altLang="zh-CN" sz="2800" dirty="0">
              <a:latin typeface="Times New Roman" panose="02020603050405020304"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Seignior age or Exorbitant Privilege in Bad Times </a:t>
            </a:r>
          </a:p>
          <a:p>
            <a:pPr>
              <a:buFont typeface="Wingdings" panose="05000000000000000000" pitchFamily="2" charset="2"/>
              <a:buChar char="p"/>
            </a:pPr>
            <a:r>
              <a:rPr lang="en-US" altLang="zh-CN" sz="2800" dirty="0">
                <a:latin typeface="Times New Roman" pitchFamily="18" charset="0"/>
                <a:cs typeface="Times New Roman" pitchFamily="18" charset="0"/>
              </a:rPr>
              <a:t>Political Power and Prestige </a:t>
            </a:r>
            <a:endParaRPr lang="zh-CN" altLang="zh-CN" sz="2800" dirty="0">
              <a:latin typeface="Times New Roman" panose="02020603050405020304" pitchFamily="18" charset="0"/>
              <a:cs typeface="Times New Roman" pitchFamily="18" charset="0"/>
            </a:endParaRPr>
          </a:p>
          <a:p>
            <a:endParaRPr lang="zh-CN" altLang="zh-CN" dirty="0">
              <a:latin typeface="Times New Roman" pitchFamily="18" charset="0"/>
              <a:cs typeface="Times New Roman" pitchFamily="18" charset="0"/>
            </a:endParaRPr>
          </a:p>
          <a:p>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Reserve Currency: Two Sides of the Same Coin</a:t>
            </a:r>
            <a:endParaRPr lang="zh-CN" altLang="en-US" dirty="0"/>
          </a:p>
        </p:txBody>
      </p:sp>
      <p:sp>
        <p:nvSpPr>
          <p:cNvPr id="3" name="内容占位符 2"/>
          <p:cNvSpPr>
            <a:spLocks noGrp="1"/>
          </p:cNvSpPr>
          <p:nvPr>
            <p:ph idx="1"/>
          </p:nvPr>
        </p:nvSpPr>
        <p:spPr>
          <a:xfrm>
            <a:off x="323528" y="1905000"/>
            <a:ext cx="8363272" cy="4221163"/>
          </a:xfrm>
        </p:spPr>
        <p:txBody>
          <a:bodyPr/>
          <a:lstStyle/>
          <a:p>
            <a:pPr>
              <a:buFont typeface="Wingdings" panose="05000000000000000000" pitchFamily="2" charset="2"/>
              <a:buChar char="n"/>
            </a:pPr>
            <a:r>
              <a:rPr lang="en-US" altLang="zh-CN" dirty="0">
                <a:latin typeface="Times New Roman" pitchFamily="18" charset="0"/>
                <a:cs typeface="Times New Roman" pitchFamily="18" charset="0"/>
              </a:rPr>
              <a:t>The cost of reserve currencies</a:t>
            </a:r>
          </a:p>
          <a:p>
            <a:endParaRPr lang="en-US" altLang="zh-CN" sz="2000"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 Exorbitant Curse Not Privilege</a:t>
            </a:r>
            <a:endParaRPr lang="zh-CN" altLang="zh-CN" sz="2800"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 Vulnerability from Exorbitant Privilege</a:t>
            </a:r>
            <a:endParaRPr lang="zh-CN" altLang="zh-CN" sz="2800"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 Burden of Responsibility</a:t>
            </a:r>
            <a:endParaRPr lang="zh-CN" altLang="zh-CN" sz="2800"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 The “Costly” Prerequisites</a:t>
            </a:r>
            <a:endParaRPr lang="zh-CN" altLang="zh-CN" sz="2800" dirty="0">
              <a:latin typeface="Times New Roman" pitchFamily="18" charset="0"/>
              <a:cs typeface="Times New Roman" pitchFamily="18" charset="0"/>
            </a:endParaRPr>
          </a:p>
          <a:p>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cs typeface="Times New Roman" pitchFamily="18" charset="0"/>
              </a:rPr>
              <a:t>Evolution of International Monetary Systems</a:t>
            </a:r>
            <a:endParaRPr lang="zh-CN" altLang="en-US" dirty="0">
              <a:latin typeface="Times New Roman" pitchFamily="18" charset="0"/>
              <a:cs typeface="Times New Roman" pitchFamily="18" charset="0"/>
            </a:endParaRPr>
          </a:p>
        </p:txBody>
      </p:sp>
      <p:sp>
        <p:nvSpPr>
          <p:cNvPr id="3" name="内容占位符 2"/>
          <p:cNvSpPr>
            <a:spLocks noGrp="1"/>
          </p:cNvSpPr>
          <p:nvPr>
            <p:ph idx="1"/>
          </p:nvPr>
        </p:nvSpPr>
        <p:spPr>
          <a:xfrm>
            <a:off x="-36511" y="1700808"/>
            <a:ext cx="9180511" cy="3933131"/>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International monetary system </a:t>
            </a:r>
            <a:r>
              <a:rPr lang="en-US" altLang="zh-CN" sz="2800" dirty="0">
                <a:latin typeface="Times New Roman" pitchFamily="18" charset="0"/>
                <a:cs typeface="Times New Roman" pitchFamily="18" charset="0"/>
              </a:rPr>
              <a:t>involves sets of internationally agreed rules, conventions and supporting institutions that facilitate international trade, cross border investment and generally the reallocation of capital between nation states</a:t>
            </a:r>
            <a:r>
              <a:rPr lang="en-US" altLang="zh-CN" sz="2800" dirty="0"/>
              <a:t>.</a:t>
            </a:r>
          </a:p>
          <a:p>
            <a:pPr>
              <a:buFont typeface="Wingdings" panose="05000000000000000000" pitchFamily="2" charset="2"/>
              <a:buChar char="n"/>
            </a:pPr>
            <a:r>
              <a:rPr lang="en-US" altLang="zh-CN" sz="2800" b="1" dirty="0">
                <a:latin typeface="Times New Roman" pitchFamily="18" charset="0"/>
                <a:cs typeface="Times New Roman" pitchFamily="18" charset="0"/>
              </a:rPr>
              <a:t>First modern international monetary system: Gold standard</a:t>
            </a:r>
          </a:p>
          <a:p>
            <a:pPr>
              <a:buFont typeface="Wingdings" panose="05000000000000000000" pitchFamily="2" charset="2"/>
              <a:buChar char="Ø"/>
            </a:pPr>
            <a:r>
              <a:rPr lang="en-US" altLang="zh-CN" sz="2800" dirty="0">
                <a:latin typeface="Times New Roman" pitchFamily="18" charset="0"/>
                <a:cs typeface="Times New Roman" pitchFamily="18" charset="0"/>
              </a:rPr>
              <a:t>Prevailed during the late 19th and early 20th centuries</a:t>
            </a:r>
          </a:p>
          <a:p>
            <a:pPr>
              <a:buFont typeface="Wingdings" panose="05000000000000000000" pitchFamily="2" charset="2"/>
              <a:buChar char="Ø"/>
            </a:pPr>
            <a:r>
              <a:rPr lang="en-US" altLang="zh-CN" sz="2800" dirty="0">
                <a:latin typeface="Times New Roman" pitchFamily="18" charset="0"/>
                <a:cs typeface="Times New Roman" pitchFamily="18" charset="0"/>
              </a:rPr>
              <a:t>Gold is the only standard of value</a:t>
            </a:r>
            <a:endParaRPr lang="zh-CN" altLang="en-US" sz="2800" dirty="0">
              <a:latin typeface="Times New Roman" pitchFamily="18" charset="0"/>
              <a:cs typeface="Times New Roman" pitchFamily="18" charset="0"/>
            </a:endParaRPr>
          </a:p>
          <a:p>
            <a:pPr>
              <a:buFont typeface="Wingdings" panose="05000000000000000000" pitchFamily="2" charset="2"/>
              <a:buChar char="n"/>
            </a:pPr>
            <a:endParaRPr lang="zh-CN" altLang="en-US" sz="2800" dirty="0"/>
          </a:p>
        </p:txBody>
      </p:sp>
    </p:spTree>
  </p:cSld>
  <p:clrMapOvr>
    <a:masterClrMapping/>
  </p:clrMapOvr>
</p:sld>
</file>

<file path=ppt/theme/theme1.xml><?xml version="1.0" encoding="utf-8"?>
<a:theme xmlns:a="http://schemas.openxmlformats.org/drawingml/2006/main" name="locker_life">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主题​​">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locker_life</Template>
  <TotalTime>531</TotalTime>
  <Words>1208</Words>
  <Application>Microsoft Office PowerPoint</Application>
  <PresentationFormat>全屏显示(4:3)</PresentationFormat>
  <Paragraphs>137</Paragraphs>
  <Slides>23</Slides>
  <Notes>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23</vt:i4>
      </vt:variant>
    </vt:vector>
  </HeadingPairs>
  <TitlesOfParts>
    <vt:vector size="30" baseType="lpstr">
      <vt:lpstr>宋体</vt:lpstr>
      <vt:lpstr>Arial</vt:lpstr>
      <vt:lpstr>Calibri</vt:lpstr>
      <vt:lpstr>Century Gothic</vt:lpstr>
      <vt:lpstr>Times New Roman</vt:lpstr>
      <vt:lpstr>Wingdings</vt:lpstr>
      <vt:lpstr>locker_life</vt:lpstr>
      <vt:lpstr>International Finance</vt:lpstr>
      <vt:lpstr>In this chapter, we’ll cover:</vt:lpstr>
      <vt:lpstr>International Balance of Payments</vt:lpstr>
      <vt:lpstr>International Balance of Payments</vt:lpstr>
      <vt:lpstr>International Balance of Payments</vt:lpstr>
      <vt:lpstr>International Balance of Payments</vt:lpstr>
      <vt:lpstr>Reserve Currency: Two Sides of the Same Coin</vt:lpstr>
      <vt:lpstr>Reserve Currency: Two Sides of the Same Coin</vt:lpstr>
      <vt:lpstr>Evolution of International Monetary Systems</vt:lpstr>
      <vt:lpstr>Evolution of International Monetary Systems</vt:lpstr>
      <vt:lpstr>Evolution of International Monetary Systems</vt:lpstr>
      <vt:lpstr>Evolution of International Monetary Systems</vt:lpstr>
      <vt:lpstr>Uniform Currency – Blessing or Curse?</vt:lpstr>
      <vt:lpstr>International Financial Institutions</vt:lpstr>
      <vt:lpstr>International Financial Institutions</vt:lpstr>
      <vt:lpstr>International Financial Institutions</vt:lpstr>
      <vt:lpstr>International Financial Institutions</vt:lpstr>
      <vt:lpstr>International Financial Institutions</vt:lpstr>
      <vt:lpstr>Economic Aid: A Solution to the Debt Problem?</vt:lpstr>
      <vt:lpstr>Economic Aid: A Solution to the Debt Problem?</vt:lpstr>
      <vt:lpstr>PowerPoint 演示文稿</vt:lpstr>
      <vt:lpstr>Study Questions</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Locker Life</dc:title>
  <dc:creator>微软中国</dc:creator>
  <cp:lastModifiedBy>付美榕</cp:lastModifiedBy>
  <cp:revision>75</cp:revision>
  <dcterms:created xsi:type="dcterms:W3CDTF">2014-01-09T07:29:04Z</dcterms:created>
  <dcterms:modified xsi:type="dcterms:W3CDTF">2025-02-16T14:07:14Z</dcterms:modified>
</cp:coreProperties>
</file>