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7" r:id="rId3"/>
    <p:sldId id="261" r:id="rId4"/>
    <p:sldId id="266" r:id="rId5"/>
    <p:sldId id="268" r:id="rId6"/>
    <p:sldId id="269" r:id="rId7"/>
    <p:sldId id="271" r:id="rId8"/>
    <p:sldId id="274" r:id="rId9"/>
    <p:sldId id="275" r:id="rId10"/>
    <p:sldId id="277" r:id="rId11"/>
    <p:sldId id="278" r:id="rId12"/>
    <p:sldId id="280" r:id="rId13"/>
    <p:sldId id="281" r:id="rId14"/>
    <p:sldId id="283" r:id="rId15"/>
    <p:sldId id="284" r:id="rId16"/>
    <p:sldId id="285" r:id="rId17"/>
    <p:sldId id="287" r:id="rId18"/>
    <p:sldId id="289" r:id="rId19"/>
    <p:sldId id="291" r:id="rId20"/>
    <p:sldId id="292" r:id="rId21"/>
    <p:sldId id="293" r:id="rId22"/>
    <p:sldId id="295" r:id="rId23"/>
    <p:sldId id="296" r:id="rId24"/>
    <p:sldId id="297" r:id="rId25"/>
    <p:sldId id="299" r:id="rId26"/>
    <p:sldId id="301" r:id="rId27"/>
    <p:sldId id="303" r:id="rId28"/>
    <p:sldId id="305" r:id="rId29"/>
    <p:sldId id="258" r:id="rId30"/>
    <p:sldId id="262" r:id="rId31"/>
    <p:sldId id="263" r:id="rId32"/>
    <p:sldId id="308" r:id="rId3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2" d="100"/>
          <a:sy n="62" d="100"/>
        </p:scale>
        <p:origin x="1400" y="52"/>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315F34-97C7-4B5E-861A-9E3E5A7AC8DE}" type="datetimeFigureOut">
              <a:rPr lang="zh-CN" altLang="en-US" smtClean="0"/>
              <a:t>2025/2/18</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170AE8-E0D9-4E5F-86C0-8FB38198E630}" type="slidenum">
              <a:rPr lang="zh-CN" altLang="en-US" smtClean="0"/>
              <a:t>‹#›</a:t>
            </a:fld>
            <a:endParaRPr lang="zh-CN" altLang="en-US"/>
          </a:p>
        </p:txBody>
      </p:sp>
    </p:spTree>
    <p:extLst>
      <p:ext uri="{BB962C8B-B14F-4D97-AF65-F5344CB8AC3E}">
        <p14:creationId xmlns:p14="http://schemas.microsoft.com/office/powerpoint/2010/main" val="33927072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BE170AE8-E0D9-4E5F-86C0-8FB38198E630}" type="slidenum">
              <a:rPr lang="zh-CN" altLang="en-US" smtClean="0"/>
              <a:t>10</a:t>
            </a:fld>
            <a:endParaRPr lang="zh-CN" altLang="en-US"/>
          </a:p>
        </p:txBody>
      </p:sp>
    </p:spTree>
    <p:extLst>
      <p:ext uri="{BB962C8B-B14F-4D97-AF65-F5344CB8AC3E}">
        <p14:creationId xmlns:p14="http://schemas.microsoft.com/office/powerpoint/2010/main" val="18007025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EA9BDBD-0208-4922-90CC-F15AC1351820}"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5526E3E-D7A6-48A4-AACA-3A054E72FE68}"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2400"/>
            <a:ext cx="2057400" cy="597376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2400"/>
            <a:ext cx="6019800" cy="597376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BEE22B3-653A-43A5-ACA8-82F63D402463}"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18F89CA-4970-43DA-BA13-3B924B0DCF6B}"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23EA3C7-C320-4240-ABCB-367EA5A55A6A}"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905000"/>
            <a:ext cx="38481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838700" y="1905000"/>
            <a:ext cx="38481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BC48917B-0C62-41CB-97A8-4155D4C3249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3A2E21B1-32D5-46FE-ACC7-54E7E28AB342}"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9EAB88E2-7F54-4A35-9F8F-F7C3F325172B}"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094E9C75-CC1E-4004-8A76-1CDBB6763728}"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22D6264D-7DF0-427B-BB84-63FCF5B7E773}"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AC6440C-29C9-468B-ADAB-7E6B0D2AB3A5}"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52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a:t>单击此处编辑母版标题样式</a:t>
            </a:r>
            <a:endParaRPr lang="en-US" altLang="zh-CN"/>
          </a:p>
        </p:txBody>
      </p:sp>
      <p:sp>
        <p:nvSpPr>
          <p:cNvPr id="1027" name="Rectangle 3"/>
          <p:cNvSpPr>
            <a:spLocks noGrp="1" noChangeArrowheads="1"/>
          </p:cNvSpPr>
          <p:nvPr>
            <p:ph type="body" idx="1"/>
          </p:nvPr>
        </p:nvSpPr>
        <p:spPr bwMode="auto">
          <a:xfrm>
            <a:off x="838200" y="1905000"/>
            <a:ext cx="7848600" cy="4221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zh-CN"/>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mn-lt"/>
                <a:ea typeface="宋体" charset="-122"/>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mn-lt"/>
                <a:ea typeface="宋体" charset="-122"/>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atin typeface="+mn-lt"/>
                <a:ea typeface="宋体" charset="-122"/>
              </a:defRPr>
            </a:lvl1pPr>
          </a:lstStyle>
          <a:p>
            <a:pPr>
              <a:defRPr/>
            </a:pPr>
            <a:fld id="{B17E9B8C-54B9-46A7-AA23-01448E656E4B}"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rgbClr val="990000"/>
          </a:solidFill>
          <a:latin typeface="+mj-lt"/>
          <a:ea typeface="+mj-ea"/>
          <a:cs typeface="+mj-cs"/>
        </a:defRPr>
      </a:lvl1pPr>
      <a:lvl2pPr algn="ctr" rtl="0" fontAlgn="base">
        <a:spcBef>
          <a:spcPct val="0"/>
        </a:spcBef>
        <a:spcAft>
          <a:spcPct val="0"/>
        </a:spcAft>
        <a:defRPr sz="4400">
          <a:solidFill>
            <a:srgbClr val="990000"/>
          </a:solidFill>
          <a:latin typeface="Century Gothic" pitchFamily="34" charset="0"/>
        </a:defRPr>
      </a:lvl2pPr>
      <a:lvl3pPr algn="ctr" rtl="0" fontAlgn="base">
        <a:spcBef>
          <a:spcPct val="0"/>
        </a:spcBef>
        <a:spcAft>
          <a:spcPct val="0"/>
        </a:spcAft>
        <a:defRPr sz="4400">
          <a:solidFill>
            <a:srgbClr val="990000"/>
          </a:solidFill>
          <a:latin typeface="Century Gothic" pitchFamily="34" charset="0"/>
        </a:defRPr>
      </a:lvl3pPr>
      <a:lvl4pPr algn="ctr" rtl="0" fontAlgn="base">
        <a:spcBef>
          <a:spcPct val="0"/>
        </a:spcBef>
        <a:spcAft>
          <a:spcPct val="0"/>
        </a:spcAft>
        <a:defRPr sz="4400">
          <a:solidFill>
            <a:srgbClr val="990000"/>
          </a:solidFill>
          <a:latin typeface="Century Gothic" pitchFamily="34" charset="0"/>
        </a:defRPr>
      </a:lvl4pPr>
      <a:lvl5pPr algn="ctr" rtl="0" fontAlgn="base">
        <a:spcBef>
          <a:spcPct val="0"/>
        </a:spcBef>
        <a:spcAft>
          <a:spcPct val="0"/>
        </a:spcAft>
        <a:defRPr sz="4400">
          <a:solidFill>
            <a:srgbClr val="990000"/>
          </a:solidFill>
          <a:latin typeface="Century Gothic" pitchFamily="34" charset="0"/>
        </a:defRPr>
      </a:lvl5pPr>
      <a:lvl6pPr marL="457200" algn="ctr" rtl="0" eaLnBrk="1" fontAlgn="base" hangingPunct="1">
        <a:spcBef>
          <a:spcPct val="0"/>
        </a:spcBef>
        <a:spcAft>
          <a:spcPct val="0"/>
        </a:spcAft>
        <a:defRPr sz="4400">
          <a:solidFill>
            <a:srgbClr val="990000"/>
          </a:solidFill>
          <a:latin typeface="Century Gothic" pitchFamily="34" charset="0"/>
        </a:defRPr>
      </a:lvl6pPr>
      <a:lvl7pPr marL="914400" algn="ctr" rtl="0" eaLnBrk="1" fontAlgn="base" hangingPunct="1">
        <a:spcBef>
          <a:spcPct val="0"/>
        </a:spcBef>
        <a:spcAft>
          <a:spcPct val="0"/>
        </a:spcAft>
        <a:defRPr sz="4400">
          <a:solidFill>
            <a:srgbClr val="990000"/>
          </a:solidFill>
          <a:latin typeface="Century Gothic" pitchFamily="34" charset="0"/>
        </a:defRPr>
      </a:lvl7pPr>
      <a:lvl8pPr marL="1371600" algn="ctr" rtl="0" eaLnBrk="1" fontAlgn="base" hangingPunct="1">
        <a:spcBef>
          <a:spcPct val="0"/>
        </a:spcBef>
        <a:spcAft>
          <a:spcPct val="0"/>
        </a:spcAft>
        <a:defRPr sz="4400">
          <a:solidFill>
            <a:srgbClr val="990000"/>
          </a:solidFill>
          <a:latin typeface="Century Gothic" pitchFamily="34" charset="0"/>
        </a:defRPr>
      </a:lvl8pPr>
      <a:lvl9pPr marL="1828800" algn="ctr" rtl="0" eaLnBrk="1" fontAlgn="base" hangingPunct="1">
        <a:spcBef>
          <a:spcPct val="0"/>
        </a:spcBef>
        <a:spcAft>
          <a:spcPct val="0"/>
        </a:spcAft>
        <a:defRPr sz="4400">
          <a:solidFill>
            <a:srgbClr val="990000"/>
          </a:solidFill>
          <a:latin typeface="Century Gothic"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p:txBody>
          <a:bodyPr/>
          <a:lstStyle/>
          <a:p>
            <a:r>
              <a:rPr lang="en-US" altLang="zh-CN" dirty="0">
                <a:latin typeface="Times New Roman" pitchFamily="18" charset="0"/>
                <a:ea typeface="宋体" charset="-122"/>
                <a:cs typeface="Times New Roman" pitchFamily="18" charset="0"/>
              </a:rPr>
              <a:t>Varieties of Advanced Market Capitalism</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Japan: Planned Market Economy with Traditional Elements</a:t>
            </a:r>
            <a:endParaRPr lang="zh-CN" altLang="en-US" dirty="0"/>
          </a:p>
        </p:txBody>
      </p:sp>
      <p:sp>
        <p:nvSpPr>
          <p:cNvPr id="3" name="内容占位符 2"/>
          <p:cNvSpPr>
            <a:spLocks noGrp="1"/>
          </p:cNvSpPr>
          <p:nvPr>
            <p:ph idx="1"/>
          </p:nvPr>
        </p:nvSpPr>
        <p:spPr>
          <a:xfrm>
            <a:off x="35496" y="1988840"/>
            <a:ext cx="9073008" cy="4137323"/>
          </a:xfrm>
        </p:spPr>
        <p:txBody>
          <a:bodyPr/>
          <a:lstStyle/>
          <a:p>
            <a:r>
              <a:rPr lang="en-US" altLang="zh-CN" sz="2800" dirty="0">
                <a:latin typeface="Times New Roman" pitchFamily="18" charset="0"/>
                <a:cs typeface="Times New Roman" pitchFamily="18" charset="0"/>
              </a:rPr>
              <a:t>Japanese companies set out on a forced-pace campaign to obtain and absorb technology from America and Europe.</a:t>
            </a:r>
          </a:p>
          <a:p>
            <a:endParaRPr lang="en-US" altLang="zh-CN" sz="2800" dirty="0">
              <a:latin typeface="Times New Roman" pitchFamily="18" charset="0"/>
              <a:cs typeface="Times New Roman" pitchFamily="18" charset="0"/>
            </a:endParaRPr>
          </a:p>
          <a:p>
            <a:r>
              <a:rPr lang="en-US" altLang="zh-CN" sz="2800" dirty="0">
                <a:latin typeface="Times New Roman" pitchFamily="18" charset="0"/>
                <a:cs typeface="Times New Roman" pitchFamily="18" charset="0"/>
              </a:rPr>
              <a:t>The fundamentals of the economy were right: a large and educated workforce, low inflation, and a very high savings rate.</a:t>
            </a:r>
          </a:p>
          <a:p>
            <a:endParaRPr lang="zh-CN" altLang="en-US" sz="2800" dirty="0">
              <a:latin typeface="Times New Roman" pitchFamily="18" charset="0"/>
              <a:cs typeface="Times New Roman" pitchFamily="18" charset="0"/>
            </a:endParaRPr>
          </a:p>
          <a:p>
            <a:r>
              <a:rPr lang="en-US" altLang="zh-CN" sz="2800" dirty="0">
                <a:latin typeface="Times New Roman" pitchFamily="18" charset="0"/>
                <a:cs typeface="Times New Roman" pitchFamily="18" charset="0"/>
              </a:rPr>
              <a:t>Japan’s commitment to exporting its way to growth.</a:t>
            </a:r>
            <a:endParaRPr lang="zh-CN" altLang="en-US" sz="28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Japan: Planned Market Economy with Traditional Elements</a:t>
            </a:r>
            <a:endParaRPr lang="zh-CN" altLang="en-US" dirty="0"/>
          </a:p>
        </p:txBody>
      </p:sp>
      <p:sp>
        <p:nvSpPr>
          <p:cNvPr id="3" name="内容占位符 2"/>
          <p:cNvSpPr>
            <a:spLocks noGrp="1"/>
          </p:cNvSpPr>
          <p:nvPr>
            <p:ph idx="1"/>
          </p:nvPr>
        </p:nvSpPr>
        <p:spPr>
          <a:xfrm>
            <a:off x="45840" y="1772816"/>
            <a:ext cx="9098160" cy="4932784"/>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The 1955 System</a:t>
            </a:r>
          </a:p>
          <a:p>
            <a:pPr>
              <a:buFont typeface="Wingdings" panose="05000000000000000000" pitchFamily="2" charset="2"/>
              <a:buChar char="n"/>
            </a:pPr>
            <a:endParaRPr lang="zh-CN"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400" dirty="0">
                <a:latin typeface="Times New Roman" pitchFamily="18" charset="0"/>
                <a:cs typeface="Times New Roman" pitchFamily="18" charset="0"/>
              </a:rPr>
              <a:t>Characterized by a particular government-corporate collaboration.</a:t>
            </a:r>
          </a:p>
          <a:p>
            <a:pPr>
              <a:buFont typeface="Wingdings" panose="05000000000000000000" pitchFamily="2" charset="2"/>
              <a:buChar char="Ø"/>
            </a:pPr>
            <a:r>
              <a:rPr lang="en-US" altLang="zh-CN" sz="2400" dirty="0">
                <a:latin typeface="Times New Roman" pitchFamily="18" charset="0"/>
                <a:cs typeface="Times New Roman" pitchFamily="18" charset="0"/>
              </a:rPr>
              <a:t>Marked the beginning of</a:t>
            </a:r>
            <a:r>
              <a:rPr lang="en-US" altLang="zh-CN" sz="2400" b="1" dirty="0">
                <a:latin typeface="Times New Roman" pitchFamily="18" charset="0"/>
                <a:cs typeface="Times New Roman" pitchFamily="18" charset="0"/>
              </a:rPr>
              <a:t> the Liberal Democratic Party </a:t>
            </a:r>
            <a:r>
              <a:rPr lang="en-US" altLang="zh-CN" sz="2400" dirty="0">
                <a:latin typeface="Times New Roman" pitchFamily="18" charset="0"/>
                <a:cs typeface="Times New Roman" pitchFamily="18" charset="0"/>
              </a:rPr>
              <a:t>(LDP)’s ascendancy and the clear establishment of the “iron triangle” of bureaucrats, businessmen, and politicians.</a:t>
            </a:r>
          </a:p>
          <a:p>
            <a:pPr>
              <a:buFont typeface="Wingdings" panose="05000000000000000000" pitchFamily="2" charset="2"/>
              <a:buChar char="Ø"/>
            </a:pPr>
            <a:r>
              <a:rPr lang="en-US" altLang="zh-CN" sz="2400" dirty="0">
                <a:latin typeface="Times New Roman" pitchFamily="18" charset="0"/>
                <a:cs typeface="Times New Roman" pitchFamily="18" charset="0"/>
              </a:rPr>
              <a:t>The Japanese government works cooperatively with business through an indicative planning process. </a:t>
            </a:r>
          </a:p>
          <a:p>
            <a:pPr>
              <a:buFont typeface="Wingdings" panose="05000000000000000000" pitchFamily="2" charset="2"/>
              <a:buChar char="Ø"/>
            </a:pPr>
            <a:r>
              <a:rPr lang="en-US" altLang="zh-CN" sz="2400" dirty="0">
                <a:latin typeface="Times New Roman" pitchFamily="18" charset="0"/>
                <a:cs typeface="Times New Roman" pitchFamily="18" charset="0"/>
              </a:rPr>
              <a:t>the Ministry of International Trade and Industry (MITI): for most of the postwar era represented the command center for the </a:t>
            </a:r>
            <a:r>
              <a:rPr lang="en-US" altLang="zh-CN" sz="2400" dirty="0" err="1">
                <a:latin typeface="Times New Roman" pitchFamily="18" charset="0"/>
                <a:cs typeface="Times New Roman" pitchFamily="18" charset="0"/>
              </a:rPr>
              <a:t>noncommand</a:t>
            </a:r>
            <a:r>
              <a:rPr lang="en-US" altLang="zh-CN" sz="2400" dirty="0">
                <a:latin typeface="Times New Roman" pitchFamily="18" charset="0"/>
                <a:cs typeface="Times New Roman" pitchFamily="18" charset="0"/>
              </a:rPr>
              <a:t> Japanese economy. </a:t>
            </a:r>
            <a:endParaRPr lang="zh-CN" altLang="en-US" sz="2400" dirty="0">
              <a:latin typeface="Times New Roman" pitchFamily="18" charset="0"/>
              <a:cs typeface="Times New Roman" pitchFamily="18" charset="0"/>
            </a:endParaRPr>
          </a:p>
          <a:p>
            <a:pPr>
              <a:buFont typeface="Wingdings" panose="05000000000000000000" pitchFamily="2" charset="2"/>
              <a:buChar char="p"/>
            </a:pPr>
            <a:endParaRPr lang="zh-CN" altLang="en-US" sz="24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Japan: Planned Market Economy with Traditional Elements</a:t>
            </a:r>
            <a:endParaRPr lang="zh-CN" altLang="en-US" dirty="0"/>
          </a:p>
        </p:txBody>
      </p:sp>
      <p:sp>
        <p:nvSpPr>
          <p:cNvPr id="3" name="内容占位符 2"/>
          <p:cNvSpPr>
            <a:spLocks noGrp="1"/>
          </p:cNvSpPr>
          <p:nvPr>
            <p:ph idx="1"/>
          </p:nvPr>
        </p:nvSpPr>
        <p:spPr>
          <a:xfrm>
            <a:off x="179512" y="1700808"/>
            <a:ext cx="8856984"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The Lost Decade</a:t>
            </a:r>
            <a:endParaRPr lang="zh-CN" altLang="zh-CN" sz="2800" dirty="0">
              <a:latin typeface="Times New Roman" pitchFamily="18" charset="0"/>
              <a:cs typeface="Times New Roman" pitchFamily="18" charset="0"/>
            </a:endParaRPr>
          </a:p>
          <a:p>
            <a:endParaRPr lang="en-US" altLang="zh-CN" sz="2000" dirty="0">
              <a:latin typeface="Times New Roman" pitchFamily="18" charset="0"/>
              <a:cs typeface="Times New Roman" pitchFamily="18" charset="0"/>
            </a:endParaRPr>
          </a:p>
          <a:p>
            <a:r>
              <a:rPr lang="en-US" altLang="zh-CN" sz="2800" dirty="0">
                <a:latin typeface="Times New Roman" panose="02020603050405020304" pitchFamily="18" charset="0"/>
                <a:cs typeface="Times New Roman" pitchFamily="18" charset="0"/>
              </a:rPr>
              <a:t>The Japanese economy was taken over by a huge and intoxicating speculative boom, which started to burst in 1990.</a:t>
            </a:r>
          </a:p>
          <a:p>
            <a:r>
              <a:rPr lang="en-US" altLang="zh-CN" sz="2800" dirty="0">
                <a:latin typeface="Times New Roman" panose="02020603050405020304" pitchFamily="18" charset="0"/>
                <a:cs typeface="Times New Roman" panose="02020603050405020304" pitchFamily="18" charset="0"/>
              </a:rPr>
              <a:t>The “state” had served Japan extraordinarily well over many decades.</a:t>
            </a:r>
          </a:p>
          <a:p>
            <a:r>
              <a:rPr lang="en-US" altLang="zh-CN" sz="2800" dirty="0">
                <a:latin typeface="Times New Roman" panose="02020603050405020304" pitchFamily="18" charset="0"/>
                <a:cs typeface="Times New Roman" panose="02020603050405020304" pitchFamily="18" charset="0"/>
              </a:rPr>
              <a:t>Japan’s lost decade has provided many valuable economic lessons</a:t>
            </a:r>
            <a:endParaRPr lang="zh-CN" altLang="en-US" sz="2800" dirty="0">
              <a:latin typeface="Times New Roman" panose="02020603050405020304"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Japan: Planned Market Economy with Traditional Elements</a:t>
            </a:r>
            <a:endParaRPr lang="zh-CN" altLang="en-US" dirty="0"/>
          </a:p>
        </p:txBody>
      </p:sp>
      <p:sp>
        <p:nvSpPr>
          <p:cNvPr id="3" name="内容占位符 2"/>
          <p:cNvSpPr>
            <a:spLocks noGrp="1"/>
          </p:cNvSpPr>
          <p:nvPr>
            <p:ph idx="1"/>
          </p:nvPr>
        </p:nvSpPr>
        <p:spPr>
          <a:xfrm>
            <a:off x="107504" y="1844824"/>
            <a:ext cx="8784976"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The Road Ahead</a:t>
            </a:r>
            <a:endParaRPr lang="zh-CN" altLang="zh-CN" dirty="0">
              <a:latin typeface="Times New Roman" pitchFamily="18" charset="0"/>
              <a:cs typeface="Times New Roman" pitchFamily="18" charset="0"/>
            </a:endParaRP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anose="02020603050405020304" pitchFamily="18" charset="0"/>
                <a:cs typeface="Times New Roman" pitchFamily="18" charset="0"/>
              </a:rPr>
              <a:t>Despite past success, Japanese economic growth has substantially slowed down and may not pick up again. </a:t>
            </a:r>
          </a:p>
          <a:p>
            <a:pPr>
              <a:buFont typeface="Wingdings" panose="05000000000000000000" pitchFamily="2" charset="2"/>
              <a:buChar char="Ø"/>
            </a:pPr>
            <a:endParaRPr lang="en-US" altLang="zh-CN" sz="2800" dirty="0">
              <a:latin typeface="Times New Roman" panose="02020603050405020304" pitchFamily="18" charset="0"/>
              <a:cs typeface="Times New Roman" pitchFamily="18" charset="0"/>
            </a:endParaRPr>
          </a:p>
          <a:p>
            <a:pPr>
              <a:buFont typeface="Wingdings" panose="05000000000000000000" pitchFamily="2" charset="2"/>
              <a:buChar char="Ø"/>
            </a:pPr>
            <a:r>
              <a:rPr lang="en-US" altLang="zh-CN" sz="2800" dirty="0">
                <a:latin typeface="Times New Roman" panose="02020603050405020304" pitchFamily="18" charset="0"/>
                <a:cs typeface="Times New Roman" pitchFamily="18" charset="0"/>
              </a:rPr>
              <a:t>Ultimately the role Japan plays will depend on its willingness and ability to deal successfully with the rest of the world, an effort complicated by its struggles to reform its economy and return to the path of rapid growth. </a:t>
            </a:r>
            <a:endParaRPr lang="zh-CN" altLang="en-US" sz="2800" dirty="0">
              <a:latin typeface="Times New Roman" panose="02020603050405020304" pitchFamily="18" charset="0"/>
              <a:cs typeface="Times New Roman" pitchFamily="18" charset="0"/>
            </a:endParaRPr>
          </a:p>
          <a:p>
            <a:endParaRPr lang="en-US" altLang="zh-CN" sz="28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France: Economy under Indicative Planning</a:t>
            </a:r>
            <a:endParaRPr lang="zh-CN" altLang="en-US" dirty="0"/>
          </a:p>
        </p:txBody>
      </p:sp>
      <p:sp>
        <p:nvSpPr>
          <p:cNvPr id="3" name="内容占位符 2"/>
          <p:cNvSpPr>
            <a:spLocks noGrp="1"/>
          </p:cNvSpPr>
          <p:nvPr>
            <p:ph idx="1"/>
          </p:nvPr>
        </p:nvSpPr>
        <p:spPr>
          <a:xfrm>
            <a:off x="143508" y="1844824"/>
            <a:ext cx="8856984"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The Earlier History of Turmoil </a:t>
            </a:r>
          </a:p>
          <a:p>
            <a:pPr>
              <a:buFont typeface="Wingdings" panose="05000000000000000000" pitchFamily="2" charset="2"/>
              <a:buChar char="n"/>
            </a:pPr>
            <a:endParaRPr lang="zh-CN"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b="1" dirty="0">
                <a:latin typeface="Times New Roman" pitchFamily="18" charset="0"/>
                <a:cs typeface="Times New Roman" pitchFamily="18" charset="0"/>
              </a:rPr>
              <a:t>The Napoleonic Era </a:t>
            </a:r>
            <a:r>
              <a:rPr lang="en-US" altLang="zh-CN" sz="2800" dirty="0">
                <a:latin typeface="Times New Roman" pitchFamily="18" charset="0"/>
                <a:cs typeface="Times New Roman" pitchFamily="18" charset="0"/>
              </a:rPr>
              <a:t>(1795–1815) stimulated production at the cost of investment and growth.</a:t>
            </a:r>
          </a:p>
          <a:p>
            <a:pPr>
              <a:buFont typeface="Wingdings" panose="05000000000000000000" pitchFamily="2" charset="2"/>
              <a:buChar char="Ø"/>
            </a:pP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 Re-establishing the economy on a peacetime basis proved difficult. Some industry and industrial technique developed for the wars was carried over, converted to peacetime purposes.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France: Economy under Indicative Planning</a:t>
            </a:r>
            <a:endParaRPr lang="zh-CN" altLang="en-US" dirty="0"/>
          </a:p>
        </p:txBody>
      </p:sp>
      <p:sp>
        <p:nvSpPr>
          <p:cNvPr id="3" name="内容占位符 2"/>
          <p:cNvSpPr>
            <a:spLocks noGrp="1"/>
          </p:cNvSpPr>
          <p:nvPr>
            <p:ph idx="1"/>
          </p:nvPr>
        </p:nvSpPr>
        <p:spPr>
          <a:xfrm>
            <a:off x="179512" y="1905000"/>
            <a:ext cx="8640960" cy="4221163"/>
          </a:xfrm>
        </p:spPr>
        <p:txBody>
          <a:bodyPr/>
          <a:lstStyle/>
          <a:p>
            <a:pPr>
              <a:buFont typeface="Wingdings" panose="05000000000000000000" pitchFamily="2" charset="2"/>
              <a:buChar char="Ø"/>
            </a:pPr>
            <a:r>
              <a:rPr lang="en-US" altLang="zh-CN" sz="2800" dirty="0">
                <a:latin typeface="Times New Roman" pitchFamily="18" charset="0"/>
                <a:cs typeface="Times New Roman" pitchFamily="18" charset="0"/>
              </a:rPr>
              <a:t>By the middle of the 19th century, France had joined the industrial era.</a:t>
            </a:r>
          </a:p>
          <a:p>
            <a:pPr>
              <a:buFont typeface="Wingdings" panose="05000000000000000000" pitchFamily="2" charset="2"/>
              <a:buChar char="Ø"/>
            </a:pPr>
            <a:endParaRPr lang="zh-CN" altLang="en-US"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The First World War produced an economic outcome disastrous for France. </a:t>
            </a:r>
          </a:p>
          <a:p>
            <a:pPr>
              <a:buFont typeface="Wingdings" panose="05000000000000000000" pitchFamily="2" charset="2"/>
              <a:buChar char="Ø"/>
            </a:pP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The French economy thus operated under a corporatist, state capitalist system during WWII. </a:t>
            </a:r>
            <a:endParaRPr lang="zh-CN" altLang="en-US" sz="28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France: Economy under Indicative Planning</a:t>
            </a:r>
            <a:endParaRPr lang="zh-CN" altLang="en-US" dirty="0"/>
          </a:p>
        </p:txBody>
      </p:sp>
      <p:sp>
        <p:nvSpPr>
          <p:cNvPr id="3" name="内容占位符 2"/>
          <p:cNvSpPr>
            <a:spLocks noGrp="1"/>
          </p:cNvSpPr>
          <p:nvPr>
            <p:ph idx="1"/>
          </p:nvPr>
        </p:nvSpPr>
        <p:spPr>
          <a:xfrm>
            <a:off x="143508" y="1700808"/>
            <a:ext cx="8856984" cy="4896544"/>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The Thirty Glorious Years </a:t>
            </a:r>
            <a:endParaRPr lang="zh-CN" altLang="zh-CN" sz="2800" b="1" dirty="0">
              <a:latin typeface="Times New Roman" pitchFamily="18" charset="0"/>
              <a:cs typeface="Times New Roman" pitchFamily="18" charset="0"/>
            </a:endParaRPr>
          </a:p>
          <a:p>
            <a:endParaRPr lang="en-US" altLang="zh-CN" sz="20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WWII dilemma created a need for major reconstruction in France, which in turn led to a period of steady economic development in France, now often fondly recalled as </a:t>
            </a:r>
            <a:r>
              <a:rPr lang="en-US" altLang="zh-CN" sz="2800" i="1" dirty="0">
                <a:latin typeface="Times New Roman" pitchFamily="18" charset="0"/>
                <a:cs typeface="Times New Roman" pitchFamily="18" charset="0"/>
              </a:rPr>
              <a:t>The Thirty Glorious Years</a:t>
            </a:r>
            <a:r>
              <a:rPr lang="en-US" altLang="zh-CN" sz="2800" dirty="0">
                <a:latin typeface="Times New Roman" pitchFamily="18" charset="0"/>
                <a:cs typeface="Times New Roman" pitchFamily="18" charset="0"/>
              </a:rPr>
              <a:t>. </a:t>
            </a:r>
          </a:p>
          <a:p>
            <a:pPr>
              <a:buFont typeface="Wingdings" panose="05000000000000000000" pitchFamily="2" charset="2"/>
              <a:buChar char="p"/>
            </a:pPr>
            <a:r>
              <a:rPr lang="en-US" altLang="zh-CN" sz="2800" dirty="0">
                <a:latin typeface="Times New Roman" pitchFamily="18" charset="0"/>
                <a:cs typeface="Times New Roman" pitchFamily="18" charset="0"/>
              </a:rPr>
              <a:t>The </a:t>
            </a:r>
            <a:r>
              <a:rPr lang="en-US" altLang="zh-CN" sz="2800" b="1" dirty="0">
                <a:latin typeface="Times New Roman" pitchFamily="18" charset="0"/>
                <a:cs typeface="Times New Roman" pitchFamily="18" charset="0"/>
              </a:rPr>
              <a:t>statist model </a:t>
            </a:r>
            <a:r>
              <a:rPr lang="en-US" altLang="zh-CN" sz="2800" dirty="0">
                <a:latin typeface="Times New Roman" pitchFamily="18" charset="0"/>
                <a:cs typeface="Times New Roman" pitchFamily="18" charset="0"/>
              </a:rPr>
              <a:t>comprised substantial state control in all three of the linchpin institutions of the economy.</a:t>
            </a:r>
          </a:p>
          <a:p>
            <a:pPr>
              <a:buFont typeface="Wingdings" panose="05000000000000000000" pitchFamily="2" charset="2"/>
              <a:buChar char="Ø"/>
            </a:pPr>
            <a:r>
              <a:rPr lang="en-US" altLang="zh-CN" sz="2800" dirty="0">
                <a:latin typeface="Times New Roman" pitchFamily="18" charset="0"/>
                <a:cs typeface="Times New Roman" pitchFamily="18" charset="0"/>
              </a:rPr>
              <a:t>1952          the Monnet Plan</a:t>
            </a:r>
          </a:p>
          <a:p>
            <a:pPr>
              <a:buFont typeface="Wingdings" panose="05000000000000000000" pitchFamily="2" charset="2"/>
              <a:buChar char="Ø"/>
            </a:pPr>
            <a:r>
              <a:rPr lang="en-US" altLang="zh-CN" sz="2800" dirty="0">
                <a:latin typeface="Times New Roman" pitchFamily="18" charset="0"/>
                <a:cs typeface="Times New Roman" pitchFamily="18" charset="0"/>
              </a:rPr>
              <a:t>1954-57     the Hirsch Plan</a:t>
            </a:r>
            <a:endParaRPr lang="zh-CN" altLang="en-US" sz="2800" dirty="0">
              <a:latin typeface="Times New Roman" pitchFamily="18" charset="0"/>
              <a:cs typeface="Times New Roman" pitchFamily="18" charset="0"/>
            </a:endParaRPr>
          </a:p>
          <a:p>
            <a:endParaRPr lang="zh-CN" altLang="en-US" sz="2800" dirty="0">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France: Economy under Indicative Planning</a:t>
            </a:r>
            <a:endParaRPr lang="zh-CN" altLang="en-US" dirty="0"/>
          </a:p>
        </p:txBody>
      </p:sp>
      <p:sp>
        <p:nvSpPr>
          <p:cNvPr id="3" name="内容占位符 2"/>
          <p:cNvSpPr>
            <a:spLocks noGrp="1"/>
          </p:cNvSpPr>
          <p:nvPr>
            <p:ph idx="1"/>
          </p:nvPr>
        </p:nvSpPr>
        <p:spPr>
          <a:xfrm>
            <a:off x="107504" y="1700808"/>
            <a:ext cx="9036496" cy="4896544"/>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The Statist Model: Changes and Continuities</a:t>
            </a: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400" dirty="0">
                <a:latin typeface="Times New Roman" pitchFamily="18" charset="0"/>
                <a:cs typeface="Times New Roman" pitchFamily="18" charset="0"/>
              </a:rPr>
              <a:t>The 1990s witnessed the transformation of the political economy largely through the uncoordinated action of individual economic actors. </a:t>
            </a:r>
          </a:p>
          <a:p>
            <a:pPr>
              <a:buFont typeface="Wingdings" panose="05000000000000000000" pitchFamily="2" charset="2"/>
              <a:buChar char="Ø"/>
            </a:pPr>
            <a:r>
              <a:rPr lang="en-US" altLang="zh-CN" sz="2400" dirty="0">
                <a:latin typeface="Times New Roman" pitchFamily="18" charset="0"/>
                <a:cs typeface="Times New Roman" pitchFamily="18" charset="0"/>
              </a:rPr>
              <a:t>By the end of the 20th century, the French political economy had changed dramatically.</a:t>
            </a:r>
          </a:p>
          <a:p>
            <a:pPr>
              <a:buFont typeface="Wingdings" panose="05000000000000000000" pitchFamily="2" charset="2"/>
              <a:buChar char="Ø"/>
            </a:pPr>
            <a:r>
              <a:rPr lang="en-US" altLang="zh-CN" sz="2400" dirty="0">
                <a:latin typeface="Times New Roman" pitchFamily="18" charset="0"/>
                <a:cs typeface="Times New Roman" pitchFamily="18" charset="0"/>
              </a:rPr>
              <a:t>In mid 2012, as the new socialist government set to work, the economy was sluggish, and deficits remained high.</a:t>
            </a:r>
          </a:p>
          <a:p>
            <a:pPr>
              <a:buFont typeface="Wingdings" panose="05000000000000000000" pitchFamily="2" charset="2"/>
              <a:buChar char="Ø"/>
            </a:pPr>
            <a:r>
              <a:rPr lang="en-US" altLang="zh-CN" sz="2400" dirty="0">
                <a:latin typeface="Times New Roman" pitchFamily="18" charset="0"/>
                <a:cs typeface="Times New Roman" pitchFamily="18" charset="0"/>
              </a:rPr>
              <a:t>Unemployment continues to rise, French industry continues to suffer, and the green shoots of recovery remain desperately few and far between. </a:t>
            </a:r>
            <a:endParaRPr lang="zh-CN" altLang="en-US" sz="2400" dirty="0">
              <a:latin typeface="Times New Roman" pitchFamily="18" charset="0"/>
              <a:cs typeface="Times New Roman" pitchFamily="18" charset="0"/>
            </a:endParaRPr>
          </a:p>
          <a:p>
            <a:endParaRPr lang="zh-CN" altLang="zh-CN" sz="2800" dirty="0">
              <a:latin typeface="Times New Roman" pitchFamily="18" charset="0"/>
              <a:cs typeface="Times New Roman" pitchFamily="18" charset="0"/>
            </a:endParaRPr>
          </a:p>
          <a:p>
            <a:endParaRPr lang="zh-CN" altLang="en-US"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France: Economy under Indicative Planning</a:t>
            </a:r>
            <a:endParaRPr lang="zh-CN" altLang="en-US" dirty="0"/>
          </a:p>
        </p:txBody>
      </p:sp>
      <p:sp>
        <p:nvSpPr>
          <p:cNvPr id="3" name="内容占位符 2"/>
          <p:cNvSpPr>
            <a:spLocks noGrp="1"/>
          </p:cNvSpPr>
          <p:nvPr>
            <p:ph idx="1"/>
          </p:nvPr>
        </p:nvSpPr>
        <p:spPr>
          <a:xfrm>
            <a:off x="125760" y="1844824"/>
            <a:ext cx="8892480"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The French System: A Critical Review</a:t>
            </a:r>
            <a:endParaRPr lang="zh-CN" altLang="zh-CN" sz="2800" b="1" dirty="0">
              <a:latin typeface="Times New Roman" pitchFamily="18" charset="0"/>
              <a:cs typeface="Times New Roman" pitchFamily="18" charset="0"/>
            </a:endParaRP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400" dirty="0">
                <a:latin typeface="Times New Roman" pitchFamily="18" charset="0"/>
                <a:cs typeface="Times New Roman" pitchFamily="18" charset="0"/>
              </a:rPr>
              <a:t>France is the advanced market capitalist economy that has most publicly and prominently engaged in indicative planning.</a:t>
            </a:r>
          </a:p>
          <a:p>
            <a:pPr>
              <a:buFont typeface="Wingdings" panose="05000000000000000000" pitchFamily="2" charset="2"/>
              <a:buChar char="Ø"/>
            </a:pPr>
            <a:r>
              <a:rPr lang="en-US" altLang="zh-CN" sz="2400" dirty="0">
                <a:latin typeface="Times New Roman" pitchFamily="18" charset="0"/>
                <a:cs typeface="Times New Roman" pitchFamily="18" charset="0"/>
              </a:rPr>
              <a:t>Now allowing greater laissez-faire in policy.</a:t>
            </a:r>
          </a:p>
          <a:p>
            <a:pPr>
              <a:buFont typeface="Wingdings" panose="05000000000000000000" pitchFamily="2" charset="2"/>
              <a:buChar char="Ø"/>
            </a:pPr>
            <a:r>
              <a:rPr lang="en-US" altLang="zh-CN" sz="2400" dirty="0">
                <a:latin typeface="Times New Roman" panose="02020603050405020304" pitchFamily="18" charset="0"/>
                <a:cs typeface="Times New Roman" pitchFamily="18" charset="0"/>
              </a:rPr>
              <a:t>The French drive to national unity led to a strong centralized state, one that intervenes in or “directs” the economy</a:t>
            </a:r>
          </a:p>
          <a:p>
            <a:pPr>
              <a:buFont typeface="Wingdings" panose="05000000000000000000" pitchFamily="2" charset="2"/>
              <a:buChar char="Ø"/>
            </a:pPr>
            <a:r>
              <a:rPr lang="en-US" altLang="zh-CN" sz="2400" dirty="0">
                <a:latin typeface="Times New Roman" panose="02020603050405020304" pitchFamily="18" charset="0"/>
                <a:cs typeface="Times New Roman" pitchFamily="18" charset="0"/>
              </a:rPr>
              <a:t>Simultaneously there has been vigorous resistance to this </a:t>
            </a:r>
            <a:r>
              <a:rPr lang="en-US" altLang="zh-CN" sz="2400" i="1" dirty="0">
                <a:latin typeface="Times New Roman" panose="02020603050405020304" pitchFamily="18" charset="0"/>
                <a:cs typeface="Times New Roman" pitchFamily="18" charset="0"/>
              </a:rPr>
              <a:t>dirigiste </a:t>
            </a:r>
            <a:r>
              <a:rPr lang="en-US" altLang="zh-CN" sz="2400" dirty="0">
                <a:latin typeface="Times New Roman" panose="02020603050405020304" pitchFamily="18" charset="0"/>
                <a:cs typeface="Times New Roman" pitchFamily="18" charset="0"/>
              </a:rPr>
              <a:t>tradition.</a:t>
            </a:r>
            <a:endParaRPr lang="zh-CN" altLang="en-US" sz="2400" dirty="0">
              <a:latin typeface="Times New Roman" panose="02020603050405020304" pitchFamily="18" charset="0"/>
              <a:cs typeface="Times New Roman" pitchFamily="18" charset="0"/>
            </a:endParaRPr>
          </a:p>
          <a:p>
            <a:endParaRPr lang="zh-CN" altLang="en-US"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Sweden: Social Market Welfare State</a:t>
            </a:r>
            <a:endParaRPr lang="zh-CN" altLang="en-US" dirty="0"/>
          </a:p>
        </p:txBody>
      </p:sp>
      <p:sp>
        <p:nvSpPr>
          <p:cNvPr id="3" name="内容占位符 2"/>
          <p:cNvSpPr>
            <a:spLocks noGrp="1"/>
          </p:cNvSpPr>
          <p:nvPr>
            <p:ph idx="1"/>
          </p:nvPr>
        </p:nvSpPr>
        <p:spPr>
          <a:xfrm>
            <a:off x="117848" y="1772816"/>
            <a:ext cx="9026152"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Overview  </a:t>
            </a:r>
          </a:p>
          <a:p>
            <a:pPr>
              <a:buFont typeface="Wingdings" panose="05000000000000000000" pitchFamily="2" charset="2"/>
              <a:buChar char="n"/>
            </a:pPr>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400" dirty="0">
                <a:latin typeface="Times New Roman" pitchFamily="18" charset="0"/>
                <a:cs typeface="Times New Roman" pitchFamily="18" charset="0"/>
              </a:rPr>
              <a:t>Sweden is usually taken as proof that vibrant free-market economy could harmoniously coexist with an ambitious and successful egalitarian welfare state.</a:t>
            </a:r>
          </a:p>
          <a:p>
            <a:pPr>
              <a:buFont typeface="Wingdings" panose="05000000000000000000" pitchFamily="2" charset="2"/>
              <a:buChar char="Ø"/>
            </a:pPr>
            <a:r>
              <a:rPr lang="en-US" altLang="zh-CN" sz="2400" dirty="0">
                <a:latin typeface="Times New Roman" panose="02020603050405020304" pitchFamily="18" charset="0"/>
                <a:cs typeface="Times New Roman" panose="02020603050405020304" pitchFamily="18" charset="0"/>
              </a:rPr>
              <a:t>Socialism had played an important role in Swedish political economy</a:t>
            </a:r>
          </a:p>
          <a:p>
            <a:pPr>
              <a:buFont typeface="Wingdings" panose="05000000000000000000" pitchFamily="2" charset="2"/>
              <a:buChar char="Ø"/>
            </a:pPr>
            <a:r>
              <a:rPr lang="en-US" altLang="zh-CN" sz="2400" dirty="0">
                <a:latin typeface="Times New Roman" pitchFamily="18" charset="0"/>
                <a:cs typeface="Times New Roman" pitchFamily="18" charset="0"/>
              </a:rPr>
              <a:t>As a result of its free market policies, the resourcefulness of its people, and its successful avoidance of war.</a:t>
            </a:r>
          </a:p>
          <a:p>
            <a:pPr>
              <a:buFont typeface="Wingdings" panose="05000000000000000000" pitchFamily="2" charset="2"/>
              <a:buChar char="Ø"/>
            </a:pPr>
            <a:r>
              <a:rPr lang="en-US" altLang="zh-CN" sz="2400" dirty="0">
                <a:latin typeface="Times New Roman" pitchFamily="18" charset="0"/>
                <a:cs typeface="Times New Roman" pitchFamily="18" charset="0"/>
              </a:rPr>
              <a:t>Sweden had the highest per-capita income growth in the world between 1870 and 1950. </a:t>
            </a:r>
            <a:endParaRPr lang="zh-CN" altLang="en-US" sz="2400" dirty="0">
              <a:latin typeface="Times New Roman" panose="02020603050405020304" pitchFamily="18" charset="0"/>
              <a:cs typeface="Times New Roman" pitchFamily="18" charset="0"/>
            </a:endParaRPr>
          </a:p>
          <a:p>
            <a:pPr>
              <a:buFont typeface="Wingdings" panose="05000000000000000000" pitchFamily="2" charset="2"/>
              <a:buChar char="p"/>
            </a:pPr>
            <a:endParaRPr lang="zh-CN" altLang="en-US" sz="2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US" altLang="zh-CN" dirty="0">
                <a:latin typeface="Times New Roman" pitchFamily="18" charset="0"/>
                <a:ea typeface="宋体" charset="-122"/>
                <a:cs typeface="Times New Roman" pitchFamily="18" charset="0"/>
              </a:rPr>
              <a:t>In this chapter, we’ll cover: </a:t>
            </a:r>
          </a:p>
        </p:txBody>
      </p:sp>
      <p:sp>
        <p:nvSpPr>
          <p:cNvPr id="14338" name="Rectangle 3"/>
          <p:cNvSpPr>
            <a:spLocks noGrp="1" noChangeArrowheads="1"/>
          </p:cNvSpPr>
          <p:nvPr>
            <p:ph type="body" idx="1"/>
          </p:nvPr>
        </p:nvSpPr>
        <p:spPr>
          <a:xfrm>
            <a:off x="251520" y="1700808"/>
            <a:ext cx="8892480" cy="4221163"/>
          </a:xfrm>
        </p:spPr>
        <p:txBody>
          <a:bodyPr/>
          <a:lstStyle/>
          <a:p>
            <a:pPr>
              <a:buFont typeface="Wingdings" panose="05000000000000000000" pitchFamily="2" charset="2"/>
              <a:buChar char="u"/>
            </a:pPr>
            <a:r>
              <a:rPr lang="en-US" altLang="zh-CN" sz="2800" dirty="0">
                <a:latin typeface="Times New Roman" pitchFamily="18" charset="0"/>
                <a:ea typeface="宋体" charset="-122"/>
                <a:cs typeface="Times New Roman" pitchFamily="18" charset="0"/>
              </a:rPr>
              <a:t>America: Market Capitalism with Government Expansion</a:t>
            </a:r>
          </a:p>
          <a:p>
            <a:pPr>
              <a:buFont typeface="Wingdings" panose="05000000000000000000" pitchFamily="2" charset="2"/>
              <a:buChar char="u"/>
            </a:pPr>
            <a:r>
              <a:rPr lang="en-US" altLang="zh-CN" sz="2800" dirty="0">
                <a:latin typeface="Times New Roman" pitchFamily="18" charset="0"/>
                <a:ea typeface="宋体" charset="-122"/>
                <a:cs typeface="Times New Roman" pitchFamily="18" charset="0"/>
              </a:rPr>
              <a:t>Japan: Planned Market Economy with Traditional Elements</a:t>
            </a:r>
          </a:p>
          <a:p>
            <a:pPr>
              <a:buFont typeface="Wingdings" panose="05000000000000000000" pitchFamily="2" charset="2"/>
              <a:buChar char="u"/>
            </a:pPr>
            <a:r>
              <a:rPr lang="en-US" altLang="zh-CN" sz="2800" dirty="0">
                <a:latin typeface="Times New Roman" pitchFamily="18" charset="0"/>
                <a:ea typeface="宋体" charset="-122"/>
                <a:cs typeface="Times New Roman" pitchFamily="18" charset="0"/>
              </a:rPr>
              <a:t>France: Economy under Indicative Planning</a:t>
            </a:r>
          </a:p>
          <a:p>
            <a:pPr>
              <a:buFont typeface="Wingdings" panose="05000000000000000000" pitchFamily="2" charset="2"/>
              <a:buChar char="u"/>
            </a:pPr>
            <a:r>
              <a:rPr lang="en-US" altLang="zh-CN" sz="2800" dirty="0">
                <a:latin typeface="Times New Roman" pitchFamily="18" charset="0"/>
                <a:ea typeface="宋体" charset="-122"/>
                <a:cs typeface="Times New Roman" pitchFamily="18" charset="0"/>
              </a:rPr>
              <a:t>Sweden: Social Market Welfare State</a:t>
            </a:r>
          </a:p>
          <a:p>
            <a:pPr>
              <a:buFont typeface="Wingdings" panose="05000000000000000000" pitchFamily="2" charset="2"/>
              <a:buChar char="u"/>
            </a:pPr>
            <a:r>
              <a:rPr lang="en-US" altLang="zh-CN" sz="2800" dirty="0">
                <a:latin typeface="Times New Roman" pitchFamily="18" charset="0"/>
                <a:ea typeface="宋体" charset="-122"/>
                <a:cs typeface="Times New Roman" pitchFamily="18" charset="0"/>
              </a:rPr>
              <a:t>Germany: Unification and Reforms</a:t>
            </a:r>
          </a:p>
          <a:p>
            <a:pPr>
              <a:buFont typeface="Wingdings" panose="05000000000000000000" pitchFamily="2" charset="2"/>
              <a:buChar char="u"/>
            </a:pPr>
            <a:r>
              <a:rPr lang="en-US" altLang="zh-CN" sz="2800" dirty="0">
                <a:latin typeface="Times New Roman" pitchFamily="18" charset="0"/>
                <a:ea typeface="宋体" charset="-122"/>
                <a:cs typeface="Times New Roman" pitchFamily="18" charset="0"/>
              </a:rPr>
              <a:t>Angela in Wonderland: What Germany’s Got Right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Sweden: Social Market Welfare State</a:t>
            </a:r>
            <a:endParaRPr lang="zh-CN" altLang="en-US" dirty="0"/>
          </a:p>
        </p:txBody>
      </p:sp>
      <p:sp>
        <p:nvSpPr>
          <p:cNvPr id="3" name="内容占位符 2"/>
          <p:cNvSpPr>
            <a:spLocks noGrp="1"/>
          </p:cNvSpPr>
          <p:nvPr>
            <p:ph idx="1"/>
          </p:nvPr>
        </p:nvSpPr>
        <p:spPr>
          <a:xfrm>
            <a:off x="323528" y="1905000"/>
            <a:ext cx="8568952"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The Success Story: 1870-1930 </a:t>
            </a:r>
            <a:endParaRPr lang="zh-CN" altLang="zh-CN" sz="2800" dirty="0">
              <a:latin typeface="Times New Roman" pitchFamily="18" charset="0"/>
              <a:cs typeface="Times New Roman" pitchFamily="18" charset="0"/>
            </a:endParaRPr>
          </a:p>
          <a:p>
            <a:endParaRPr lang="en-US" altLang="zh-CN" sz="2000" dirty="0">
              <a:latin typeface="Times New Roman" pitchFamily="18" charset="0"/>
              <a:cs typeface="Times New Roman" pitchFamily="18" charset="0"/>
            </a:endParaRPr>
          </a:p>
          <a:p>
            <a:r>
              <a:rPr lang="en-US" altLang="zh-CN" dirty="0">
                <a:latin typeface="Times New Roman" pitchFamily="18" charset="0"/>
                <a:cs typeface="Times New Roman" pitchFamily="18" charset="0"/>
              </a:rPr>
              <a:t>Characterized by limited government, free trade, free enterprise, and social mobility.</a:t>
            </a:r>
          </a:p>
          <a:p>
            <a:endParaRPr lang="en-US" altLang="zh-CN" dirty="0">
              <a:latin typeface="Times New Roman" pitchFamily="18" charset="0"/>
              <a:cs typeface="Times New Roman" pitchFamily="18" charset="0"/>
            </a:endParaRPr>
          </a:p>
          <a:p>
            <a:r>
              <a:rPr lang="en-US" altLang="zh-CN" dirty="0">
                <a:latin typeface="Times New Roman" pitchFamily="18" charset="0"/>
                <a:cs typeface="Times New Roman" pitchFamily="18" charset="0"/>
              </a:rPr>
              <a:t>Result: a class of able entrepreneurs in trade, industry, and banking. </a:t>
            </a:r>
            <a:endParaRPr lang="zh-CN" altLang="en-US"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Sweden: Social Market Welfare State</a:t>
            </a:r>
            <a:endParaRPr lang="zh-CN" altLang="en-US" dirty="0"/>
          </a:p>
        </p:txBody>
      </p:sp>
      <p:sp>
        <p:nvSpPr>
          <p:cNvPr id="3" name="内容占位符 2"/>
          <p:cNvSpPr>
            <a:spLocks noGrp="1"/>
          </p:cNvSpPr>
          <p:nvPr>
            <p:ph idx="1"/>
          </p:nvPr>
        </p:nvSpPr>
        <p:spPr>
          <a:xfrm>
            <a:off x="323528" y="1905000"/>
            <a:ext cx="8568952"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The 1930s: Build-up of the Swedish Model</a:t>
            </a:r>
          </a:p>
          <a:p>
            <a:pPr>
              <a:buFont typeface="Wingdings" panose="05000000000000000000" pitchFamily="2" charset="2"/>
              <a:buChar char="n"/>
            </a:pPr>
            <a:endParaRPr lang="zh-CN" altLang="zh-CN" sz="2000" dirty="0">
              <a:latin typeface="Times New Roman" pitchFamily="18" charset="0"/>
              <a:cs typeface="Times New Roman" pitchFamily="18" charset="0"/>
            </a:endParaRPr>
          </a:p>
          <a:p>
            <a:r>
              <a:rPr lang="en-US" altLang="zh-CN" dirty="0">
                <a:latin typeface="Times New Roman" pitchFamily="18" charset="0"/>
                <a:cs typeface="Times New Roman" pitchFamily="18" charset="0"/>
              </a:rPr>
              <a:t>The Social Democrat Party (SAP)</a:t>
            </a:r>
          </a:p>
          <a:p>
            <a:r>
              <a:rPr lang="en-US" altLang="zh-CN" dirty="0">
                <a:latin typeface="Times New Roman" pitchFamily="18" charset="0"/>
                <a:cs typeface="Times New Roman" pitchFamily="18" charset="0"/>
              </a:rPr>
              <a:t>Unions and Centralized Bargaining</a:t>
            </a:r>
          </a:p>
          <a:p>
            <a:r>
              <a:rPr lang="en-US" altLang="zh-CN" dirty="0">
                <a:latin typeface="Times New Roman" pitchFamily="18" charset="0"/>
                <a:cs typeface="Times New Roman" pitchFamily="18" charset="0"/>
              </a:rPr>
              <a:t>Free Trade</a:t>
            </a:r>
          </a:p>
          <a:p>
            <a:r>
              <a:rPr lang="en-US" altLang="zh-CN" dirty="0">
                <a:latin typeface="Times New Roman" pitchFamily="18" charset="0"/>
                <a:cs typeface="Times New Roman" pitchFamily="18" charset="0"/>
              </a:rPr>
              <a:t>No Nationalization</a:t>
            </a:r>
          </a:p>
          <a:p>
            <a:r>
              <a:rPr lang="en-US" altLang="zh-CN" dirty="0">
                <a:latin typeface="Times New Roman" pitchFamily="18" charset="0"/>
                <a:cs typeface="Times New Roman" pitchFamily="18" charset="0"/>
              </a:rPr>
              <a:t>No Economic Planning</a:t>
            </a:r>
            <a:endParaRPr lang="zh-CN" altLang="en-US"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Sweden: Social Market Welfare State</a:t>
            </a:r>
            <a:endParaRPr lang="zh-CN" altLang="en-US" dirty="0"/>
          </a:p>
        </p:txBody>
      </p:sp>
      <p:sp>
        <p:nvSpPr>
          <p:cNvPr id="3" name="内容占位符 2"/>
          <p:cNvSpPr>
            <a:spLocks noGrp="1"/>
          </p:cNvSpPr>
          <p:nvPr>
            <p:ph idx="1"/>
          </p:nvPr>
        </p:nvSpPr>
        <p:spPr>
          <a:xfrm>
            <a:off x="6540" y="1748165"/>
            <a:ext cx="9144000" cy="4953000"/>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The 1950s and 1960s: The Middle Way</a:t>
            </a:r>
            <a:endParaRPr lang="zh-CN" altLang="zh-CN" sz="2800" dirty="0">
              <a:latin typeface="Times New Roman" pitchFamily="18" charset="0"/>
              <a:cs typeface="Times New Roman" pitchFamily="18" charset="0"/>
            </a:endParaRP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Rapid economic growth and a simultaneous step-by-step build-up of the welfare state occurred during a period of great political consensus and harmony among unions, employers, and the Social Democrats. </a:t>
            </a:r>
          </a:p>
          <a:p>
            <a:pPr>
              <a:buFont typeface="Wingdings" panose="05000000000000000000" pitchFamily="2" charset="2"/>
              <a:buChar char="Ø"/>
            </a:pP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The end of the 1960s was a period of optimism fueled by nearly 100 years of uninterrupted economic growth. Yet the tendencies toward deterioration were becoming evident. </a:t>
            </a:r>
            <a:endParaRPr lang="zh-CN" altLang="en-US" sz="2800"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Sweden: Social Market Welfare State</a:t>
            </a:r>
            <a:endParaRPr lang="zh-CN" altLang="en-US" dirty="0"/>
          </a:p>
        </p:txBody>
      </p:sp>
      <p:sp>
        <p:nvSpPr>
          <p:cNvPr id="3" name="内容占位符 2"/>
          <p:cNvSpPr>
            <a:spLocks noGrp="1"/>
          </p:cNvSpPr>
          <p:nvPr>
            <p:ph idx="1"/>
          </p:nvPr>
        </p:nvSpPr>
        <p:spPr>
          <a:xfrm>
            <a:off x="251520" y="1905000"/>
            <a:ext cx="8784976"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The 1970s and 1980s: A Rude Awakening</a:t>
            </a:r>
            <a:endParaRPr lang="zh-CN" altLang="zh-CN" dirty="0">
              <a:latin typeface="Times New Roman" pitchFamily="18" charset="0"/>
              <a:cs typeface="Times New Roman" pitchFamily="18" charset="0"/>
            </a:endParaRPr>
          </a:p>
          <a:p>
            <a:endParaRPr lang="en-US" altLang="zh-CN"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The 1970s saw a breakdown of the Swedish model and the rules that had guided it.</a:t>
            </a:r>
          </a:p>
          <a:p>
            <a:pPr>
              <a:buFont typeface="Wingdings" panose="05000000000000000000" pitchFamily="2" charset="2"/>
              <a:buChar char="Ø"/>
            </a:pPr>
            <a:endParaRPr lang="en-US" altLang="zh-CN" sz="28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The collapse of the </a:t>
            </a:r>
            <a:r>
              <a:rPr lang="en-US" altLang="zh-CN" sz="2800" dirty="0" err="1">
                <a:latin typeface="Times New Roman" pitchFamily="18" charset="0"/>
                <a:cs typeface="Times New Roman" pitchFamily="18" charset="0"/>
              </a:rPr>
              <a:t>Bretton</a:t>
            </a:r>
            <a:r>
              <a:rPr lang="en-US" altLang="zh-CN" sz="2800" dirty="0">
                <a:latin typeface="Times New Roman" pitchFamily="18" charset="0"/>
                <a:cs typeface="Times New Roman" pitchFamily="18" charset="0"/>
              </a:rPr>
              <a:t> Woods international monetary system in 1973</a:t>
            </a:r>
            <a:endParaRPr lang="zh-CN" altLang="en-US" sz="2800"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Sweden: Social Market Welfare State</a:t>
            </a:r>
            <a:endParaRPr lang="zh-CN" altLang="en-US" dirty="0"/>
          </a:p>
        </p:txBody>
      </p:sp>
      <p:sp>
        <p:nvSpPr>
          <p:cNvPr id="3" name="内容占位符 2"/>
          <p:cNvSpPr>
            <a:spLocks noGrp="1"/>
          </p:cNvSpPr>
          <p:nvPr>
            <p:ph idx="1"/>
          </p:nvPr>
        </p:nvSpPr>
        <p:spPr>
          <a:xfrm>
            <a:off x="-13119" y="1772816"/>
            <a:ext cx="9049616"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The 1990s and Beyond: Recession and Reforms</a:t>
            </a:r>
            <a:endParaRPr lang="zh-CN" altLang="zh-CN" sz="2800" dirty="0">
              <a:latin typeface="Times New Roman" pitchFamily="18" charset="0"/>
              <a:cs typeface="Times New Roman" pitchFamily="18" charset="0"/>
            </a:endParaRPr>
          </a:p>
          <a:p>
            <a:endParaRPr lang="en-US" altLang="zh-CN" sz="1800" dirty="0">
              <a:latin typeface="Times New Roman" pitchFamily="18" charset="0"/>
              <a:cs typeface="Times New Roman" pitchFamily="18" charset="0"/>
            </a:endParaRPr>
          </a:p>
          <a:p>
            <a:pPr>
              <a:buFont typeface="Wingdings" panose="05000000000000000000" pitchFamily="2" charset="2"/>
              <a:buChar char="Ø"/>
            </a:pPr>
            <a:r>
              <a:rPr lang="en-US" altLang="zh-CN" sz="2400" dirty="0">
                <a:latin typeface="Times New Roman" pitchFamily="18" charset="0"/>
                <a:cs typeface="Times New Roman" pitchFamily="18" charset="0"/>
              </a:rPr>
              <a:t>Recession in late 1990.</a:t>
            </a:r>
          </a:p>
          <a:p>
            <a:pPr>
              <a:buFont typeface="Wingdings" panose="05000000000000000000" pitchFamily="2" charset="2"/>
              <a:buChar char="Ø"/>
            </a:pPr>
            <a:endParaRPr lang="en-US" altLang="zh-CN" sz="2400" dirty="0">
              <a:latin typeface="Times New Roman" pitchFamily="18" charset="0"/>
              <a:cs typeface="Times New Roman" pitchFamily="18" charset="0"/>
            </a:endParaRPr>
          </a:p>
          <a:p>
            <a:pPr>
              <a:buFont typeface="Wingdings" panose="05000000000000000000" pitchFamily="2" charset="2"/>
              <a:buChar char="Ø"/>
            </a:pPr>
            <a:r>
              <a:rPr lang="en-US" altLang="zh-CN" sz="2400" dirty="0">
                <a:latin typeface="Times New Roman" pitchFamily="18" charset="0"/>
                <a:cs typeface="Times New Roman" pitchFamily="18" charset="0"/>
              </a:rPr>
              <a:t>Despite the hopeful signs of stabilization and improvement, the Swedish model will never be the same again. </a:t>
            </a:r>
          </a:p>
          <a:p>
            <a:pPr>
              <a:buFont typeface="Wingdings" panose="05000000000000000000" pitchFamily="2" charset="2"/>
              <a:buChar char="Ø"/>
            </a:pPr>
            <a:endParaRPr lang="en-US" altLang="zh-CN" sz="2400" dirty="0">
              <a:latin typeface="Times New Roman" pitchFamily="18" charset="0"/>
              <a:cs typeface="Times New Roman" pitchFamily="18" charset="0"/>
            </a:endParaRPr>
          </a:p>
          <a:p>
            <a:pPr>
              <a:buFont typeface="Wingdings" panose="05000000000000000000" pitchFamily="2" charset="2"/>
              <a:buChar char="Ø"/>
            </a:pPr>
            <a:r>
              <a:rPr lang="en-US" altLang="zh-CN" sz="2400" dirty="0">
                <a:latin typeface="Times New Roman" pitchFamily="18" charset="0"/>
                <a:cs typeface="Times New Roman" pitchFamily="18" charset="0"/>
              </a:rPr>
              <a:t>Swedish economic policy combines a rigorous respect for free markets in output and private ownership of the means of production with the most active government labor market intervention in the world for the purposes of retraining, informing, and relocating laid-off workers in new jobs. </a:t>
            </a:r>
            <a:endParaRPr lang="zh-CN" altLang="en-US" sz="2400" dirty="0">
              <a:latin typeface="Times New Roman" pitchFamily="18" charset="0"/>
              <a:cs typeface="Times New Roman" pitchFamily="18" charset="0"/>
            </a:endParaRPr>
          </a:p>
          <a:p>
            <a:pPr>
              <a:buFont typeface="Wingdings" panose="05000000000000000000" pitchFamily="2" charset="2"/>
              <a:buChar char="Ø"/>
            </a:pPr>
            <a:endParaRPr lang="zh-CN" altLang="en-US" sz="2800"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Germany: Unification and Reforms</a:t>
            </a:r>
            <a:endParaRPr lang="zh-CN" altLang="en-US" dirty="0"/>
          </a:p>
        </p:txBody>
      </p:sp>
      <p:sp>
        <p:nvSpPr>
          <p:cNvPr id="3" name="内容占位符 2"/>
          <p:cNvSpPr>
            <a:spLocks noGrp="1"/>
          </p:cNvSpPr>
          <p:nvPr>
            <p:ph idx="1"/>
          </p:nvPr>
        </p:nvSpPr>
        <p:spPr>
          <a:xfrm>
            <a:off x="179512" y="1556792"/>
            <a:ext cx="8856984"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Early Economic Development</a:t>
            </a:r>
          </a:p>
          <a:p>
            <a:endParaRPr lang="en-US" altLang="zh-CN" sz="2000" dirty="0">
              <a:latin typeface="Times New Roman" pitchFamily="18" charset="0"/>
              <a:cs typeface="Times New Roman" pitchFamily="18" charset="0"/>
            </a:endParaRPr>
          </a:p>
          <a:p>
            <a:r>
              <a:rPr lang="en-US" altLang="zh-CN" sz="2800" dirty="0">
                <a:latin typeface="Times New Roman" pitchFamily="18" charset="0"/>
                <a:cs typeface="Times New Roman" pitchFamily="18" charset="0"/>
              </a:rPr>
              <a:t>In 1918, the Social Democrats took control of the government and established the </a:t>
            </a:r>
            <a:r>
              <a:rPr lang="en-US" altLang="zh-CN" sz="2800" b="1" dirty="0">
                <a:latin typeface="Times New Roman" pitchFamily="18" charset="0"/>
                <a:cs typeface="Times New Roman" pitchFamily="18" charset="0"/>
              </a:rPr>
              <a:t>Weimar Republic.</a:t>
            </a:r>
          </a:p>
          <a:p>
            <a:r>
              <a:rPr lang="en-US" altLang="zh-CN" sz="2800" dirty="0">
                <a:latin typeface="Times New Roman" pitchFamily="18" charset="0"/>
                <a:cs typeface="Times New Roman" pitchFamily="18" charset="0"/>
              </a:rPr>
              <a:t>During the Great Depression</a:t>
            </a:r>
            <a:r>
              <a:rPr lang="zh-CN" altLang="en-US" sz="2800" dirty="0">
                <a:latin typeface="Times New Roman" pitchFamily="18" charset="0"/>
                <a:cs typeface="Times New Roman" pitchFamily="18" charset="0"/>
              </a:rPr>
              <a:t>， </a:t>
            </a:r>
            <a:r>
              <a:rPr lang="en-US" altLang="zh-CN" sz="2800" dirty="0">
                <a:latin typeface="Times New Roman" pitchFamily="18" charset="0"/>
                <a:cs typeface="Times New Roman" pitchFamily="18" charset="0"/>
              </a:rPr>
              <a:t>a command capitalist economy.</a:t>
            </a:r>
          </a:p>
          <a:p>
            <a:r>
              <a:rPr lang="en-US" altLang="zh-CN" sz="2800" dirty="0">
                <a:latin typeface="Times New Roman" pitchFamily="18" charset="0"/>
                <a:cs typeface="Times New Roman" pitchFamily="18" charset="0"/>
              </a:rPr>
              <a:t>After WWII, Germany was divided into the Federal Republic of Germany (FRG) in the West, which adopted a market capitalist economic system, and the German Democratic Republic (GDR) in the East, which adopted a command socialist economic system.</a:t>
            </a:r>
            <a:endParaRPr lang="zh-CN" altLang="en-US" sz="2800" dirty="0">
              <a:latin typeface="Times New Roman" pitchFamily="18" charset="0"/>
              <a:cs typeface="Times New Roman" pitchFamily="18" charset="0"/>
            </a:endParaRPr>
          </a:p>
          <a:p>
            <a:endParaRPr lang="en-US" altLang="zh-CN" sz="2800" dirty="0">
              <a:latin typeface="Times New Roman" pitchFamily="18" charset="0"/>
              <a:cs typeface="Times New Roman"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Germany: Unification and Reforms</a:t>
            </a:r>
            <a:endParaRPr lang="zh-CN" altLang="en-US" dirty="0"/>
          </a:p>
        </p:txBody>
      </p:sp>
      <p:sp>
        <p:nvSpPr>
          <p:cNvPr id="3" name="内容占位符 2"/>
          <p:cNvSpPr>
            <a:spLocks noGrp="1"/>
          </p:cNvSpPr>
          <p:nvPr>
            <p:ph idx="1"/>
          </p:nvPr>
        </p:nvSpPr>
        <p:spPr>
          <a:xfrm>
            <a:off x="107504" y="1412776"/>
            <a:ext cx="9036496"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Post-Reunification Reforms </a:t>
            </a:r>
            <a:endParaRPr lang="zh-CN" altLang="zh-CN" dirty="0">
              <a:latin typeface="Times New Roman" pitchFamily="18" charset="0"/>
              <a:cs typeface="Times New Roman" pitchFamily="18" charset="0"/>
            </a:endParaRPr>
          </a:p>
          <a:p>
            <a:endParaRPr lang="en-US" altLang="zh-CN" sz="2000" dirty="0">
              <a:latin typeface="Times New Roman" pitchFamily="18" charset="0"/>
              <a:cs typeface="Times New Roman" pitchFamily="18" charset="0"/>
            </a:endParaRPr>
          </a:p>
          <a:p>
            <a:r>
              <a:rPr lang="en-US" altLang="zh-CN" sz="2800" dirty="0">
                <a:latin typeface="Times New Roman" pitchFamily="18" charset="0"/>
                <a:cs typeface="Times New Roman" pitchFamily="18" charset="0"/>
              </a:rPr>
              <a:t>Immediately after reunification, Germany experienced a significant loss of competitiveness.</a:t>
            </a:r>
          </a:p>
          <a:p>
            <a:r>
              <a:rPr lang="en-US" altLang="zh-CN" sz="2800" dirty="0">
                <a:latin typeface="Times New Roman" pitchFamily="18" charset="0"/>
                <a:cs typeface="Times New Roman" pitchFamily="18" charset="0"/>
              </a:rPr>
              <a:t>Reunification also brought a demand boom that emphasized services over export sectors. </a:t>
            </a:r>
          </a:p>
          <a:p>
            <a:r>
              <a:rPr lang="en-US" altLang="zh-CN" sz="2800" dirty="0">
                <a:latin typeface="Times New Roman" pitchFamily="18" charset="0"/>
                <a:cs typeface="Times New Roman" pitchFamily="18" charset="0"/>
              </a:rPr>
              <a:t>Germany responded to challenges with structural reforms, including wage moderation and industry restructuring. </a:t>
            </a:r>
          </a:p>
          <a:p>
            <a:r>
              <a:rPr lang="en-US" altLang="zh-CN" sz="2800" dirty="0">
                <a:latin typeface="Times New Roman" pitchFamily="18" charset="0"/>
                <a:cs typeface="Times New Roman" pitchFamily="18" charset="0"/>
              </a:rPr>
              <a:t>As a result of these changes, Germany saw its export performance improve and rise in significance.</a:t>
            </a:r>
            <a:endParaRPr lang="zh-CN" altLang="en-US" sz="2800" dirty="0">
              <a:latin typeface="Times New Roman" pitchFamily="18" charset="0"/>
              <a:cs typeface="Times New Roman" pitchFamily="18" charset="0"/>
            </a:endParaRPr>
          </a:p>
          <a:p>
            <a:endParaRPr lang="zh-CN" altLang="en-US" dirty="0">
              <a:latin typeface="Times New Roman" pitchFamily="18" charset="0"/>
              <a:cs typeface="Times New Roman" pitchFamily="18"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Germany: Unification and Reforms</a:t>
            </a:r>
            <a:endParaRPr lang="zh-CN" altLang="en-US" dirty="0"/>
          </a:p>
        </p:txBody>
      </p:sp>
      <p:sp>
        <p:nvSpPr>
          <p:cNvPr id="3" name="内容占位符 2"/>
          <p:cNvSpPr>
            <a:spLocks noGrp="1"/>
          </p:cNvSpPr>
          <p:nvPr>
            <p:ph idx="1"/>
          </p:nvPr>
        </p:nvSpPr>
        <p:spPr>
          <a:xfrm>
            <a:off x="107504" y="1412776"/>
            <a:ext cx="8928993" cy="5112568"/>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Euro Adoption and Export Boom</a:t>
            </a:r>
            <a:endParaRPr lang="zh-CN" altLang="zh-CN" sz="2800" dirty="0">
              <a:latin typeface="Times New Roman" pitchFamily="18" charset="0"/>
              <a:cs typeface="Times New Roman" pitchFamily="18" charset="0"/>
            </a:endParaRPr>
          </a:p>
          <a:p>
            <a:endParaRPr lang="en-US" altLang="zh-CN" sz="2400" dirty="0">
              <a:latin typeface="Times New Roman" pitchFamily="18" charset="0"/>
              <a:cs typeface="Times New Roman" pitchFamily="18" charset="0"/>
            </a:endParaRPr>
          </a:p>
          <a:p>
            <a:pPr>
              <a:buFont typeface="Wingdings" panose="05000000000000000000" pitchFamily="2" charset="2"/>
              <a:buChar char="Ø"/>
            </a:pPr>
            <a:r>
              <a:rPr lang="en-US" altLang="zh-CN" sz="2400" dirty="0">
                <a:latin typeface="Times New Roman" pitchFamily="18" charset="0"/>
                <a:cs typeface="Times New Roman" pitchFamily="18" charset="0"/>
              </a:rPr>
              <a:t>The new </a:t>
            </a:r>
            <a:r>
              <a:rPr lang="en-US" altLang="zh-CN" sz="2400" b="1" dirty="0">
                <a:latin typeface="Times New Roman" pitchFamily="18" charset="0"/>
                <a:cs typeface="Times New Roman" pitchFamily="18" charset="0"/>
              </a:rPr>
              <a:t>European Central Bank (ECB) </a:t>
            </a:r>
            <a:r>
              <a:rPr lang="en-US" altLang="zh-CN" sz="2400" dirty="0">
                <a:latin typeface="Times New Roman" pitchFamily="18" charset="0"/>
                <a:cs typeface="Times New Roman" pitchFamily="18" charset="0"/>
              </a:rPr>
              <a:t>is located in Frankfurt, home of the </a:t>
            </a:r>
            <a:r>
              <a:rPr lang="en-US" altLang="zh-CN" sz="2400" i="1" dirty="0">
                <a:latin typeface="Times New Roman" pitchFamily="18" charset="0"/>
                <a:cs typeface="Times New Roman" pitchFamily="18" charset="0"/>
              </a:rPr>
              <a:t>Bundesbank, </a:t>
            </a:r>
            <a:r>
              <a:rPr lang="en-US" altLang="zh-CN" sz="2400" dirty="0">
                <a:latin typeface="Times New Roman" pitchFamily="18" charset="0"/>
                <a:cs typeface="Times New Roman" pitchFamily="18" charset="0"/>
              </a:rPr>
              <a:t>to placate the Germans, and the ECB has attempted to imitate the model of the </a:t>
            </a:r>
            <a:r>
              <a:rPr lang="en-US" altLang="zh-CN" sz="2400" i="1" dirty="0">
                <a:latin typeface="Times New Roman" pitchFamily="18" charset="0"/>
                <a:cs typeface="Times New Roman" pitchFamily="18" charset="0"/>
              </a:rPr>
              <a:t>Bundesbank</a:t>
            </a:r>
            <a:r>
              <a:rPr lang="en-US" altLang="zh-CN" sz="2400" dirty="0"/>
              <a:t>. </a:t>
            </a:r>
          </a:p>
          <a:p>
            <a:pPr>
              <a:buFont typeface="Wingdings" panose="05000000000000000000" pitchFamily="2" charset="2"/>
              <a:buChar char="Ø"/>
            </a:pPr>
            <a:endParaRPr lang="en-US" altLang="zh-CN" sz="2400" dirty="0"/>
          </a:p>
          <a:p>
            <a:pPr>
              <a:buFont typeface="Wingdings" panose="05000000000000000000" pitchFamily="2" charset="2"/>
              <a:buChar char="Ø"/>
            </a:pPr>
            <a:r>
              <a:rPr lang="en-US" altLang="zh-CN" sz="2400" dirty="0">
                <a:latin typeface="Times New Roman" pitchFamily="18" charset="0"/>
                <a:cs typeface="Times New Roman" pitchFamily="18" charset="0"/>
              </a:rPr>
              <a:t>Germany’s exports benefited further from the adoption of the euro, which eventually became cheaper than the deutschmark might have been.</a:t>
            </a:r>
          </a:p>
          <a:p>
            <a:pPr>
              <a:buFont typeface="Wingdings" panose="05000000000000000000" pitchFamily="2" charset="2"/>
              <a:buChar char="Ø"/>
            </a:pPr>
            <a:endParaRPr lang="en-US" altLang="zh-CN" sz="2400" dirty="0">
              <a:latin typeface="Times New Roman" pitchFamily="18" charset="0"/>
              <a:cs typeface="Times New Roman" pitchFamily="18" charset="0"/>
            </a:endParaRPr>
          </a:p>
          <a:p>
            <a:pPr>
              <a:buFont typeface="Wingdings" panose="05000000000000000000" pitchFamily="2" charset="2"/>
              <a:buChar char="Ø"/>
            </a:pPr>
            <a:r>
              <a:rPr lang="en-US" altLang="zh-CN" sz="2400" dirty="0">
                <a:latin typeface="Times New Roman" pitchFamily="18" charset="0"/>
                <a:cs typeface="Times New Roman" pitchFamily="18" charset="0"/>
              </a:rPr>
              <a:t>Germany’s recent economic performance stands out among rich economies.</a:t>
            </a:r>
            <a:endParaRPr lang="zh-CN" altLang="en-US" sz="2400" dirty="0">
              <a:latin typeface="Times New Roman" pitchFamily="18" charset="0"/>
              <a:cs typeface="Times New Roman" pitchFamily="18" charset="0"/>
            </a:endParaRPr>
          </a:p>
          <a:p>
            <a:endParaRPr lang="zh-CN" alt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Angela in Wonderland: What Germany’s Got Right</a:t>
            </a:r>
            <a:endParaRPr lang="zh-CN" altLang="en-US" dirty="0"/>
          </a:p>
        </p:txBody>
      </p:sp>
      <p:sp>
        <p:nvSpPr>
          <p:cNvPr id="3" name="内容占位符 2"/>
          <p:cNvSpPr>
            <a:spLocks noGrp="1"/>
          </p:cNvSpPr>
          <p:nvPr>
            <p:ph idx="1"/>
          </p:nvPr>
        </p:nvSpPr>
        <p:spPr>
          <a:xfrm>
            <a:off x="114648" y="1628800"/>
            <a:ext cx="8921848" cy="4221163"/>
          </a:xfrm>
        </p:spPr>
        <p:txBody>
          <a:bodyPr/>
          <a:lstStyle/>
          <a:p>
            <a:pPr>
              <a:buFont typeface="Wingdings" panose="05000000000000000000" pitchFamily="2" charset="2"/>
              <a:buChar char="n"/>
            </a:pPr>
            <a:r>
              <a:rPr lang="en-US" altLang="zh-CN" dirty="0">
                <a:latin typeface="Times New Roman" pitchFamily="18" charset="0"/>
                <a:cs typeface="Times New Roman" pitchFamily="18" charset="0"/>
              </a:rPr>
              <a:t>What’s Germany’s secret?</a:t>
            </a:r>
          </a:p>
          <a:p>
            <a:endParaRPr lang="en-US" altLang="zh-CN" sz="20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While this may be partly attributed to an active industrial policy, luck has played a part. </a:t>
            </a:r>
          </a:p>
          <a:p>
            <a:pPr>
              <a:buFont typeface="Wingdings" panose="05000000000000000000" pitchFamily="2" charset="2"/>
              <a:buChar char="p"/>
            </a:pPr>
            <a:r>
              <a:rPr lang="en-US" altLang="zh-CN" sz="2800" dirty="0">
                <a:latin typeface="Times New Roman" pitchFamily="18" charset="0"/>
                <a:cs typeface="Times New Roman" pitchFamily="18" charset="0"/>
              </a:rPr>
              <a:t>But there has been plenty of skill, too.</a:t>
            </a:r>
          </a:p>
          <a:p>
            <a:pPr>
              <a:buFont typeface="Wingdings" panose="05000000000000000000" pitchFamily="2" charset="2"/>
              <a:buChar char="p"/>
            </a:pPr>
            <a:r>
              <a:rPr lang="en-US" altLang="zh-CN" sz="2800" dirty="0">
                <a:latin typeface="Times New Roman" pitchFamily="18" charset="0"/>
                <a:cs typeface="Times New Roman" pitchFamily="18" charset="0"/>
              </a:rPr>
              <a:t>Thanks to liberalizing reforms of recent years.</a:t>
            </a:r>
          </a:p>
          <a:p>
            <a:pPr>
              <a:buFont typeface="Wingdings" panose="05000000000000000000" pitchFamily="2" charset="2"/>
              <a:buChar char="p"/>
            </a:pPr>
            <a:r>
              <a:rPr lang="en-US" altLang="zh-CN" sz="2800" dirty="0">
                <a:latin typeface="Times New Roman" pitchFamily="18" charset="0"/>
                <a:cs typeface="Times New Roman" pitchFamily="18" charset="0"/>
              </a:rPr>
              <a:t>Germany’s model remains flawed</a:t>
            </a:r>
          </a:p>
          <a:p>
            <a:pPr>
              <a:buFont typeface="Wingdings" panose="05000000000000000000" pitchFamily="2" charset="2"/>
              <a:buChar char="Ø"/>
            </a:pPr>
            <a:r>
              <a:rPr lang="en-US" altLang="zh-CN" sz="2800" dirty="0">
                <a:latin typeface="Times New Roman" pitchFamily="18" charset="0"/>
                <a:cs typeface="Times New Roman" pitchFamily="18" charset="0"/>
              </a:rPr>
              <a:t>It is too dependent on foreign demand.</a:t>
            </a:r>
          </a:p>
          <a:p>
            <a:pPr>
              <a:buFont typeface="Wingdings" panose="05000000000000000000" pitchFamily="2" charset="2"/>
              <a:buChar char="Ø"/>
            </a:pPr>
            <a:r>
              <a:rPr lang="en-US" altLang="zh-CN" sz="2800" dirty="0">
                <a:latin typeface="Times New Roman" pitchFamily="18" charset="0"/>
                <a:cs typeface="Times New Roman" pitchFamily="18" charset="0"/>
              </a:rPr>
              <a:t>Poor record in improving productivity.</a:t>
            </a:r>
            <a:endParaRPr lang="zh-CN" altLang="en-US" sz="2800" dirty="0">
              <a:latin typeface="Times New Roman" pitchFamily="18" charset="0"/>
              <a:cs typeface="Times New Roman" pitchFamily="18" charset="0"/>
            </a:endParaRPr>
          </a:p>
          <a:p>
            <a:pPr>
              <a:buFont typeface="Wingdings" panose="05000000000000000000" pitchFamily="2" charset="2"/>
              <a:buChar char="p"/>
            </a:pPr>
            <a:endParaRPr lang="zh-CN" altLang="en-US" sz="2800" dirty="0">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685800" y="1752600"/>
            <a:ext cx="7772400" cy="1470025"/>
          </a:xfrm>
          <a:prstGeom prst="rect">
            <a:avLst/>
          </a:prstGeom>
          <a:noFill/>
          <a:ln w="9525">
            <a:noFill/>
            <a:miter lim="800000"/>
            <a:headEnd/>
            <a:tailEnd/>
          </a:ln>
        </p:spPr>
        <p:txBody>
          <a:bodyPr anchor="ctr"/>
          <a:lstStyle/>
          <a:p>
            <a:pPr algn="ctr"/>
            <a:r>
              <a:rPr lang="en-US" altLang="zh-CN" sz="4400" dirty="0">
                <a:solidFill>
                  <a:srgbClr val="990000"/>
                </a:solidFill>
                <a:latin typeface="Times New Roman" pitchFamily="18" charset="0"/>
                <a:cs typeface="Times New Roman" pitchFamily="18" charset="0"/>
              </a:rPr>
              <a:t>Study Questions</a:t>
            </a:r>
          </a:p>
        </p:txBody>
      </p:sp>
      <p:sp>
        <p:nvSpPr>
          <p:cNvPr id="15363" name="Rectangle 5"/>
          <p:cNvSpPr>
            <a:spLocks noChangeArrowheads="1"/>
          </p:cNvSpPr>
          <p:nvPr/>
        </p:nvSpPr>
        <p:spPr bwMode="auto">
          <a:xfrm>
            <a:off x="1371600" y="3733800"/>
            <a:ext cx="6400800" cy="1752600"/>
          </a:xfrm>
          <a:prstGeom prst="rect">
            <a:avLst/>
          </a:prstGeom>
          <a:noFill/>
          <a:ln w="9525">
            <a:noFill/>
            <a:miter lim="800000"/>
            <a:headEnd/>
            <a:tailEnd/>
          </a:ln>
        </p:spPr>
        <p:txBody>
          <a:bodyPr/>
          <a:lstStyle/>
          <a:p>
            <a:pPr lvl="8" algn="ctr">
              <a:spcBef>
                <a:spcPct val="20000"/>
              </a:spcBef>
            </a:pPr>
            <a:endParaRPr lang="en-US" altLang="zh-CN" sz="3200" dirty="0">
              <a:latin typeface="Century Gothic"/>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America: Market Capitalism with Government Expansion</a:t>
            </a:r>
            <a:endParaRPr lang="zh-CN" altLang="en-US" dirty="0"/>
          </a:p>
        </p:txBody>
      </p:sp>
      <p:sp>
        <p:nvSpPr>
          <p:cNvPr id="3" name="内容占位符 2"/>
          <p:cNvSpPr>
            <a:spLocks noGrp="1"/>
          </p:cNvSpPr>
          <p:nvPr>
            <p:ph idx="1"/>
          </p:nvPr>
        </p:nvSpPr>
        <p:spPr>
          <a:xfrm>
            <a:off x="0" y="1628800"/>
            <a:ext cx="9144000" cy="4221163"/>
          </a:xfrm>
        </p:spPr>
        <p:txBody>
          <a:bodyPr/>
          <a:lstStyle/>
          <a:p>
            <a:pPr>
              <a:buFont typeface="Wingdings" panose="05000000000000000000" pitchFamily="2" charset="2"/>
              <a:buChar char="n"/>
            </a:pPr>
            <a:r>
              <a:rPr lang="en-US" altLang="zh-CN" sz="2400" b="1" dirty="0">
                <a:latin typeface="Times New Roman" pitchFamily="18" charset="0"/>
                <a:cs typeface="Times New Roman" pitchFamily="18" charset="0"/>
              </a:rPr>
              <a:t>The United States was established on the mutually reinforcing principles of individual enterprise and limited governmental influence.</a:t>
            </a:r>
          </a:p>
          <a:p>
            <a:pPr>
              <a:buFont typeface="Wingdings" panose="05000000000000000000" pitchFamily="2" charset="2"/>
              <a:buChar char="Ø"/>
            </a:pPr>
            <a:r>
              <a:rPr lang="en-US" altLang="zh-CN" sz="2400" dirty="0">
                <a:latin typeface="Times New Roman" pitchFamily="18" charset="0"/>
                <a:cs typeface="Times New Roman" pitchFamily="18" charset="0"/>
              </a:rPr>
              <a:t>In the early years of America, most political leaders were reluctant to involve the federal government too heavily in the private sector. </a:t>
            </a:r>
          </a:p>
          <a:p>
            <a:pPr>
              <a:buFont typeface="Wingdings" panose="05000000000000000000" pitchFamily="2" charset="2"/>
              <a:buChar char="Ø"/>
            </a:pPr>
            <a:r>
              <a:rPr lang="en-US" altLang="zh-CN" sz="2400" dirty="0">
                <a:latin typeface="Times New Roman" pitchFamily="18" charset="0"/>
                <a:cs typeface="Times New Roman" pitchFamily="18" charset="0"/>
              </a:rPr>
              <a:t>During much of the 19th century, Americans generally accepted the economic idea of laissez-faire, opposing government interference except to maintain law and order.</a:t>
            </a:r>
          </a:p>
          <a:p>
            <a:pPr>
              <a:buFont typeface="Wingdings" panose="05000000000000000000" pitchFamily="2" charset="2"/>
              <a:buChar char="Ø"/>
            </a:pPr>
            <a:r>
              <a:rPr lang="en-US" altLang="zh-CN" sz="2400" dirty="0">
                <a:latin typeface="Times New Roman" pitchFamily="18" charset="0"/>
                <a:cs typeface="Times New Roman" pitchFamily="18" charset="0"/>
              </a:rPr>
              <a:t>In the beginning of the 20th century: a backlash against these laissez-faire trends.</a:t>
            </a:r>
          </a:p>
          <a:p>
            <a:pPr>
              <a:buFont typeface="Wingdings" panose="05000000000000000000" pitchFamily="2" charset="2"/>
              <a:buChar char="Ø"/>
            </a:pPr>
            <a:endParaRPr lang="en-US" altLang="zh-CN" sz="2800" dirty="0">
              <a:latin typeface="Times New Roman" pitchFamily="18" charset="0"/>
              <a:cs typeface="Times New Roman" pitchFamily="18" charset="0"/>
            </a:endParaRPr>
          </a:p>
          <a:p>
            <a:pPr>
              <a:buFont typeface="Wingdings" panose="05000000000000000000" pitchFamily="2" charset="2"/>
              <a:buChar char="n"/>
            </a:pPr>
            <a:endParaRPr lang="zh-CN" altLang="en-US" sz="2400" dirty="0">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Study Questions</a:t>
            </a:r>
            <a:endParaRPr lang="zh-CN" altLang="en-US" dirty="0"/>
          </a:p>
        </p:txBody>
      </p:sp>
      <p:sp>
        <p:nvSpPr>
          <p:cNvPr id="3" name="内容占位符 2"/>
          <p:cNvSpPr>
            <a:spLocks noGrp="1"/>
          </p:cNvSpPr>
          <p:nvPr>
            <p:ph idx="1"/>
          </p:nvPr>
        </p:nvSpPr>
        <p:spPr>
          <a:xfrm>
            <a:off x="174058" y="1412776"/>
            <a:ext cx="8862438" cy="4221163"/>
          </a:xfrm>
        </p:spPr>
        <p:txBody>
          <a:bodyPr/>
          <a:lstStyle/>
          <a:p>
            <a:pPr marL="514350" indent="-514350">
              <a:buFont typeface="+mj-lt"/>
              <a:buAutoNum type="arabicPeriod"/>
            </a:pPr>
            <a:r>
              <a:rPr lang="en-US" altLang="zh-CN" sz="2800" dirty="0">
                <a:latin typeface="Times New Roman" pitchFamily="18" charset="0"/>
                <a:cs typeface="Times New Roman" pitchFamily="18" charset="0"/>
              </a:rPr>
              <a:t>Why did the federal government expand its role in the U.S. economy in the 20th century?</a:t>
            </a:r>
            <a:endParaRPr lang="zh-CN" altLang="zh-CN" sz="2800" dirty="0">
              <a:latin typeface="Times New Roman" pitchFamily="18" charset="0"/>
              <a:cs typeface="Times New Roman" pitchFamily="18" charset="0"/>
            </a:endParaRPr>
          </a:p>
          <a:p>
            <a:pPr marL="514350" indent="-514350">
              <a:buFont typeface="+mj-lt"/>
              <a:buAutoNum type="arabicPeriod"/>
            </a:pPr>
            <a:r>
              <a:rPr lang="en-US" altLang="zh-CN" sz="2800" dirty="0">
                <a:latin typeface="Times New Roman" pitchFamily="18" charset="0"/>
                <a:cs typeface="Times New Roman" pitchFamily="18" charset="0"/>
              </a:rPr>
              <a:t>What has made the United States become the world’s largest net debtor?</a:t>
            </a:r>
            <a:endParaRPr lang="zh-CN" altLang="zh-CN" sz="2800" dirty="0">
              <a:latin typeface="Times New Roman" pitchFamily="18" charset="0"/>
              <a:cs typeface="Times New Roman" pitchFamily="18" charset="0"/>
            </a:endParaRPr>
          </a:p>
          <a:p>
            <a:pPr marL="514350" indent="-514350">
              <a:buFont typeface="+mj-lt"/>
              <a:buAutoNum type="arabicPeriod"/>
            </a:pPr>
            <a:r>
              <a:rPr lang="en-US" altLang="zh-CN" sz="2800" dirty="0">
                <a:latin typeface="Times New Roman" pitchFamily="18" charset="0"/>
                <a:cs typeface="Times New Roman" pitchFamily="18" charset="0"/>
              </a:rPr>
              <a:t>Discuss the possible cultural factors in the prolonged slowdown of the Japanese economy.</a:t>
            </a:r>
          </a:p>
          <a:p>
            <a:pPr marL="457200" indent="-457200">
              <a:buFont typeface="+mj-lt"/>
              <a:buAutoNum type="arabicPeriod"/>
            </a:pPr>
            <a:r>
              <a:rPr lang="en-US" altLang="zh-CN" sz="2800" dirty="0">
                <a:latin typeface="Times New Roman" pitchFamily="18" charset="0"/>
                <a:cs typeface="Times New Roman" pitchFamily="18" charset="0"/>
              </a:rPr>
              <a:t>Why had France not conformed to the pattern of economic development observed in the rest of western Europe in the nineteenth and twentieth centuries</a:t>
            </a:r>
            <a:r>
              <a:rPr lang="zh-CN" altLang="zh-CN" sz="2800" dirty="0">
                <a:latin typeface="Times New Roman" pitchFamily="18" charset="0"/>
                <a:cs typeface="Times New Roman" pitchFamily="18" charset="0"/>
              </a:rPr>
              <a:t>？</a:t>
            </a:r>
          </a:p>
          <a:p>
            <a:pPr marL="457200" indent="-457200">
              <a:buFont typeface="+mj-lt"/>
              <a:buAutoNum type="arabicPeriod"/>
            </a:pPr>
            <a:r>
              <a:rPr lang="en-US" altLang="zh-CN" sz="2800" dirty="0">
                <a:latin typeface="Times New Roman" pitchFamily="18" charset="0"/>
                <a:cs typeface="Times New Roman" pitchFamily="18" charset="0"/>
              </a:rPr>
              <a:t>How has the statist model contributed to the French economic development after WWII?</a:t>
            </a:r>
            <a:endParaRPr lang="zh-CN" altLang="zh-CN" sz="2800" dirty="0">
              <a:latin typeface="Times New Roman" pitchFamily="18" charset="0"/>
              <a:cs typeface="Times New Roman" pitchFamily="18" charset="0"/>
            </a:endParaRPr>
          </a:p>
          <a:p>
            <a:pPr marL="514350" indent="-514350">
              <a:buFont typeface="+mj-lt"/>
              <a:buAutoNum type="arabicPeriod"/>
            </a:pPr>
            <a:endParaRPr lang="zh-CN" altLang="zh-CN" sz="2400" dirty="0">
              <a:latin typeface="Times New Roman" pitchFamily="18" charset="0"/>
              <a:cs typeface="Times New Roman" pitchFamily="18" charset="0"/>
            </a:endParaRPr>
          </a:p>
          <a:p>
            <a:endParaRPr lang="zh-CN"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Study Questions</a:t>
            </a:r>
            <a:endParaRPr lang="zh-CN" altLang="en-US" dirty="0"/>
          </a:p>
        </p:txBody>
      </p:sp>
      <p:sp>
        <p:nvSpPr>
          <p:cNvPr id="3" name="内容占位符 2"/>
          <p:cNvSpPr>
            <a:spLocks noGrp="1"/>
          </p:cNvSpPr>
          <p:nvPr>
            <p:ph idx="1"/>
          </p:nvPr>
        </p:nvSpPr>
        <p:spPr>
          <a:xfrm>
            <a:off x="179512" y="1484784"/>
            <a:ext cx="8784976" cy="4221163"/>
          </a:xfrm>
        </p:spPr>
        <p:txBody>
          <a:bodyPr/>
          <a:lstStyle/>
          <a:p>
            <a:pPr marL="514350" indent="-514350">
              <a:buFont typeface="+mj-lt"/>
              <a:buAutoNum type="arabicPeriod" startAt="6"/>
            </a:pPr>
            <a:r>
              <a:rPr lang="en-US" altLang="zh-CN" sz="2800" dirty="0">
                <a:latin typeface="Times New Roman" panose="02020603050405020304" pitchFamily="18" charset="0"/>
                <a:cs typeface="Times New Roman" pitchFamily="18" charset="0"/>
              </a:rPr>
              <a:t>Many observers argue that Swedish taxes are too high. Evaluate this argument.</a:t>
            </a:r>
            <a:endParaRPr lang="zh-CN" altLang="zh-CN" sz="2800" dirty="0">
              <a:latin typeface="Times New Roman" panose="02020603050405020304" pitchFamily="18" charset="0"/>
              <a:cs typeface="Times New Roman" pitchFamily="18" charset="0"/>
            </a:endParaRPr>
          </a:p>
          <a:p>
            <a:pPr marL="514350" indent="-514350">
              <a:buFont typeface="+mj-lt"/>
              <a:buAutoNum type="arabicPeriod" startAt="6"/>
            </a:pPr>
            <a:r>
              <a:rPr lang="en-US" altLang="zh-CN" sz="2800" dirty="0">
                <a:latin typeface="Times New Roman" panose="02020603050405020304" pitchFamily="18" charset="0"/>
                <a:cs typeface="Times New Roman" pitchFamily="18" charset="0"/>
              </a:rPr>
              <a:t>Evaluate the arguments for and against Sweden joining the euro zone. </a:t>
            </a:r>
            <a:endParaRPr lang="zh-CN" altLang="zh-CN" sz="2800" dirty="0">
              <a:latin typeface="Times New Roman" panose="02020603050405020304" pitchFamily="18" charset="0"/>
              <a:cs typeface="Times New Roman" pitchFamily="18" charset="0"/>
            </a:endParaRPr>
          </a:p>
          <a:p>
            <a:pPr marL="514350" indent="-514350">
              <a:buFont typeface="+mj-lt"/>
              <a:buAutoNum type="arabicPeriod" startAt="6"/>
            </a:pPr>
            <a:r>
              <a:rPr lang="en-US" altLang="zh-CN" sz="2800" dirty="0">
                <a:latin typeface="Times New Roman" panose="02020603050405020304" pitchFamily="18" charset="0"/>
                <a:cs typeface="Times New Roman" pitchFamily="18" charset="0"/>
              </a:rPr>
              <a:t>How does the German economic system compare with that of the United States?</a:t>
            </a:r>
            <a:endParaRPr lang="zh-CN" altLang="zh-CN" sz="2800" dirty="0">
              <a:latin typeface="Times New Roman" panose="02020603050405020304" pitchFamily="18" charset="0"/>
              <a:cs typeface="Times New Roman" pitchFamily="18" charset="0"/>
            </a:endParaRPr>
          </a:p>
          <a:p>
            <a:pPr marL="514350" indent="-514350">
              <a:buFont typeface="+mj-lt"/>
              <a:buAutoNum type="arabicPeriod" startAt="6"/>
            </a:pPr>
            <a:r>
              <a:rPr lang="en-US" altLang="zh-CN" sz="2800" dirty="0">
                <a:latin typeface="Times New Roman" panose="02020603050405020304" pitchFamily="18" charset="0"/>
                <a:cs typeface="Times New Roman" pitchFamily="18" charset="0"/>
              </a:rPr>
              <a:t>Why has the unification of Germany cost more than expected, and what are the implications?</a:t>
            </a:r>
            <a:endParaRPr lang="zh-CN" altLang="zh-CN" sz="2800" dirty="0">
              <a:latin typeface="Times New Roman" panose="02020603050405020304" pitchFamily="18" charset="0"/>
              <a:cs typeface="Times New Roman" pitchFamily="18" charset="0"/>
            </a:endParaRPr>
          </a:p>
          <a:p>
            <a:pPr marL="514350" indent="-514350">
              <a:buFont typeface="+mj-lt"/>
              <a:buAutoNum type="arabicPeriod" startAt="6"/>
            </a:pPr>
            <a:r>
              <a:rPr lang="en-US" altLang="zh-CN" sz="2800" dirty="0">
                <a:latin typeface="Times New Roman" panose="02020603050405020304" pitchFamily="18" charset="0"/>
                <a:cs typeface="Times New Roman" pitchFamily="18" charset="0"/>
              </a:rPr>
              <a:t>Evaluate Germany’s economic miracle amid the recent global financial crisis.</a:t>
            </a:r>
            <a:endParaRPr lang="zh-CN" altLang="zh-CN" sz="2800" dirty="0">
              <a:latin typeface="Times New Roman" panose="02020603050405020304" pitchFamily="18" charset="0"/>
              <a:cs typeface="Times New Roman" pitchFamily="18" charset="0"/>
            </a:endParaRPr>
          </a:p>
          <a:p>
            <a:endParaRPr lang="zh-CN" altLang="en-US" sz="2800" dirty="0">
              <a:latin typeface="Times New Roman" pitchFamily="18" charset="0"/>
              <a:cs typeface="Times New Roman" pitchFamily="18"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descr="c1a8b776871e61a4ed226613281fec83.jpg"/>
          <p:cNvPicPr>
            <a:picLocks noGrp="1" noChangeAspect="1"/>
          </p:cNvPicPr>
          <p:nvPr>
            <p:ph idx="1"/>
          </p:nvPr>
        </p:nvPicPr>
        <p:blipFill>
          <a:blip r:embed="rId2" cstate="print"/>
          <a:stretch>
            <a:fillRect/>
          </a:stretch>
        </p:blipFill>
        <p:spPr>
          <a:xfrm>
            <a:off x="467544" y="692696"/>
            <a:ext cx="8190483" cy="576064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America: Market Capitalism with Government Expansion</a:t>
            </a:r>
            <a:endParaRPr lang="zh-CN" altLang="en-US" dirty="0"/>
          </a:p>
        </p:txBody>
      </p:sp>
      <p:sp>
        <p:nvSpPr>
          <p:cNvPr id="3" name="内容占位符 2"/>
          <p:cNvSpPr>
            <a:spLocks noGrp="1"/>
          </p:cNvSpPr>
          <p:nvPr>
            <p:ph idx="1"/>
          </p:nvPr>
        </p:nvSpPr>
        <p:spPr>
          <a:xfrm>
            <a:off x="71500" y="1484784"/>
            <a:ext cx="9001000" cy="4221163"/>
          </a:xfrm>
        </p:spPr>
        <p:txBody>
          <a:bodyPr/>
          <a:lstStyle/>
          <a:p>
            <a:pPr>
              <a:buFont typeface="Wingdings" panose="05000000000000000000" pitchFamily="2" charset="2"/>
              <a:buChar char="n"/>
            </a:pPr>
            <a:r>
              <a:rPr lang="en-US" altLang="zh-CN" sz="2400" dirty="0">
                <a:latin typeface="Times New Roman" pitchFamily="18" charset="0"/>
                <a:cs typeface="Times New Roman" pitchFamily="18" charset="0"/>
              </a:rPr>
              <a:t>The institutional foundation for modern American macroeconomic policy was established in 1913, with the passage of a constitutional amendment to allow federal income tax and the formation of the Federal Reserve System (the Fed).</a:t>
            </a:r>
            <a:endParaRPr lang="zh-CN" altLang="en-US" sz="2400" dirty="0">
              <a:latin typeface="Times New Roman" pitchFamily="18" charset="0"/>
              <a:cs typeface="Times New Roman" pitchFamily="18" charset="0"/>
            </a:endParaRPr>
          </a:p>
          <a:p>
            <a:pPr>
              <a:buFont typeface="Wingdings" panose="05000000000000000000" pitchFamily="2" charset="2"/>
              <a:buChar char="n"/>
            </a:pPr>
            <a:r>
              <a:rPr lang="en-US" altLang="zh-CN" sz="2400" dirty="0">
                <a:latin typeface="Times New Roman" pitchFamily="18" charset="0"/>
                <a:cs typeface="Times New Roman" pitchFamily="18" charset="0"/>
              </a:rPr>
              <a:t>The Great Depression of the 1930s and the presidency of Franklin Roosevelt brought about a large expansion of government’s role in the economy.</a:t>
            </a:r>
          </a:p>
          <a:p>
            <a:pPr>
              <a:buFont typeface="Wingdings" panose="05000000000000000000" pitchFamily="2" charset="2"/>
              <a:buChar char="n"/>
            </a:pPr>
            <a:r>
              <a:rPr lang="en-US" altLang="zh-CN" sz="2400" dirty="0">
                <a:latin typeface="Times New Roman" pitchFamily="18" charset="0"/>
                <a:cs typeface="Times New Roman" pitchFamily="18" charset="0"/>
              </a:rPr>
              <a:t>World War II brought greater federal intervention in the national economy with full-blown wage and price controls.</a:t>
            </a:r>
          </a:p>
          <a:p>
            <a:pPr>
              <a:buFont typeface="Wingdings" panose="05000000000000000000" pitchFamily="2" charset="2"/>
              <a:buChar char="n"/>
            </a:pPr>
            <a:r>
              <a:rPr lang="en-US" altLang="zh-CN" sz="2400" dirty="0">
                <a:latin typeface="Times New Roman" pitchFamily="18" charset="0"/>
                <a:cs typeface="Times New Roman" pitchFamily="18" charset="0"/>
              </a:rPr>
              <a:t>Cold War: concerns about Soviet influence underlay continuing relatively high American military spending, implementing </a:t>
            </a:r>
            <a:r>
              <a:rPr lang="en-US" altLang="zh-CN" sz="2400" b="1" dirty="0">
                <a:latin typeface="Times New Roman" pitchFamily="18" charset="0"/>
                <a:cs typeface="Times New Roman" pitchFamily="18" charset="0"/>
              </a:rPr>
              <a:t>the Marshall Plan </a:t>
            </a:r>
            <a:r>
              <a:rPr lang="en-US" altLang="zh-CN" sz="2400" dirty="0">
                <a:latin typeface="Times New Roman" pitchFamily="18" charset="0"/>
                <a:cs typeface="Times New Roman" pitchFamily="18" charset="0"/>
              </a:rPr>
              <a:t>to economically rebuild Western Europe, and the space race to counter the Soviet Union in the 1950s.</a:t>
            </a:r>
          </a:p>
          <a:p>
            <a:pPr>
              <a:buFont typeface="Wingdings" panose="05000000000000000000" pitchFamily="2" charset="2"/>
              <a:buChar char="l"/>
            </a:pPr>
            <a:endParaRPr lang="zh-CN" altLang="en-US" sz="24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America: Market Capitalism with Government Expansion</a:t>
            </a:r>
            <a:endParaRPr lang="zh-CN" altLang="en-US" dirty="0"/>
          </a:p>
        </p:txBody>
      </p:sp>
      <p:sp>
        <p:nvSpPr>
          <p:cNvPr id="3" name="内容占位符 2"/>
          <p:cNvSpPr>
            <a:spLocks noGrp="1"/>
          </p:cNvSpPr>
          <p:nvPr>
            <p:ph idx="1"/>
          </p:nvPr>
        </p:nvSpPr>
        <p:spPr>
          <a:xfrm>
            <a:off x="35496" y="1844824"/>
            <a:ext cx="8856984" cy="4221163"/>
          </a:xfrm>
        </p:spPr>
        <p:txBody>
          <a:bodyPr/>
          <a:lstStyle/>
          <a:p>
            <a:pPr>
              <a:buFont typeface="Wingdings" panose="05000000000000000000" pitchFamily="2" charset="2"/>
              <a:buChar char="n"/>
            </a:pPr>
            <a:r>
              <a:rPr lang="en-US" altLang="zh-CN" sz="2400" dirty="0">
                <a:latin typeface="Times New Roman" pitchFamily="18" charset="0"/>
                <a:cs typeface="Times New Roman" pitchFamily="18" charset="0"/>
              </a:rPr>
              <a:t>President Lyndon Johnson Years</a:t>
            </a:r>
            <a:r>
              <a:rPr lang="zh-CN" altLang="en-US" sz="2400" dirty="0">
                <a:latin typeface="Times New Roman" pitchFamily="18" charset="0"/>
                <a:cs typeface="Times New Roman" pitchFamily="18" charset="0"/>
              </a:rPr>
              <a:t>：</a:t>
            </a:r>
            <a:endParaRPr lang="en-US" altLang="zh-CN" sz="2400" dirty="0">
              <a:latin typeface="Times New Roman" pitchFamily="18" charset="0"/>
              <a:cs typeface="Times New Roman" pitchFamily="18" charset="0"/>
            </a:endParaRPr>
          </a:p>
          <a:p>
            <a:pPr>
              <a:buFont typeface="Wingdings" panose="05000000000000000000" pitchFamily="2" charset="2"/>
              <a:buChar char="Ø"/>
            </a:pPr>
            <a:r>
              <a:rPr lang="en-US" altLang="zh-CN" sz="2400" dirty="0">
                <a:latin typeface="Times New Roman" pitchFamily="18" charset="0"/>
                <a:cs typeface="Times New Roman" pitchFamily="18" charset="0"/>
              </a:rPr>
              <a:t>the Great Society programs</a:t>
            </a:r>
          </a:p>
          <a:p>
            <a:pPr>
              <a:buFont typeface="Wingdings" panose="05000000000000000000" pitchFamily="2" charset="2"/>
              <a:buChar char="Ø"/>
            </a:pPr>
            <a:r>
              <a:rPr lang="en-US" altLang="zh-CN" sz="2400" dirty="0">
                <a:latin typeface="Times New Roman" pitchFamily="18" charset="0"/>
                <a:cs typeface="Times New Roman" pitchFamily="18" charset="0"/>
              </a:rPr>
              <a:t> War on Poverty</a:t>
            </a:r>
          </a:p>
          <a:p>
            <a:pPr>
              <a:buFont typeface="Wingdings" panose="05000000000000000000" pitchFamily="2" charset="2"/>
              <a:buChar char="Ø"/>
            </a:pPr>
            <a:r>
              <a:rPr lang="en-US" altLang="zh-CN" sz="2400" dirty="0">
                <a:latin typeface="Times New Roman" pitchFamily="18" charset="0"/>
                <a:cs typeface="Times New Roman" pitchFamily="18" charset="0"/>
              </a:rPr>
              <a:t> Medicare Program</a:t>
            </a:r>
            <a:endParaRPr lang="zh-CN" altLang="en-US" sz="2400" dirty="0">
              <a:latin typeface="Times New Roman" panose="02020603050405020304" pitchFamily="18" charset="0"/>
              <a:cs typeface="Times New Roman" pitchFamily="18" charset="0"/>
            </a:endParaRPr>
          </a:p>
          <a:p>
            <a:pPr>
              <a:buFont typeface="Wingdings" panose="05000000000000000000" pitchFamily="2" charset="2"/>
              <a:buChar char="n"/>
            </a:pPr>
            <a:r>
              <a:rPr lang="en-US" altLang="zh-CN" sz="2400" dirty="0">
                <a:latin typeface="Times New Roman" pitchFamily="18" charset="0"/>
                <a:cs typeface="Times New Roman" pitchFamily="18" charset="0"/>
              </a:rPr>
              <a:t>For two decades after Jimmy Carter’s election in 1976, new federal initiatives would be few and far between.</a:t>
            </a:r>
          </a:p>
          <a:p>
            <a:pPr>
              <a:buFont typeface="Wingdings" panose="05000000000000000000" pitchFamily="2" charset="2"/>
              <a:buChar char="n"/>
            </a:pPr>
            <a:r>
              <a:rPr lang="en-US" altLang="zh-CN" sz="2400" dirty="0">
                <a:latin typeface="Times New Roman" pitchFamily="18" charset="0"/>
                <a:cs typeface="Times New Roman" pitchFamily="18" charset="0"/>
              </a:rPr>
              <a:t>The Carter administration emphasized economy and efficiency in government and deregulation in a number of areas of the economy.</a:t>
            </a:r>
            <a:endParaRPr lang="zh-CN" altLang="en-US" sz="2400" dirty="0">
              <a:latin typeface="Times New Roman" pitchFamily="18" charset="0"/>
              <a:cs typeface="Times New Roman" pitchFamily="18" charset="0"/>
            </a:endParaRPr>
          </a:p>
          <a:p>
            <a:endParaRPr lang="en-US" altLang="zh-CN" dirty="0">
              <a:latin typeface="Times New Roman" pitchFamily="18" charset="0"/>
              <a:cs typeface="Times New Roman" pitchFamily="18" charset="0"/>
            </a:endParaRPr>
          </a:p>
          <a:p>
            <a:endParaRPr lang="en-US" altLang="zh-CN"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America: Market Capitalism with Government Expansion</a:t>
            </a:r>
            <a:endParaRPr lang="zh-CN" altLang="en-US" dirty="0"/>
          </a:p>
        </p:txBody>
      </p:sp>
      <p:sp>
        <p:nvSpPr>
          <p:cNvPr id="3" name="内容占位符 2"/>
          <p:cNvSpPr>
            <a:spLocks noGrp="1"/>
          </p:cNvSpPr>
          <p:nvPr>
            <p:ph idx="1"/>
          </p:nvPr>
        </p:nvSpPr>
        <p:spPr>
          <a:xfrm>
            <a:off x="31960" y="1772816"/>
            <a:ext cx="8712968" cy="4221163"/>
          </a:xfrm>
        </p:spPr>
        <p:txBody>
          <a:bodyPr/>
          <a:lstStyle/>
          <a:p>
            <a:pPr>
              <a:buFont typeface="Wingdings" panose="05000000000000000000" pitchFamily="2" charset="2"/>
              <a:buChar char="n"/>
            </a:pPr>
            <a:r>
              <a:rPr lang="en-US" altLang="zh-CN" sz="2400" dirty="0">
                <a:latin typeface="Times New Roman" pitchFamily="18" charset="0"/>
                <a:cs typeface="Times New Roman" pitchFamily="18" charset="0"/>
              </a:rPr>
              <a:t>Ronald Reagan and</a:t>
            </a:r>
            <a:r>
              <a:rPr lang="zh-CN" altLang="en-US" sz="2400" dirty="0">
                <a:latin typeface="Times New Roman" pitchFamily="18" charset="0"/>
                <a:cs typeface="Times New Roman" pitchFamily="18" charset="0"/>
              </a:rPr>
              <a:t> </a:t>
            </a:r>
            <a:r>
              <a:rPr lang="en-US" altLang="zh-CN" sz="2400" b="1" dirty="0">
                <a:latin typeface="Times New Roman" pitchFamily="18" charset="0"/>
                <a:cs typeface="Times New Roman" pitchFamily="18" charset="0"/>
              </a:rPr>
              <a:t>Reaganomics: “</a:t>
            </a:r>
            <a:r>
              <a:rPr lang="en-US" altLang="zh-CN" sz="2400" dirty="0">
                <a:latin typeface="Times New Roman" pitchFamily="18" charset="0"/>
                <a:cs typeface="Times New Roman" pitchFamily="18" charset="0"/>
              </a:rPr>
              <a:t>Government is not the solution to our problems: government is the problem.”</a:t>
            </a:r>
          </a:p>
          <a:p>
            <a:pPr>
              <a:buFont typeface="Wingdings" panose="05000000000000000000" pitchFamily="2" charset="2"/>
              <a:buChar char="n"/>
            </a:pPr>
            <a:r>
              <a:rPr lang="en-US" altLang="zh-CN" sz="2400" dirty="0">
                <a:latin typeface="Times New Roman" pitchFamily="18" charset="0"/>
                <a:cs typeface="Times New Roman" pitchFamily="18" charset="0"/>
              </a:rPr>
              <a:t>George Bush promised a slowdown if not a reversal; of the Reagan policies, especially on the regulatory front.</a:t>
            </a:r>
          </a:p>
          <a:p>
            <a:pPr>
              <a:buFont typeface="Wingdings" panose="05000000000000000000" pitchFamily="2" charset="2"/>
              <a:buChar char="n"/>
            </a:pPr>
            <a:r>
              <a:rPr lang="en-US" altLang="zh-CN" sz="2400" dirty="0">
                <a:latin typeface="Times New Roman" pitchFamily="18" charset="0"/>
                <a:cs typeface="Times New Roman" pitchFamily="18" charset="0"/>
              </a:rPr>
              <a:t>Bill Clinton promised to reverse the Reagan-Bush approach by raising taxes on the wealthy, spending more on the poor and on urban areas, spending less on defense, and increasing the federal government’s role in health care. Throughout the 1990s, the nation had enjoyed a period of economic calm</a:t>
            </a:r>
            <a:endParaRPr lang="zh-CN" altLang="en-US" sz="2400" dirty="0">
              <a:latin typeface="Times New Roman" pitchFamily="18" charset="0"/>
              <a:cs typeface="Times New Roman" pitchFamily="18" charset="0"/>
            </a:endParaRPr>
          </a:p>
          <a:p>
            <a:endParaRPr lang="zh-CN" altLang="en-US" sz="2400" dirty="0">
              <a:latin typeface="Times New Roman" pitchFamily="18" charset="0"/>
              <a:cs typeface="Times New Roman" pitchFamily="18" charset="0"/>
            </a:endParaRPr>
          </a:p>
          <a:p>
            <a:endParaRPr lang="zh-CN" altLang="en-US" sz="2400"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America: Market Capitalism with Government Expansion</a:t>
            </a:r>
            <a:endParaRPr lang="zh-CN" altLang="en-US" dirty="0"/>
          </a:p>
        </p:txBody>
      </p:sp>
      <p:sp>
        <p:nvSpPr>
          <p:cNvPr id="3" name="内容占位符 2"/>
          <p:cNvSpPr>
            <a:spLocks noGrp="1"/>
          </p:cNvSpPr>
          <p:nvPr>
            <p:ph idx="1"/>
          </p:nvPr>
        </p:nvSpPr>
        <p:spPr>
          <a:xfrm>
            <a:off x="35496" y="1700808"/>
            <a:ext cx="8882311" cy="4221163"/>
          </a:xfrm>
        </p:spPr>
        <p:txBody>
          <a:bodyPr/>
          <a:lstStyle/>
          <a:p>
            <a:pPr>
              <a:buFont typeface="Wingdings" panose="05000000000000000000" pitchFamily="2" charset="2"/>
              <a:buChar char="n"/>
            </a:pPr>
            <a:r>
              <a:rPr lang="en-US" altLang="zh-CN" sz="2400" dirty="0">
                <a:latin typeface="Times New Roman" pitchFamily="18" charset="0"/>
                <a:cs typeface="Times New Roman" pitchFamily="18" charset="0"/>
              </a:rPr>
              <a:t>At the beginning of the 21st century, the nation has adhered to some bedrock principles in its approach to economic affairs.</a:t>
            </a:r>
          </a:p>
          <a:p>
            <a:pPr>
              <a:buFont typeface="Wingdings" panose="05000000000000000000" pitchFamily="2" charset="2"/>
              <a:buChar char="Ø"/>
            </a:pPr>
            <a:r>
              <a:rPr lang="en-US" altLang="zh-CN" sz="2400" dirty="0">
                <a:latin typeface="Times New Roman" pitchFamily="18" charset="0"/>
                <a:cs typeface="Times New Roman" pitchFamily="18" charset="0"/>
              </a:rPr>
              <a:t>The United States remains a “market economy.”</a:t>
            </a:r>
          </a:p>
          <a:p>
            <a:pPr>
              <a:buFont typeface="Wingdings" panose="05000000000000000000" pitchFamily="2" charset="2"/>
              <a:buChar char="Ø"/>
            </a:pPr>
            <a:r>
              <a:rPr lang="en-US" altLang="zh-CN" sz="2400" dirty="0">
                <a:latin typeface="Times New Roman" pitchFamily="18" charset="0"/>
                <a:cs typeface="Times New Roman" pitchFamily="18" charset="0"/>
              </a:rPr>
              <a:t>Americans believe that free markets promote economic efficiency</a:t>
            </a:r>
          </a:p>
          <a:p>
            <a:pPr>
              <a:buFont typeface="Wingdings" panose="05000000000000000000" pitchFamily="2" charset="2"/>
              <a:buChar char="Ø"/>
            </a:pPr>
            <a:r>
              <a:rPr lang="en-US" altLang="zh-CN" sz="2400" dirty="0">
                <a:latin typeface="Times New Roman" pitchFamily="18" charset="0"/>
                <a:cs typeface="Times New Roman" pitchFamily="18" charset="0"/>
              </a:rPr>
              <a:t>Americans at times have looked to government to break up or regulate companies that appeared to be developing so much power that they could defy market forces.</a:t>
            </a:r>
          </a:p>
          <a:p>
            <a:pPr>
              <a:buFont typeface="Wingdings" panose="05000000000000000000" pitchFamily="2" charset="2"/>
              <a:buChar char="Ø"/>
            </a:pPr>
            <a:r>
              <a:rPr lang="en-US" altLang="zh-CN" sz="2400" dirty="0">
                <a:latin typeface="Times New Roman" pitchFamily="18" charset="0"/>
                <a:cs typeface="Times New Roman" pitchFamily="18" charset="0"/>
              </a:rPr>
              <a:t>As the sometimes inconsistent approach to regulation demonstrates, Americans often disagree about the appropriate role of government in the economy.</a:t>
            </a:r>
          </a:p>
          <a:p>
            <a:pPr>
              <a:buFont typeface="Wingdings" panose="05000000000000000000" pitchFamily="2" charset="2"/>
              <a:buChar char="Ø"/>
            </a:pPr>
            <a:endParaRPr lang="zh-CN" altLang="en-US" sz="2400" dirty="0">
              <a:latin typeface="Times New Roman" pitchFamily="18" charset="0"/>
              <a:cs typeface="Times New Roman" pitchFamily="18" charset="0"/>
            </a:endParaRPr>
          </a:p>
          <a:p>
            <a:pPr>
              <a:buFont typeface="Wingdings" panose="05000000000000000000" pitchFamily="2" charset="2"/>
              <a:buChar char="p"/>
            </a:pPr>
            <a:endParaRPr lang="zh-CN" altLang="en-US" sz="24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Japan: Planned Market Economy with Traditional Elements</a:t>
            </a:r>
            <a:endParaRPr lang="zh-CN" altLang="en-US" dirty="0"/>
          </a:p>
        </p:txBody>
      </p:sp>
      <p:sp>
        <p:nvSpPr>
          <p:cNvPr id="3" name="内容占位符 2"/>
          <p:cNvSpPr>
            <a:spLocks noGrp="1"/>
          </p:cNvSpPr>
          <p:nvPr>
            <p:ph idx="1"/>
          </p:nvPr>
        </p:nvSpPr>
        <p:spPr>
          <a:xfrm>
            <a:off x="179512" y="1772816"/>
            <a:ext cx="9073008"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 Overview</a:t>
            </a:r>
          </a:p>
          <a:p>
            <a:pPr>
              <a:buFont typeface="Wingdings" panose="05000000000000000000" pitchFamily="2" charset="2"/>
              <a:buChar char="n"/>
            </a:pPr>
            <a:endParaRPr lang="en-US" altLang="zh-CN" sz="2000" dirty="0">
              <a:latin typeface="Times New Roman" pitchFamily="18" charset="0"/>
              <a:cs typeface="Times New Roman" pitchFamily="18" charset="0"/>
            </a:endParaRPr>
          </a:p>
          <a:p>
            <a:r>
              <a:rPr lang="en-US" altLang="zh-CN" sz="2800" dirty="0">
                <a:latin typeface="Times New Roman" pitchFamily="18" charset="0"/>
                <a:cs typeface="Times New Roman" pitchFamily="18" charset="0"/>
              </a:rPr>
              <a:t>Japan is a market capitalist economy, but the government does engage in indicative planning and exerts significant influence.</a:t>
            </a:r>
          </a:p>
          <a:p>
            <a:endParaRPr lang="en-US" altLang="zh-CN" sz="2800" dirty="0">
              <a:latin typeface="Times New Roman" pitchFamily="18" charset="0"/>
              <a:cs typeface="Times New Roman" pitchFamily="18" charset="0"/>
            </a:endParaRPr>
          </a:p>
          <a:p>
            <a:r>
              <a:rPr lang="en-US" altLang="zh-CN" sz="2800" dirty="0">
                <a:latin typeface="Times New Roman" pitchFamily="18" charset="0"/>
                <a:cs typeface="Times New Roman" pitchFamily="18" charset="0"/>
              </a:rPr>
              <a:t>Japan was the first society of non-European origin to carry out industrialization and modern economic growth.</a:t>
            </a:r>
            <a:endParaRPr lang="zh-CN" altLang="en-US" sz="28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Japan: Planned Market Economy with Traditional Elements</a:t>
            </a:r>
            <a:endParaRPr lang="zh-CN" altLang="en-US" dirty="0"/>
          </a:p>
        </p:txBody>
      </p:sp>
      <p:sp>
        <p:nvSpPr>
          <p:cNvPr id="3" name="内容占位符 2"/>
          <p:cNvSpPr>
            <a:spLocks noGrp="1"/>
          </p:cNvSpPr>
          <p:nvPr>
            <p:ph idx="1"/>
          </p:nvPr>
        </p:nvSpPr>
        <p:spPr>
          <a:xfrm>
            <a:off x="179512" y="1772816"/>
            <a:ext cx="8784976"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Rising from the Ashes</a:t>
            </a:r>
          </a:p>
          <a:p>
            <a:pPr>
              <a:buFont typeface="Wingdings" panose="05000000000000000000" pitchFamily="2" charset="2"/>
              <a:buChar char="n"/>
            </a:pPr>
            <a:endParaRPr lang="en-US" altLang="zh-CN" sz="2000" b="1"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Rising from the ashes of defeat and poverty at the end of World War II, Japan experienced the most rapid rate of sustained economic growth in the world to become its second largest economy.</a:t>
            </a:r>
          </a:p>
          <a:p>
            <a:pPr>
              <a:buFont typeface="Wingdings" panose="05000000000000000000" pitchFamily="2" charset="2"/>
              <a:buChar char="p"/>
            </a:pPr>
            <a:endParaRPr lang="en-US" altLang="zh-CN" sz="20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Elements in Japan’s postwar success:</a:t>
            </a:r>
          </a:p>
          <a:p>
            <a:r>
              <a:rPr lang="en-US" altLang="zh-CN" sz="2800" dirty="0">
                <a:latin typeface="Times New Roman" pitchFamily="18" charset="0"/>
                <a:cs typeface="Times New Roman" pitchFamily="18" charset="0"/>
              </a:rPr>
              <a:t>It was already a relatively developed country before World War II. </a:t>
            </a:r>
          </a:p>
          <a:p>
            <a:pPr>
              <a:buFont typeface="Wingdings" panose="05000000000000000000" pitchFamily="2" charset="2"/>
              <a:buChar char="p"/>
            </a:pPr>
            <a:endParaRPr lang="en-US" altLang="zh-CN" sz="2800" b="1" dirty="0">
              <a:latin typeface="Times New Roman" pitchFamily="18" charset="0"/>
              <a:cs typeface="Times New Roman" pitchFamily="18" charset="0"/>
            </a:endParaRPr>
          </a:p>
          <a:p>
            <a:endParaRPr lang="zh-CN" altLang="en-US" dirty="0"/>
          </a:p>
        </p:txBody>
      </p:sp>
    </p:spTree>
  </p:cSld>
  <p:clrMapOvr>
    <a:masterClrMapping/>
  </p:clrMapOvr>
</p:sld>
</file>

<file path=ppt/theme/theme1.xml><?xml version="1.0" encoding="utf-8"?>
<a:theme xmlns:a="http://schemas.openxmlformats.org/drawingml/2006/main" name="locker_life">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主题​​">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locker_life</Template>
  <TotalTime>325</TotalTime>
  <Words>2056</Words>
  <Application>Microsoft Office PowerPoint</Application>
  <PresentationFormat>全屏显示(4:3)</PresentationFormat>
  <Paragraphs>191</Paragraphs>
  <Slides>32</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32</vt:i4>
      </vt:variant>
    </vt:vector>
  </HeadingPairs>
  <TitlesOfParts>
    <vt:vector size="39" baseType="lpstr">
      <vt:lpstr>等线</vt:lpstr>
      <vt:lpstr>宋体</vt:lpstr>
      <vt:lpstr>Arial</vt:lpstr>
      <vt:lpstr>Century Gothic</vt:lpstr>
      <vt:lpstr>Times New Roman</vt:lpstr>
      <vt:lpstr>Wingdings</vt:lpstr>
      <vt:lpstr>locker_life</vt:lpstr>
      <vt:lpstr>Varieties of Advanced Market Capitalism</vt:lpstr>
      <vt:lpstr>In this chapter, we’ll cover: </vt:lpstr>
      <vt:lpstr>America: Market Capitalism with Government Expansion</vt:lpstr>
      <vt:lpstr>America: Market Capitalism with Government Expansion</vt:lpstr>
      <vt:lpstr>America: Market Capitalism with Government Expansion</vt:lpstr>
      <vt:lpstr>America: Market Capitalism with Government Expansion</vt:lpstr>
      <vt:lpstr>America: Market Capitalism with Government Expansion</vt:lpstr>
      <vt:lpstr>Japan: Planned Market Economy with Traditional Elements</vt:lpstr>
      <vt:lpstr>Japan: Planned Market Economy with Traditional Elements</vt:lpstr>
      <vt:lpstr>Japan: Planned Market Economy with Traditional Elements</vt:lpstr>
      <vt:lpstr>Japan: Planned Market Economy with Traditional Elements</vt:lpstr>
      <vt:lpstr>Japan: Planned Market Economy with Traditional Elements</vt:lpstr>
      <vt:lpstr>Japan: Planned Market Economy with Traditional Elements</vt:lpstr>
      <vt:lpstr>France: Economy under Indicative Planning</vt:lpstr>
      <vt:lpstr>France: Economy under Indicative Planning</vt:lpstr>
      <vt:lpstr>France: Economy under Indicative Planning</vt:lpstr>
      <vt:lpstr>France: Economy under Indicative Planning</vt:lpstr>
      <vt:lpstr>France: Economy under Indicative Planning</vt:lpstr>
      <vt:lpstr>Sweden: Social Market Welfare State</vt:lpstr>
      <vt:lpstr>Sweden: Social Market Welfare State</vt:lpstr>
      <vt:lpstr>Sweden: Social Market Welfare State</vt:lpstr>
      <vt:lpstr>Sweden: Social Market Welfare State</vt:lpstr>
      <vt:lpstr>Sweden: Social Market Welfare State</vt:lpstr>
      <vt:lpstr>Sweden: Social Market Welfare State</vt:lpstr>
      <vt:lpstr>Germany: Unification and Reforms</vt:lpstr>
      <vt:lpstr>Germany: Unification and Reforms</vt:lpstr>
      <vt:lpstr>Germany: Unification and Reforms</vt:lpstr>
      <vt:lpstr>Angela in Wonderland: What Germany’s Got Right</vt:lpstr>
      <vt:lpstr>PowerPoint 演示文稿</vt:lpstr>
      <vt:lpstr>Study Questions</vt:lpstr>
      <vt:lpstr>Study Questions</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Locker Life</dc:title>
  <dc:creator>微软中国</dc:creator>
  <cp:lastModifiedBy>付美榕</cp:lastModifiedBy>
  <cp:revision>72</cp:revision>
  <dcterms:created xsi:type="dcterms:W3CDTF">2014-01-09T07:29:04Z</dcterms:created>
  <dcterms:modified xsi:type="dcterms:W3CDTF">2025-02-18T01:19:07Z</dcterms:modified>
</cp:coreProperties>
</file>