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1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81" r:id="rId16"/>
    <p:sldId id="280" r:id="rId17"/>
    <p:sldId id="277" r:id="rId18"/>
    <p:sldId id="278" r:id="rId19"/>
    <p:sldId id="279" r:id="rId20"/>
    <p:sldId id="258" r:id="rId21"/>
    <p:sldId id="262" r:id="rId22"/>
    <p:sldId id="264" r:id="rId23"/>
    <p:sldId id="283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54DEA-5213-473C-8B4D-84155964D309}" type="datetimeFigureOut">
              <a:rPr lang="zh-CN" altLang="en-US" smtClean="0"/>
              <a:t>2025/2/18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5F888-955A-45C8-A929-DFC3830B05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949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DBD-0208-4922-90CC-F15AC13518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526E3E-D7A6-48A4-AACA-3A054E72FE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E22B3-653A-43A5-ACA8-82F63D4024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F89CA-4970-43DA-BA13-3B924B0DCF6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EA3C7-C320-4240-ABCB-367EA5A55A6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481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38700" y="1905000"/>
            <a:ext cx="38481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8917B-0C62-41CB-97A8-4155D4C3249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E21B1-32D5-46FE-ACC7-54E7E28AB34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B88E2-7F54-4A35-9F8F-F7C3F32517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E9C75-CC1E-4004-8A76-1CDBB67637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6264D-7DF0-427B-BB84-63FCF5B7E77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6440C-29C9-468B-ADAB-7E6B0D2AB3A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  <a:endParaRPr lang="en-US" altLang="zh-CN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848600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  <a:ea typeface="宋体" charset="-122"/>
              </a:defRPr>
            </a:lvl1pPr>
          </a:lstStyle>
          <a:p>
            <a:pPr>
              <a:defRPr/>
            </a:pPr>
            <a:fld id="{B17E9B8C-54B9-46A7-AA23-01448E656E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90000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Alternative Paths among Developing Countries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Iran: A New Traditional </a:t>
            </a:r>
            <a:r>
              <a:rPr lang="en-US" altLang="zh-CN" dirty="0" err="1">
                <a:latin typeface="Times New Roman" pitchFamily="18" charset="0"/>
                <a:ea typeface="宋体" charset="-122"/>
                <a:cs typeface="Times New Roman" pitchFamily="18" charset="0"/>
              </a:rPr>
              <a:t>Isalamic</a:t>
            </a: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 Economy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the Constitutional Revolution of 1905–1907</a:t>
            </a: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the Anglo-Persian Oil Company in 1909</a:t>
            </a: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Qajar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dynasty in 1925</a:t>
            </a: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In 1953 Britain and the United States, which opposed the principle of oil nationalization at the time, forced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Mossadeq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from power.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Iran: A New Traditional </a:t>
            </a:r>
            <a:r>
              <a:rPr lang="en-US" altLang="zh-CN" dirty="0" err="1">
                <a:latin typeface="Times New Roman" pitchFamily="18" charset="0"/>
                <a:ea typeface="宋体" charset="-122"/>
                <a:cs typeface="Times New Roman" pitchFamily="18" charset="0"/>
              </a:rPr>
              <a:t>Isalamic</a:t>
            </a: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 Economy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recovered from the economic disruption of the oil nationalization period in the 1960s.</a:t>
            </a: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a series of antigovernment protests in 1977 and early 1978.</a:t>
            </a: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Following a national plebiscite, the Islamic republic of Iran was proclaimed officially on April 1, 1979.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Iran: A New Traditional Islamic Economy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756" y="1772816"/>
            <a:ext cx="896448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itchFamily="18" charset="0"/>
              </a:rPr>
              <a:t>Post-revolution Economic Reform</a:t>
            </a:r>
            <a:endParaRPr lang="zh-CN" altLang="zh-CN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en-US" altLang="zh-CN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The 1979 Islamic Revolution 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first overthrow of a modern secular leadership by a popular movement to establish a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fundamentalist Islamic system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It changed Iran’s modern political and economic history.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Iran: A New Traditional </a:t>
            </a:r>
            <a:r>
              <a:rPr lang="en-US" altLang="zh-CN" dirty="0" err="1">
                <a:latin typeface="Times New Roman" pitchFamily="18" charset="0"/>
                <a:ea typeface="宋体" charset="-122"/>
                <a:cs typeface="Times New Roman" pitchFamily="18" charset="0"/>
              </a:rPr>
              <a:t>Isalamic</a:t>
            </a: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 Economy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916832"/>
            <a:ext cx="871296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Post-revolutionary period: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Five Phases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First Radical Phase (1979–1981) :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Islamic socialist approach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Second Radical Phase (1982–1984:  more traditional Islamic innovations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First Pragmatic Phase (1985–1988)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Second Pragmatic Phase (1989 to 1997)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presidency of Mohammed </a:t>
            </a:r>
            <a:r>
              <a:rPr lang="en-US" altLang="zh-CN" sz="2800" dirty="0" err="1">
                <a:latin typeface="Times New Roman" pitchFamily="18" charset="0"/>
                <a:cs typeface="Times New Roman" pitchFamily="18" charset="0"/>
              </a:rPr>
              <a:t>Khatami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 (1997-2005)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Iran: A New Traditional </a:t>
            </a:r>
            <a:r>
              <a:rPr lang="en-US" altLang="zh-CN" dirty="0" err="1">
                <a:latin typeface="Times New Roman" pitchFamily="18" charset="0"/>
                <a:ea typeface="宋体" charset="-122"/>
                <a:cs typeface="Times New Roman" pitchFamily="18" charset="0"/>
              </a:rPr>
              <a:t>Isalamic</a:t>
            </a: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 Economy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905000"/>
            <a:ext cx="889248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Notable economic policies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Interest-free banking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Land reform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establishment of the Imam Reza Compassion Fund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Oil Stabilization Fund (OSF)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Islamic Consultative Assembly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Iran: A New Traditional </a:t>
            </a:r>
            <a:r>
              <a:rPr lang="en-US" altLang="zh-CN" dirty="0" err="1">
                <a:latin typeface="Times New Roman" pitchFamily="18" charset="0"/>
                <a:ea typeface="宋体" charset="-122"/>
                <a:cs typeface="Times New Roman" pitchFamily="18" charset="0"/>
              </a:rPr>
              <a:t>Isalamic</a:t>
            </a: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 Economy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905000"/>
            <a:ext cx="9036496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To conclude:</a:t>
            </a:r>
          </a:p>
          <a:p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Iran is the most prominent model in the world for revolutionary New Traditionalism, the attempted combination of a traditional fundamentalist religion with modern high technology in an economy independent of the patterns of either the old capitalist or socialist economies.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Mexico: Revolution and Reform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585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Overview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Mexican economy is difficult to categorize, a characteristic it shares with many other Latin American economies.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Mexico is opening, marketizing, and privatizing an economy long characterized by a state-dominated, inward-looking policy designed to protect it from U.S. domination. 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0715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Mexico: Revolution and Reform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978" y="1556792"/>
            <a:ext cx="884751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State-dominated Economy after Independence </a:t>
            </a:r>
          </a:p>
          <a:p>
            <a:pPr>
              <a:buFont typeface="Wingdings" panose="05000000000000000000" pitchFamily="2" charset="2"/>
              <a:buChar char="n"/>
            </a:pPr>
            <a:endParaRPr lang="zh-CN" altLang="zh-CN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1930 to 1970: the “Mexican Miracle”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1970s: the administrations tried to include social development in their policies, an effort that entailed more public spending. 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 the early 1980s, the international panorama changed abruptly.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Mexico: Revolution and Reform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8600" y="1772816"/>
            <a:ext cx="868680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Reforms in the 1980s and 1990s</a:t>
            </a: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Fiscal Discipline 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Privatizing State Industry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Agricultural reform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Opening to Foreign Competition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Mexico: Revolution and Reform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Changes after the Peso Crisis 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Zedillo administration abandoned its previous fixed exchange rate policy and adopted a floating exchange rate regime. </a:t>
            </a:r>
            <a:endParaRPr lang="en-US" altLang="zh-CN" sz="2800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anose="02020603050405020304" pitchFamily="18" charset="0"/>
                <a:cs typeface="Times New Roman" pitchFamily="18" charset="0"/>
              </a:rPr>
              <a:t>The austerity plan included an increase in the value-added tax, budget cuts, increases in electricity and gasoline prices to decrease demand and government subsidies, and tighter monetary policy. </a:t>
            </a:r>
            <a:endParaRPr lang="zh-CN" altLang="zh-CN" sz="28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 this chapter, we’ll cover: 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905000"/>
            <a:ext cx="843528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u"/>
            </a:pPr>
            <a:r>
              <a:rPr lang="en-US" altLang="zh-CN" b="1" dirty="0">
                <a:latin typeface="Times New Roman" pitchFamily="18" charset="0"/>
                <a:ea typeface="宋体" charset="-122"/>
                <a:cs typeface="Times New Roman" pitchFamily="18" charset="0"/>
              </a:rPr>
              <a:t>India: The Elephant Walks</a:t>
            </a:r>
          </a:p>
          <a:p>
            <a:pPr>
              <a:buFont typeface="Wingdings" panose="05000000000000000000" pitchFamily="2" charset="2"/>
              <a:buChar char="u"/>
            </a:pPr>
            <a:endParaRPr lang="en-US" altLang="zh-CN" b="1" dirty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b="1" dirty="0">
                <a:latin typeface="Times New Roman" pitchFamily="18" charset="0"/>
                <a:ea typeface="宋体" charset="-122"/>
                <a:cs typeface="Times New Roman" pitchFamily="18" charset="0"/>
              </a:rPr>
              <a:t>Iran: A New Traditional Islamic Economy</a:t>
            </a:r>
          </a:p>
          <a:p>
            <a:pPr>
              <a:buFont typeface="Wingdings" panose="05000000000000000000" pitchFamily="2" charset="2"/>
              <a:buChar char="u"/>
            </a:pPr>
            <a:endParaRPr lang="en-US" altLang="zh-CN" b="1" dirty="0">
              <a:latin typeface="Times New Roman" pitchFamily="18" charset="0"/>
              <a:ea typeface="宋体" charset="-122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u"/>
            </a:pPr>
            <a:r>
              <a:rPr lang="en-US" altLang="zh-CN" b="1" dirty="0">
                <a:latin typeface="Times New Roman" pitchFamily="18" charset="0"/>
                <a:ea typeface="宋体" charset="-122"/>
                <a:cs typeface="Times New Roman" pitchFamily="18" charset="0"/>
              </a:rPr>
              <a:t>Mexico: Revolution and Reform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685800" y="1752600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zh-CN" sz="4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Study Questions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371600" y="37338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8" algn="ctr">
              <a:spcBef>
                <a:spcPct val="20000"/>
              </a:spcBef>
            </a:pPr>
            <a:endParaRPr lang="en-US" altLang="zh-CN" sz="3200" dirty="0">
              <a:latin typeface="Century Gothic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Study Questions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532" y="1484784"/>
            <a:ext cx="9125142" cy="511256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What are the benefits and dangers of the drive toward regional decentralization of economic policy in India?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Evaluate the role of the caste system in India’s society and economy. Does it have any benefits?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Compare and contrast the economic policies and performance of China and India.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What was the role of the oil industry in the economy both before and after the revolution in Iran?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Has Iran succeeded in eliminating interest from its banking system? What have been the results of its efforts to do so?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To what extent does the Iranian economy represent a New Traditional Third Way between capitalism and socialism?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zh-CN" altLang="zh-CN" sz="2800" dirty="0">
              <a:latin typeface="Times New Roman" pitchFamily="18" charset="0"/>
              <a:cs typeface="Times New Roman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Study Questions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52736"/>
            <a:ext cx="8982236" cy="4221163"/>
          </a:xfrm>
        </p:spPr>
        <p:txBody>
          <a:bodyPr/>
          <a:lstStyle/>
          <a:p>
            <a:pPr marL="457200" indent="-457200">
              <a:buFont typeface="+mj-lt"/>
              <a:buAutoNum type="arabicPeriod" startAt="7"/>
            </a:pPr>
            <a:r>
              <a:rPr lang="en-US" altLang="zh-CN" sz="2400" dirty="0">
                <a:latin typeface="Times New Roman" panose="02020603050405020304" pitchFamily="18" charset="0"/>
                <a:cs typeface="Times New Roman" pitchFamily="18" charset="0"/>
              </a:rPr>
              <a:t>How has NAFTA affected the development of the </a:t>
            </a:r>
            <a:r>
              <a:rPr lang="en-US" altLang="zh-CN" sz="2400" i="1" dirty="0">
                <a:latin typeface="Times New Roman" panose="02020603050405020304" pitchFamily="18" charset="0"/>
                <a:cs typeface="Times New Roman" pitchFamily="18" charset="0"/>
              </a:rPr>
              <a:t>maquiladora </a:t>
            </a:r>
            <a:r>
              <a:rPr lang="en-US" altLang="zh-CN" sz="2400" dirty="0">
                <a:latin typeface="Times New Roman" panose="02020603050405020304" pitchFamily="18" charset="0"/>
                <a:cs typeface="Times New Roman" pitchFamily="18" charset="0"/>
              </a:rPr>
              <a:t>industries, and what has been its broader impact on the Mexican economy?</a:t>
            </a:r>
            <a:endParaRPr lang="zh-CN" altLang="zh-CN" sz="2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7"/>
            </a:pPr>
            <a:r>
              <a:rPr lang="en-US" altLang="zh-CN" sz="2400" dirty="0">
                <a:latin typeface="Times New Roman" panose="02020603050405020304" pitchFamily="18" charset="0"/>
                <a:cs typeface="Times New Roman" pitchFamily="18" charset="0"/>
              </a:rPr>
              <a:t>How does the Mexican reform program compare with those in Central and Eastern Europe? In what ways has it been more and less successful?</a:t>
            </a:r>
          </a:p>
          <a:p>
            <a:pPr marL="457200" indent="-457200">
              <a:buFont typeface="+mj-lt"/>
              <a:buAutoNum type="arabicPeriod" startAt="7"/>
            </a:pPr>
            <a:r>
              <a:rPr lang="en-US" altLang="zh-CN" sz="2400" dirty="0">
                <a:latin typeface="Times New Roman" panose="02020603050405020304" pitchFamily="18" charset="0"/>
                <a:cs typeface="Times New Roman" pitchFamily="18" charset="0"/>
              </a:rPr>
              <a:t>To what extent is the label of the Mexican economy as technocratic populist corporatism accurate?</a:t>
            </a:r>
          </a:p>
          <a:p>
            <a:pPr marL="457200" indent="-457200">
              <a:buFont typeface="+mj-lt"/>
              <a:buAutoNum type="arabicPeriod" startAt="10"/>
            </a:pPr>
            <a:r>
              <a:rPr lang="en-US" altLang="zh-CN" sz="2400" dirty="0">
                <a:latin typeface="Times New Roman" panose="02020603050405020304" pitchFamily="18" charset="0"/>
                <a:cs typeface="Times New Roman" pitchFamily="18" charset="0"/>
              </a:rPr>
              <a:t>What was characteristic of North Korea economic reform movement underway?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0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What are the contributing factors for North Korea’s recent economic growth, according to the </a:t>
            </a:r>
            <a:r>
              <a:rPr lang="en-US" altLang="zh-CN" sz="2400" i="1" dirty="0">
                <a:latin typeface="Times New Roman" pitchFamily="18" charset="0"/>
                <a:cs typeface="Times New Roman" pitchFamily="18" charset="0"/>
              </a:rPr>
              <a:t>Korean Times 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article? 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10"/>
            </a:pP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What did Kim Jong Il restructure North Korea’s legal basis for governing economic management?</a:t>
            </a:r>
            <a:endParaRPr lang="zh-CN" altLang="zh-CN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 startAt="7"/>
            </a:pPr>
            <a:endParaRPr lang="zh-CN" altLang="zh-CN" sz="2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zh-CN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c1a8b776871e61a4ed226613281fec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8088102" cy="568863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India: The Elephant Walks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5516" y="1700808"/>
            <a:ext cx="871296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complexly mixed economy in the world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Traditionalism based on the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Hindu caste system</a:t>
            </a: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Market capitalism dating from India’s ancient history of long-distance trade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Socialism and indicative planning after the country gained independence.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India possesses probably the world’s largest remaining traditional economy and also one of its largest state-owned sectors connected with a still-functioning central planning apparatus.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India: The Elephant Walks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628800"/>
            <a:ext cx="896448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Post-independence Economic Policies </a:t>
            </a:r>
          </a:p>
          <a:p>
            <a:pPr>
              <a:buFont typeface="Wingdings" panose="05000000000000000000" pitchFamily="2" charset="2"/>
              <a:buChar char="n"/>
            </a:pPr>
            <a:endParaRPr lang="zh-CN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India’s economic policies after independence have all been carried out by democratically elected governments. 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first five year plan (1951-55) 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second five year plan (1956-1961)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India: The Elephant Walks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905000"/>
            <a:ext cx="850728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Indian Economic Plans had to be financed and this often meant taking resources away from agriculture and giving them to pet industries that were not viable on their own.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Moreover, India shut off imports with high tariffs, low quotas and outright banning.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India: The Elephant Walks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556792"/>
            <a:ext cx="8856984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itchFamily="18" charset="0"/>
              </a:rPr>
              <a:t>Economic Reform since 1991</a:t>
            </a:r>
          </a:p>
          <a:p>
            <a:pPr>
              <a:buFont typeface="Wingdings" panose="05000000000000000000" pitchFamily="2" charset="2"/>
              <a:buChar char="n"/>
            </a:pPr>
            <a:endParaRPr lang="zh-CN" altLang="zh-CN" sz="20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anose="02020603050405020304" pitchFamily="18" charset="0"/>
                <a:cs typeface="Times New Roman" pitchFamily="18" charset="0"/>
              </a:rPr>
              <a:t>The Indian reform process switched towards the “pro-market” orientation. 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800" b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anose="02020603050405020304" pitchFamily="18" charset="0"/>
                <a:cs typeface="Times New Roman" pitchFamily="18" charset="0"/>
              </a:rPr>
              <a:t>Since the inception of the reforms in 1991, India’s economic performance has improved appreciably </a:t>
            </a:r>
          </a:p>
          <a:p>
            <a:pPr>
              <a:buFont typeface="Wingdings" panose="05000000000000000000" pitchFamily="2" charset="2"/>
              <a:buChar char="p"/>
            </a:pPr>
            <a:endParaRPr lang="en-US" altLang="zh-CN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p"/>
            </a:pPr>
            <a:r>
              <a:rPr lang="en-US" altLang="zh-CN" sz="2800" dirty="0">
                <a:latin typeface="Times New Roman" panose="02020603050405020304" pitchFamily="18" charset="0"/>
                <a:cs typeface="Times New Roman" pitchFamily="18" charset="0"/>
              </a:rPr>
              <a:t>The </a:t>
            </a:r>
            <a:r>
              <a:rPr lang="en-US" altLang="zh-C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Bharatiya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Janata Party (BJP) has increasingly appeared to support continuing gradual moves to more opening and market deregulation.</a:t>
            </a:r>
            <a:endParaRPr lang="zh-CN" altLang="en-US" sz="28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India: The Elephant Walks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26" y="1484784"/>
            <a:ext cx="9305402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The Mahatma Gandhi National Rural Employment Guarantee Act</a:t>
            </a:r>
          </a:p>
          <a:p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act mandated the implementation of an ambitious, demand-driven employment creation program aiming to benefit the rural poor with the income provided by jobs paying a socially acceptable wage and with projects to improve productivity in agriculture and alleviate land degradation.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act seeks to reinvigorate community decision-making bodies, operate transparently, and fight corruption.</a:t>
            </a:r>
            <a:endParaRPr lang="zh-CN" altLang="en-US" sz="2800" dirty="0"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Iran: A New Traditional </a:t>
            </a:r>
            <a:r>
              <a:rPr lang="en-US" altLang="zh-CN" dirty="0" err="1">
                <a:latin typeface="Times New Roman" pitchFamily="18" charset="0"/>
                <a:ea typeface="宋体" charset="-122"/>
                <a:cs typeface="Times New Roman" pitchFamily="18" charset="0"/>
              </a:rPr>
              <a:t>Isalamic</a:t>
            </a: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 Economy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905000"/>
            <a:ext cx="8964488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New Traditional Economy</a:t>
            </a:r>
          </a:p>
          <a:p>
            <a:pPr>
              <a:buFont typeface="Wingdings" panose="05000000000000000000" pitchFamily="2" charset="2"/>
              <a:buChar char="n"/>
            </a:pPr>
            <a:endParaRPr lang="en-US" altLang="zh-CN" sz="20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The most important example of practical Islamic economics</a:t>
            </a:r>
            <a:r>
              <a:rPr lang="zh-CN" altLang="en-US" sz="2800" dirty="0">
                <a:latin typeface="Times New Roman" pitchFamily="18" charset="0"/>
                <a:cs typeface="Times New Roman" pitchFamily="18" charset="0"/>
              </a:rPr>
              <a:t>。</a:t>
            </a:r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Despite many controversies, core elements of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Islamic economics </a:t>
            </a:r>
            <a:r>
              <a:rPr lang="en-US" altLang="zh-CN" sz="2800" dirty="0">
                <a:latin typeface="Times New Roman" pitchFamily="18" charset="0"/>
                <a:cs typeface="Times New Roman" pitchFamily="18" charset="0"/>
              </a:rPr>
              <a:t>have been adopted in Iran, such as </a:t>
            </a:r>
            <a:r>
              <a:rPr lang="en-US" altLang="zh-CN" sz="2800" b="1" dirty="0">
                <a:latin typeface="Times New Roman" pitchFamily="18" charset="0"/>
                <a:cs typeface="Times New Roman" pitchFamily="18" charset="0"/>
              </a:rPr>
              <a:t>interest-free banking. 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Iran: A New Traditional </a:t>
            </a:r>
            <a:r>
              <a:rPr lang="en-US" altLang="zh-CN" dirty="0" err="1">
                <a:latin typeface="Times New Roman" pitchFamily="18" charset="0"/>
                <a:ea typeface="宋体" charset="-122"/>
                <a:cs typeface="Times New Roman" pitchFamily="18" charset="0"/>
              </a:rPr>
              <a:t>Isalamic</a:t>
            </a:r>
            <a:r>
              <a:rPr lang="en-US" altLang="zh-CN" dirty="0">
                <a:latin typeface="Times New Roman" pitchFamily="18" charset="0"/>
                <a:ea typeface="宋体" charset="-122"/>
                <a:cs typeface="Times New Roman" pitchFamily="18" charset="0"/>
              </a:rPr>
              <a:t> Economy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905000"/>
            <a:ext cx="8686800" cy="42211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n"/>
            </a:pP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Iranian Revolutionary Tradition </a:t>
            </a:r>
            <a:endParaRPr lang="zh-CN" altLang="zh-CN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zh-CN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zh-CN" b="1" dirty="0" err="1">
                <a:latin typeface="Times New Roman" pitchFamily="18" charset="0"/>
                <a:cs typeface="Times New Roman" pitchFamily="18" charset="0"/>
              </a:rPr>
              <a:t>Shi’i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 traditions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significantly contributed to the emergence of 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the Islamic Revolution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in Iran.</a:t>
            </a:r>
          </a:p>
          <a:p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Iran’s example has made it the leading role model for Islamic revolutions even among predominantly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 Sunni nation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s.</a:t>
            </a:r>
            <a:endParaRPr lang="zh-CN" alt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ocker_life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​​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locker_life</Template>
  <TotalTime>439</TotalTime>
  <Words>1092</Words>
  <Application>Microsoft Office PowerPoint</Application>
  <PresentationFormat>全屏显示(4:3)</PresentationFormat>
  <Paragraphs>125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等线</vt:lpstr>
      <vt:lpstr>宋体</vt:lpstr>
      <vt:lpstr>Arial</vt:lpstr>
      <vt:lpstr>Century Gothic</vt:lpstr>
      <vt:lpstr>Times New Roman</vt:lpstr>
      <vt:lpstr>Wingdings</vt:lpstr>
      <vt:lpstr>locker_life</vt:lpstr>
      <vt:lpstr>Alternative Paths among Developing Countries</vt:lpstr>
      <vt:lpstr>In this chapter, we’ll cover: </vt:lpstr>
      <vt:lpstr>India: The Elephant Walks</vt:lpstr>
      <vt:lpstr>India: The Elephant Walks</vt:lpstr>
      <vt:lpstr>India: The Elephant Walks</vt:lpstr>
      <vt:lpstr>India: The Elephant Walks</vt:lpstr>
      <vt:lpstr>India: The Elephant Walks</vt:lpstr>
      <vt:lpstr>Iran: A New Traditional Isalamic Economy</vt:lpstr>
      <vt:lpstr>Iran: A New Traditional Isalamic Economy</vt:lpstr>
      <vt:lpstr>Iran: A New Traditional Isalamic Economy</vt:lpstr>
      <vt:lpstr>Iran: A New Traditional Isalamic Economy</vt:lpstr>
      <vt:lpstr>Iran: A New Traditional Islamic Economy</vt:lpstr>
      <vt:lpstr>Iran: A New Traditional Isalamic Economy</vt:lpstr>
      <vt:lpstr>Iran: A New Traditional Isalamic Economy</vt:lpstr>
      <vt:lpstr>Iran: A New Traditional Isalamic Economy</vt:lpstr>
      <vt:lpstr>Mexico: Revolution and Reform</vt:lpstr>
      <vt:lpstr>Mexico: Revolution and Reform</vt:lpstr>
      <vt:lpstr>Mexico: Revolution and Reform</vt:lpstr>
      <vt:lpstr>Mexico: Revolution and Reform</vt:lpstr>
      <vt:lpstr>PowerPoint 演示文稿</vt:lpstr>
      <vt:lpstr>Study Questions</vt:lpstr>
      <vt:lpstr>Study Questions</vt:lpstr>
      <vt:lpstr>PowerPoint 演示文稿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Locker Life</dc:title>
  <dc:creator>微软中国</dc:creator>
  <cp:lastModifiedBy>付美榕</cp:lastModifiedBy>
  <cp:revision>68</cp:revision>
  <dcterms:created xsi:type="dcterms:W3CDTF">2014-01-09T07:29:04Z</dcterms:created>
  <dcterms:modified xsi:type="dcterms:W3CDTF">2025-02-18T03:39:12Z</dcterms:modified>
</cp:coreProperties>
</file>