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61" r:id="rId4"/>
    <p:sldId id="265" r:id="rId5"/>
    <p:sldId id="266" r:id="rId6"/>
    <p:sldId id="269" r:id="rId7"/>
    <p:sldId id="270" r:id="rId8"/>
    <p:sldId id="271" r:id="rId9"/>
    <p:sldId id="272" r:id="rId10"/>
    <p:sldId id="273" r:id="rId11"/>
    <p:sldId id="274" r:id="rId12"/>
    <p:sldId id="276" r:id="rId13"/>
    <p:sldId id="277" r:id="rId14"/>
    <p:sldId id="279" r:id="rId15"/>
    <p:sldId id="281" r:id="rId16"/>
    <p:sldId id="283" r:id="rId17"/>
    <p:sldId id="284" r:id="rId18"/>
    <p:sldId id="285" r:id="rId19"/>
    <p:sldId id="287" r:id="rId20"/>
    <p:sldId id="289" r:id="rId21"/>
    <p:sldId id="290" r:id="rId22"/>
    <p:sldId id="258" r:id="rId23"/>
    <p:sldId id="262" r:id="rId24"/>
    <p:sldId id="291" r:id="rId25"/>
    <p:sldId id="292"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4" d="100"/>
          <a:sy n="74" d="100"/>
        </p:scale>
        <p:origin x="1060" y="6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1F6F80-2E76-45F7-9B72-4FAE7A003EAA}" type="datetimeFigureOut">
              <a:rPr lang="zh-CN" altLang="en-US" smtClean="0"/>
              <a:t>2025/2/17</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D02E62-54FF-4B8F-AB16-B76F547B97E1}" type="slidenum">
              <a:rPr lang="zh-CN" altLang="en-US" smtClean="0"/>
              <a:t>‹#›</a:t>
            </a:fld>
            <a:endParaRPr lang="zh-CN" altLang="en-US"/>
          </a:p>
        </p:txBody>
      </p:sp>
    </p:spTree>
    <p:extLst>
      <p:ext uri="{BB962C8B-B14F-4D97-AF65-F5344CB8AC3E}">
        <p14:creationId xmlns:p14="http://schemas.microsoft.com/office/powerpoint/2010/main" val="1506352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BD02E62-54FF-4B8F-AB16-B76F547B97E1}" type="slidenum">
              <a:rPr lang="zh-CN" altLang="en-US" smtClean="0"/>
              <a:t>17</a:t>
            </a:fld>
            <a:endParaRPr lang="zh-CN" altLang="en-US"/>
          </a:p>
        </p:txBody>
      </p:sp>
    </p:spTree>
    <p:extLst>
      <p:ext uri="{BB962C8B-B14F-4D97-AF65-F5344CB8AC3E}">
        <p14:creationId xmlns:p14="http://schemas.microsoft.com/office/powerpoint/2010/main" val="66831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A9BDBD-0208-4922-90CC-F15AC1351820}"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5526E3E-D7A6-48A4-AACA-3A054E72FE6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2400"/>
            <a:ext cx="6019800" cy="597376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BEE22B3-653A-43A5-ACA8-82F63D402463}"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8F89CA-4970-43DA-BA13-3B924B0DCF6B}"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3EA3C7-C320-4240-ABCB-367EA5A55A6A}"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838700" y="1905000"/>
            <a:ext cx="3848100" cy="4221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C48917B-0C62-41CB-97A8-4155D4C32494}"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3A2E21B1-32D5-46FE-ACC7-54E7E28AB342}"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9EAB88E2-7F54-4A35-9F8F-F7C3F325172B}"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094E9C75-CC1E-4004-8A76-1CDBB6763728}"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2D6264D-7DF0-427B-BB84-63FCF5B7E773}"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9AC6440C-29C9-468B-ADAB-7E6B0D2AB3A5}"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endParaRPr lang="en-US" altLang="zh-CN"/>
          </a:p>
        </p:txBody>
      </p:sp>
      <p:sp>
        <p:nvSpPr>
          <p:cNvPr id="1027" name="Rectangle 3"/>
          <p:cNvSpPr>
            <a:spLocks noGrp="1" noChangeArrowheads="1"/>
          </p:cNvSpPr>
          <p:nvPr>
            <p:ph type="body" idx="1"/>
          </p:nvPr>
        </p:nvSpPr>
        <p:spPr bwMode="auto">
          <a:xfrm>
            <a:off x="838200" y="1905000"/>
            <a:ext cx="7848600" cy="4221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mn-lt"/>
                <a:ea typeface="宋体" charset="-122"/>
              </a:defRPr>
            </a:lvl1pPr>
          </a:lstStyle>
          <a:p>
            <a:pPr>
              <a:defRPr/>
            </a:pPr>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mn-lt"/>
                <a:ea typeface="宋体" charset="-122"/>
              </a:defRPr>
            </a:lvl1pPr>
          </a:lstStyle>
          <a:p>
            <a:pPr>
              <a:defRPr/>
            </a:pPr>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atin typeface="+mn-lt"/>
                <a:ea typeface="宋体" charset="-122"/>
              </a:defRPr>
            </a:lvl1pPr>
          </a:lstStyle>
          <a:p>
            <a:pPr>
              <a:defRPr/>
            </a:pPr>
            <a:fld id="{B17E9B8C-54B9-46A7-AA23-01448E656E4B}"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rgbClr val="990000"/>
          </a:solidFill>
          <a:latin typeface="+mj-lt"/>
          <a:ea typeface="+mj-ea"/>
          <a:cs typeface="+mj-cs"/>
        </a:defRPr>
      </a:lvl1pPr>
      <a:lvl2pPr algn="ctr" rtl="0" fontAlgn="base">
        <a:spcBef>
          <a:spcPct val="0"/>
        </a:spcBef>
        <a:spcAft>
          <a:spcPct val="0"/>
        </a:spcAft>
        <a:defRPr sz="4400">
          <a:solidFill>
            <a:srgbClr val="990000"/>
          </a:solidFill>
          <a:latin typeface="Century Gothic" pitchFamily="34" charset="0"/>
        </a:defRPr>
      </a:lvl2pPr>
      <a:lvl3pPr algn="ctr" rtl="0" fontAlgn="base">
        <a:spcBef>
          <a:spcPct val="0"/>
        </a:spcBef>
        <a:spcAft>
          <a:spcPct val="0"/>
        </a:spcAft>
        <a:defRPr sz="4400">
          <a:solidFill>
            <a:srgbClr val="990000"/>
          </a:solidFill>
          <a:latin typeface="Century Gothic" pitchFamily="34" charset="0"/>
        </a:defRPr>
      </a:lvl3pPr>
      <a:lvl4pPr algn="ctr" rtl="0" fontAlgn="base">
        <a:spcBef>
          <a:spcPct val="0"/>
        </a:spcBef>
        <a:spcAft>
          <a:spcPct val="0"/>
        </a:spcAft>
        <a:defRPr sz="4400">
          <a:solidFill>
            <a:srgbClr val="990000"/>
          </a:solidFill>
          <a:latin typeface="Century Gothic" pitchFamily="34" charset="0"/>
        </a:defRPr>
      </a:lvl4pPr>
      <a:lvl5pPr algn="ctr" rtl="0" fontAlgn="base">
        <a:spcBef>
          <a:spcPct val="0"/>
        </a:spcBef>
        <a:spcAft>
          <a:spcPct val="0"/>
        </a:spcAft>
        <a:defRPr sz="4400">
          <a:solidFill>
            <a:srgbClr val="990000"/>
          </a:solidFill>
          <a:latin typeface="Century Gothic" pitchFamily="34" charset="0"/>
        </a:defRPr>
      </a:lvl5pPr>
      <a:lvl6pPr marL="457200" algn="ctr" rtl="0" eaLnBrk="1" fontAlgn="base" hangingPunct="1">
        <a:spcBef>
          <a:spcPct val="0"/>
        </a:spcBef>
        <a:spcAft>
          <a:spcPct val="0"/>
        </a:spcAft>
        <a:defRPr sz="4400">
          <a:solidFill>
            <a:srgbClr val="990000"/>
          </a:solidFill>
          <a:latin typeface="Century Gothic" pitchFamily="34" charset="0"/>
        </a:defRPr>
      </a:lvl6pPr>
      <a:lvl7pPr marL="914400" algn="ctr" rtl="0" eaLnBrk="1" fontAlgn="base" hangingPunct="1">
        <a:spcBef>
          <a:spcPct val="0"/>
        </a:spcBef>
        <a:spcAft>
          <a:spcPct val="0"/>
        </a:spcAft>
        <a:defRPr sz="4400">
          <a:solidFill>
            <a:srgbClr val="990000"/>
          </a:solidFill>
          <a:latin typeface="Century Gothic" pitchFamily="34" charset="0"/>
        </a:defRPr>
      </a:lvl7pPr>
      <a:lvl8pPr marL="1371600" algn="ctr" rtl="0" eaLnBrk="1" fontAlgn="base" hangingPunct="1">
        <a:spcBef>
          <a:spcPct val="0"/>
        </a:spcBef>
        <a:spcAft>
          <a:spcPct val="0"/>
        </a:spcAft>
        <a:defRPr sz="4400">
          <a:solidFill>
            <a:srgbClr val="990000"/>
          </a:solidFill>
          <a:latin typeface="Century Gothic" pitchFamily="34" charset="0"/>
        </a:defRPr>
      </a:lvl8pPr>
      <a:lvl9pPr marL="1828800" algn="ctr" rtl="0" eaLnBrk="1" fontAlgn="base" hangingPunct="1">
        <a:spcBef>
          <a:spcPct val="0"/>
        </a:spcBef>
        <a:spcAft>
          <a:spcPct val="0"/>
        </a:spcAft>
        <a:defRPr sz="4400">
          <a:solidFill>
            <a:srgbClr val="990000"/>
          </a:solidFill>
          <a:latin typeface="Century Gothic"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r>
              <a:rPr lang="en-US" altLang="zh-CN" dirty="0">
                <a:latin typeface="Times New Roman" pitchFamily="18" charset="0"/>
                <a:ea typeface="宋体" charset="-122"/>
                <a:cs typeface="Times New Roman" pitchFamily="18" charset="0"/>
              </a:rPr>
              <a:t>Theories and Overview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Evolution of Capitalism</a:t>
            </a:r>
            <a:endParaRPr lang="zh-CN" altLang="en-US" dirty="0"/>
          </a:p>
        </p:txBody>
      </p:sp>
      <p:sp>
        <p:nvSpPr>
          <p:cNvPr id="3" name="内容占位符 2"/>
          <p:cNvSpPr>
            <a:spLocks noGrp="1"/>
          </p:cNvSpPr>
          <p:nvPr>
            <p:ph idx="1"/>
          </p:nvPr>
        </p:nvSpPr>
        <p:spPr>
          <a:xfrm>
            <a:off x="107504" y="1412776"/>
            <a:ext cx="9036496" cy="4221163"/>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From Commercial to Industrial Capitalism</a:t>
            </a:r>
          </a:p>
          <a:p>
            <a:pPr>
              <a:buFont typeface="Wingdings" panose="05000000000000000000" pitchFamily="2" charset="2"/>
              <a:buChar char="n"/>
            </a:pPr>
            <a:endParaRPr lang="zh-CN" altLang="zh-CN" sz="2000" dirty="0">
              <a:latin typeface="Times New Roman" panose="02020603050405020304"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pervasive mechanization and industrialization of its productive processes.</a:t>
            </a:r>
          </a:p>
          <a:p>
            <a:pPr>
              <a:buFont typeface="Wingdings" panose="05000000000000000000" pitchFamily="2" charset="2"/>
              <a:buChar char="p"/>
            </a:pPr>
            <a:r>
              <a:rPr lang="en-US" altLang="zh-CN" sz="2800" dirty="0">
                <a:latin typeface="Times New Roman" pitchFamily="18" charset="0"/>
                <a:cs typeface="Times New Roman" pitchFamily="18" charset="0"/>
              </a:rPr>
              <a:t>transforming the social and physical landscape</a:t>
            </a:r>
          </a:p>
          <a:p>
            <a:pPr>
              <a:buFont typeface="Wingdings" panose="05000000000000000000" pitchFamily="2" charset="2"/>
              <a:buChar char="p"/>
            </a:pPr>
            <a:r>
              <a:rPr lang="en-US" altLang="zh-CN" sz="2800" dirty="0">
                <a:latin typeface="Times New Roman" pitchFamily="18" charset="0"/>
                <a:cs typeface="Times New Roman" pitchFamily="18" charset="0"/>
              </a:rPr>
              <a:t>the development of industrialization</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Evolution of Capitalism</a:t>
            </a:r>
            <a:endParaRPr lang="zh-CN" altLang="en-US" dirty="0"/>
          </a:p>
        </p:txBody>
      </p:sp>
      <p:sp>
        <p:nvSpPr>
          <p:cNvPr id="3" name="内容占位符 2"/>
          <p:cNvSpPr>
            <a:spLocks noGrp="1"/>
          </p:cNvSpPr>
          <p:nvPr>
            <p:ph idx="1"/>
          </p:nvPr>
        </p:nvSpPr>
        <p:spPr>
          <a:xfrm>
            <a:off x="143508" y="1556792"/>
            <a:ext cx="885698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From Industrial to State Capitalism</a:t>
            </a:r>
          </a:p>
          <a:p>
            <a:pPr>
              <a:buFont typeface="Wingdings" panose="05000000000000000000" pitchFamily="2" charset="2"/>
              <a:buChar char="n"/>
            </a:pPr>
            <a:endParaRPr lang="zh-CN"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400" b="1" dirty="0">
                <a:latin typeface="Times New Roman" pitchFamily="18" charset="0"/>
                <a:cs typeface="Times New Roman" pitchFamily="18" charset="0"/>
              </a:rPr>
              <a:t>state capitalism</a:t>
            </a:r>
            <a:r>
              <a:rPr lang="en-US" altLang="zh-CN" sz="2400" dirty="0">
                <a:latin typeface="Times New Roman" pitchFamily="18" charset="0"/>
                <a:cs typeface="Times New Roman" pitchFamily="18" charset="0"/>
              </a:rPr>
              <a:t>: the enlargement in size and functions of the public realm. </a:t>
            </a:r>
          </a:p>
          <a:p>
            <a:pPr>
              <a:buFont typeface="Wingdings" panose="05000000000000000000" pitchFamily="2" charset="2"/>
              <a:buChar char="p"/>
            </a:pPr>
            <a:r>
              <a:rPr lang="en-US" altLang="zh-CN" sz="2400" dirty="0">
                <a:latin typeface="Times New Roman" pitchFamily="18" charset="0"/>
                <a:cs typeface="Times New Roman" pitchFamily="18" charset="0"/>
              </a:rPr>
              <a:t>the emergence of a large </a:t>
            </a:r>
            <a:r>
              <a:rPr lang="en-US" altLang="zh-CN" sz="2400" b="1" dirty="0">
                <a:latin typeface="Times New Roman" pitchFamily="18" charset="0"/>
                <a:cs typeface="Times New Roman" pitchFamily="18" charset="0"/>
              </a:rPr>
              <a:t>public sector</a:t>
            </a:r>
            <a:r>
              <a:rPr lang="en-US" altLang="zh-CN" sz="2400" dirty="0">
                <a:latin typeface="Times New Roman" pitchFamily="18" charset="0"/>
                <a:cs typeface="Times New Roman" pitchFamily="18" charset="0"/>
              </a:rPr>
              <a:t> expected to serve as a guarantor of public economic well-being</a:t>
            </a:r>
          </a:p>
          <a:p>
            <a:pPr>
              <a:buFont typeface="Wingdings" panose="05000000000000000000" pitchFamily="2" charset="2"/>
              <a:buChar char="p"/>
            </a:pPr>
            <a:r>
              <a:rPr lang="en-US" altLang="zh-CN" sz="2400" dirty="0">
                <a:latin typeface="Times New Roman" pitchFamily="18" charset="0"/>
                <a:cs typeface="Times New Roman" pitchFamily="18" charset="0"/>
              </a:rPr>
              <a:t>At the onset of the 21st century, the consensus on the economic role of government in capitalism shifted back from the social democratic interventionism of </a:t>
            </a:r>
            <a:r>
              <a:rPr lang="en-US" altLang="zh-CN" sz="2400" b="1" dirty="0">
                <a:latin typeface="Times New Roman" pitchFamily="18" charset="0"/>
                <a:cs typeface="Times New Roman" pitchFamily="18" charset="0"/>
              </a:rPr>
              <a:t>the Keynesian system</a:t>
            </a:r>
            <a:r>
              <a:rPr lang="en-US" altLang="zh-CN" sz="2400" dirty="0">
                <a:latin typeface="Times New Roman" pitchFamily="18" charset="0"/>
                <a:cs typeface="Times New Roman" pitchFamily="18" charset="0"/>
              </a:rPr>
              <a:t> and the managed market economies of the “</a:t>
            </a:r>
            <a:r>
              <a:rPr lang="en-US" altLang="zh-CN" sz="2400" b="1" dirty="0">
                <a:latin typeface="Times New Roman" pitchFamily="18" charset="0"/>
                <a:cs typeface="Times New Roman" pitchFamily="18" charset="0"/>
              </a:rPr>
              <a:t>Asian tigers</a:t>
            </a:r>
            <a:r>
              <a:rPr lang="en-US" altLang="zh-CN" sz="2400" dirty="0">
                <a:latin typeface="Times New Roman" pitchFamily="18" charset="0"/>
                <a:cs typeface="Times New Roman" pitchFamily="18" charset="0"/>
              </a:rPr>
              <a:t>” to the more noninterventionist model of Adam Smith and the classical economists.</a:t>
            </a:r>
            <a:endParaRPr lang="zh-CN" altLang="en-US" sz="2400" dirty="0">
              <a:latin typeface="Times New Roman" pitchFamily="18" charset="0"/>
              <a:cs typeface="Times New Roman" pitchFamily="18" charset="0"/>
            </a:endParaRPr>
          </a:p>
          <a:p>
            <a:pPr>
              <a:buFont typeface="Wingdings" panose="05000000000000000000" pitchFamily="2" charset="2"/>
              <a:buChar char="p"/>
            </a:pPr>
            <a:endParaRPr lang="zh-CN" altLang="en-US" sz="28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Development of Command Economy</a:t>
            </a:r>
            <a:endParaRPr lang="zh-CN" altLang="en-US" dirty="0"/>
          </a:p>
        </p:txBody>
      </p:sp>
      <p:sp>
        <p:nvSpPr>
          <p:cNvPr id="3" name="内容占位符 2"/>
          <p:cNvSpPr>
            <a:spLocks noGrp="1"/>
          </p:cNvSpPr>
          <p:nvPr>
            <p:ph idx="1"/>
          </p:nvPr>
        </p:nvSpPr>
        <p:spPr>
          <a:xfrm>
            <a:off x="179512" y="1700808"/>
            <a:ext cx="8784976"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Command economy</a:t>
            </a:r>
          </a:p>
          <a:p>
            <a:pPr>
              <a:buFont typeface="Wingdings" panose="05000000000000000000" pitchFamily="2" charset="2"/>
              <a:buChar char="n"/>
            </a:pPr>
            <a:endParaRPr lang="en-US" altLang="zh-CN" sz="2000" b="1"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developed by Otto </a:t>
            </a:r>
            <a:r>
              <a:rPr lang="en-US" altLang="zh-CN" sz="2800" dirty="0" err="1">
                <a:latin typeface="Times New Roman" pitchFamily="18" charset="0"/>
                <a:cs typeface="Times New Roman" pitchFamily="18" charset="0"/>
              </a:rPr>
              <a:t>Neurath</a:t>
            </a:r>
            <a:r>
              <a:rPr lang="en-US" altLang="zh-CN" sz="2800" dirty="0">
                <a:latin typeface="Times New Roman" pitchFamily="18" charset="0"/>
                <a:cs typeface="Times New Roman" pitchFamily="18" charset="0"/>
              </a:rPr>
              <a:t> as a method to control the hyperinflation after World War I.</a:t>
            </a:r>
          </a:p>
          <a:p>
            <a:pPr>
              <a:buFont typeface="Wingdings" panose="05000000000000000000" pitchFamily="2" charset="2"/>
              <a:buChar char="p"/>
            </a:pPr>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modern command societies have virtually all been organized in the name of socialism </a:t>
            </a:r>
            <a:endParaRPr lang="zh-CN" altLang="en-US" sz="28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Development of Command Economy</a:t>
            </a:r>
            <a:endParaRPr lang="zh-CN" altLang="en-US" dirty="0"/>
          </a:p>
        </p:txBody>
      </p:sp>
      <p:sp>
        <p:nvSpPr>
          <p:cNvPr id="3" name="内容占位符 2"/>
          <p:cNvSpPr>
            <a:spLocks noGrp="1"/>
          </p:cNvSpPr>
          <p:nvPr>
            <p:ph idx="1"/>
          </p:nvPr>
        </p:nvSpPr>
        <p:spPr>
          <a:xfrm>
            <a:off x="189856" y="1772816"/>
            <a:ext cx="8774632"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The Concepts and Evolution of Socialism </a:t>
            </a:r>
          </a:p>
          <a:p>
            <a:endParaRPr lang="en-US" altLang="zh-CN" sz="2400" dirty="0">
              <a:latin typeface="Times New Roman" pitchFamily="18" charset="0"/>
              <a:cs typeface="Times New Roman" pitchFamily="18" charset="0"/>
            </a:endParaRPr>
          </a:p>
          <a:p>
            <a:r>
              <a:rPr lang="en-US" altLang="zh-CN" sz="2400" dirty="0">
                <a:latin typeface="Times New Roman" pitchFamily="18" charset="0"/>
                <a:cs typeface="Times New Roman" pitchFamily="18" charset="0"/>
              </a:rPr>
              <a:t>19</a:t>
            </a:r>
            <a:r>
              <a:rPr lang="en-US" altLang="zh-CN" sz="2400" baseline="30000" dirty="0">
                <a:latin typeface="Times New Roman" pitchFamily="18" charset="0"/>
                <a:cs typeface="Times New Roman" pitchFamily="18" charset="0"/>
              </a:rPr>
              <a:t>th</a:t>
            </a:r>
            <a:r>
              <a:rPr lang="en-US" altLang="zh-CN" sz="2400" dirty="0">
                <a:latin typeface="Times New Roman" pitchFamily="18" charset="0"/>
                <a:cs typeface="Times New Roman" pitchFamily="18" charset="0"/>
              </a:rPr>
              <a:t> century: socialism as a means of orchestrating a modern industrial system</a:t>
            </a:r>
          </a:p>
          <a:p>
            <a:r>
              <a:rPr lang="en-US" altLang="zh-CN" sz="2400" dirty="0">
                <a:latin typeface="Times New Roman" pitchFamily="18" charset="0"/>
                <a:cs typeface="Times New Roman" pitchFamily="18" charset="0"/>
              </a:rPr>
              <a:t>1917: the Russian Revolution</a:t>
            </a:r>
          </a:p>
          <a:p>
            <a:r>
              <a:rPr lang="en-US" altLang="zh-CN" sz="2400" dirty="0">
                <a:latin typeface="Times New Roman" pitchFamily="18" charset="0"/>
                <a:cs typeface="Times New Roman" pitchFamily="18" charset="0"/>
              </a:rPr>
              <a:t>1930s:Stalinism, Titoism, Maoism</a:t>
            </a:r>
          </a:p>
          <a:p>
            <a:r>
              <a:rPr lang="en-US" altLang="zh-CN" sz="2400" dirty="0">
                <a:latin typeface="Times New Roman" pitchFamily="18" charset="0"/>
                <a:cs typeface="Times New Roman" pitchFamily="18" charset="0"/>
              </a:rPr>
              <a:t>1989: attempts to transform socialist systems into market economies</a:t>
            </a:r>
          </a:p>
          <a:p>
            <a:r>
              <a:rPr lang="en-US" altLang="zh-CN" sz="2400" dirty="0">
                <a:latin typeface="Times New Roman" pitchFamily="18" charset="0"/>
                <a:cs typeface="Times New Roman" pitchFamily="18" charset="0"/>
              </a:rPr>
              <a:t>Nowadays, China publicly owned township and village enterprises (TVEs) as its largest sector.</a:t>
            </a:r>
            <a:endParaRPr lang="zh-CN" altLang="en-US" sz="2400" dirty="0">
              <a:latin typeface="Times New Roman" pitchFamily="18" charset="0"/>
              <a:cs typeface="Times New Roman" pitchFamily="18" charset="0"/>
            </a:endParaRPr>
          </a:p>
          <a:p>
            <a:pPr>
              <a:buNone/>
            </a:pPr>
            <a:endParaRPr lang="zh-CN" altLang="en-US" sz="28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Development of Command Economy</a:t>
            </a:r>
            <a:endParaRPr lang="zh-CN" altLang="en-US" dirty="0"/>
          </a:p>
        </p:txBody>
      </p:sp>
      <p:sp>
        <p:nvSpPr>
          <p:cNvPr id="3" name="内容占位符 2"/>
          <p:cNvSpPr>
            <a:spLocks noGrp="1"/>
          </p:cNvSpPr>
          <p:nvPr>
            <p:ph idx="1"/>
          </p:nvPr>
        </p:nvSpPr>
        <p:spPr>
          <a:xfrm>
            <a:off x="-24978" y="1844824"/>
            <a:ext cx="9168977"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Characteristics of Modern Command Economy: </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government creates a central economic plan for all sectors and regions of the country.</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government allocates all resources according to the central plan.</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central plan sets the priorities for production of all goods and services.</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government owns a monopoly business in industries deemed important to the goals of the economy.</a:t>
            </a:r>
          </a:p>
          <a:p>
            <a:pPr marL="457200" indent="-457200">
              <a:buFont typeface="+mj-ea"/>
              <a:buAutoNum type="circleNumDbPlain"/>
            </a:pPr>
            <a:r>
              <a:rPr lang="en-US" altLang="zh-CN" sz="2400" dirty="0">
                <a:latin typeface="Times New Roman" panose="02020603050405020304" pitchFamily="18" charset="0"/>
                <a:cs typeface="Times New Roman" pitchFamily="18" charset="0"/>
              </a:rPr>
              <a:t>The government creates the laws that regulate economic activity.</a:t>
            </a:r>
            <a:endParaRPr lang="zh-CN" altLang="en-US" sz="2400" dirty="0">
              <a:latin typeface="Times New Roman" panose="02020603050405020304" pitchFamily="18" charset="0"/>
              <a:cs typeface="Times New Roman" pitchFamily="18" charset="0"/>
            </a:endParaRPr>
          </a:p>
          <a:p>
            <a:pPr marL="0" indent="0">
              <a:buNone/>
            </a:pPr>
            <a:endParaRPr lang="zh-CN" altLang="en-US" sz="2400" dirty="0">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Development of Command Economy</a:t>
            </a:r>
            <a:endParaRPr lang="zh-CN" altLang="en-US" dirty="0"/>
          </a:p>
        </p:txBody>
      </p:sp>
      <p:sp>
        <p:nvSpPr>
          <p:cNvPr id="3" name="内容占位符 2"/>
          <p:cNvSpPr>
            <a:spLocks noGrp="1"/>
          </p:cNvSpPr>
          <p:nvPr>
            <p:ph idx="1"/>
          </p:nvPr>
        </p:nvSpPr>
        <p:spPr>
          <a:xfrm>
            <a:off x="149545" y="1700808"/>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Disadvantages of modern command economy:</a:t>
            </a:r>
          </a:p>
          <a:p>
            <a:pPr>
              <a:buFont typeface="Wingdings" panose="05000000000000000000" pitchFamily="2" charset="2"/>
              <a:buChar char="Ø"/>
            </a:pPr>
            <a:r>
              <a:rPr lang="en-US" altLang="zh-CN" sz="2400" dirty="0">
                <a:latin typeface="Times New Roman" pitchFamily="18" charset="0"/>
                <a:cs typeface="Times New Roman" pitchFamily="18" charset="0"/>
              </a:rPr>
              <a:t>the rapid mobilization often means command economies mow down other societal needs.</a:t>
            </a:r>
          </a:p>
          <a:p>
            <a:pPr>
              <a:buFont typeface="Wingdings" panose="05000000000000000000" pitchFamily="2" charset="2"/>
              <a:buChar char="Ø"/>
            </a:pPr>
            <a:r>
              <a:rPr lang="en-US" altLang="zh-CN" sz="2400" dirty="0">
                <a:latin typeface="Times New Roman" pitchFamily="18" charset="0"/>
                <a:cs typeface="Times New Roman" pitchFamily="18" charset="0"/>
              </a:rPr>
              <a:t>instead of leading to efficiency, command economies often produce too much of one thing and not enough of another</a:t>
            </a:r>
          </a:p>
          <a:p>
            <a:pPr>
              <a:buFont typeface="Wingdings" panose="05000000000000000000" pitchFamily="2" charset="2"/>
              <a:buChar char="Ø"/>
            </a:pPr>
            <a:r>
              <a:rPr lang="en-US" altLang="zh-CN" sz="2400" dirty="0">
                <a:latin typeface="Times New Roman" pitchFamily="18" charset="0"/>
                <a:cs typeface="Times New Roman" pitchFamily="18" charset="0"/>
              </a:rPr>
              <a:t>prices are set by the central plan, and so can’t be used to measure or control demand. </a:t>
            </a:r>
          </a:p>
          <a:p>
            <a:pPr>
              <a:buFont typeface="Wingdings" panose="05000000000000000000" pitchFamily="2" charset="2"/>
              <a:buChar char="Ø"/>
            </a:pPr>
            <a:r>
              <a:rPr lang="en-US" altLang="zh-CN" sz="2400" dirty="0">
                <a:latin typeface="Times New Roman" pitchFamily="18" charset="0"/>
                <a:cs typeface="Times New Roman" pitchFamily="18" charset="0"/>
              </a:rPr>
              <a:t>command economies are not good at stimulating innovation. </a:t>
            </a:r>
          </a:p>
          <a:p>
            <a:pPr>
              <a:buFont typeface="Wingdings" panose="05000000000000000000" pitchFamily="2" charset="2"/>
              <a:buChar char="Ø"/>
            </a:pPr>
            <a:r>
              <a:rPr lang="en-US" altLang="zh-CN" sz="2400" dirty="0">
                <a:latin typeface="Times New Roman" pitchFamily="18" charset="0"/>
                <a:cs typeface="Times New Roman" pitchFamily="18" charset="0"/>
              </a:rPr>
              <a:t>centrally planned economies also have trouble producing the right exports at global market prices.</a:t>
            </a:r>
            <a:endParaRPr lang="zh-CN" altLang="en-US" sz="2400" dirty="0">
              <a:latin typeface="Times New Roman" pitchFamily="18" charset="0"/>
              <a:cs typeface="Times New Roman" pitchFamily="18" charset="0"/>
            </a:endParaRPr>
          </a:p>
          <a:p>
            <a:pPr>
              <a:buFont typeface="Wingdings" panose="05000000000000000000" pitchFamily="2" charset="2"/>
              <a:buChar char="Ø"/>
            </a:pPr>
            <a:endParaRPr lang="zh-CN" altLang="en-US"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90753" y="1700808"/>
            <a:ext cx="8962494" cy="4221163"/>
          </a:xfrm>
        </p:spPr>
        <p:txBody>
          <a:bodyPr/>
          <a:lstStyle/>
          <a:p>
            <a:pPr>
              <a:buFont typeface="Wingdings" panose="05000000000000000000" pitchFamily="2" charset="2"/>
              <a:buChar char="n"/>
            </a:pPr>
            <a:r>
              <a:rPr lang="en-US" altLang="zh-CN" sz="2800" b="1" dirty="0">
                <a:latin typeface="Times New Roman" panose="02020603050405020304" pitchFamily="18" charset="0"/>
                <a:cs typeface="Times New Roman" pitchFamily="18" charset="0"/>
              </a:rPr>
              <a:t>Problems in Transition</a:t>
            </a:r>
            <a:endParaRPr lang="zh-CN" altLang="zh-CN" sz="2800" dirty="0">
              <a:latin typeface="Times New Roman" panose="02020603050405020304" pitchFamily="18" charset="0"/>
              <a:cs typeface="Times New Roman" pitchFamily="18" charset="0"/>
            </a:endParaRPr>
          </a:p>
          <a:p>
            <a:endParaRPr lang="en-US" altLang="zh-CN" sz="2000" dirty="0">
              <a:latin typeface="Times New Roman" panose="02020603050405020304" pitchFamily="18" charset="0"/>
              <a:cs typeface="Times New Roman" pitchFamily="18" charset="0"/>
            </a:endParaRP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Ownership structure: </a:t>
            </a:r>
            <a:r>
              <a:rPr lang="zh-CN" altLang="zh-CN" sz="2800" dirty="0">
                <a:latin typeface="Times New Roman" panose="02020603050405020304" pitchFamily="18" charset="0"/>
                <a:cs typeface="Times New Roman" pitchFamily="18" charset="0"/>
              </a:rPr>
              <a:t> </a:t>
            </a:r>
            <a:r>
              <a:rPr lang="en-US" altLang="zh-CN" sz="2800" dirty="0">
                <a:latin typeface="Times New Roman" panose="02020603050405020304" pitchFamily="18" charset="0"/>
                <a:cs typeface="Times New Roman" pitchFamily="18" charset="0"/>
              </a:rPr>
              <a:t>A command socialist economy is very different from a modern, capitalist economy in terms of ownership structure.</a:t>
            </a: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Banking system</a:t>
            </a: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Inflation and financial chaos </a:t>
            </a:r>
          </a:p>
          <a:p>
            <a:pPr>
              <a:buFont typeface="Wingdings" panose="05000000000000000000" pitchFamily="2" charset="2"/>
              <a:buChar char="p"/>
            </a:pPr>
            <a:r>
              <a:rPr lang="en-US" altLang="zh-CN" sz="2800" dirty="0">
                <a:latin typeface="Times New Roman" panose="02020603050405020304" pitchFamily="18" charset="0"/>
                <a:cs typeface="Times New Roman" pitchFamily="18" charset="0"/>
              </a:rPr>
              <a:t>Ideology</a:t>
            </a:r>
            <a:endParaRPr lang="zh-CN" altLang="en-US" sz="2800" dirty="0">
              <a:latin typeface="Times New Roman" panose="02020603050405020304"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107504" y="1905000"/>
            <a:ext cx="9036496" cy="4221163"/>
          </a:xfrm>
        </p:spPr>
        <p:txBody>
          <a:bodyPr/>
          <a:lstStyle/>
          <a:p>
            <a:pPr>
              <a:buFont typeface="Wingdings" panose="05000000000000000000" pitchFamily="2" charset="2"/>
              <a:buChar char="p"/>
            </a:pPr>
            <a:r>
              <a:rPr lang="en-US" altLang="zh-CN" sz="2800" b="1" dirty="0">
                <a:latin typeface="Times New Roman" pitchFamily="18" charset="0"/>
                <a:cs typeface="Times New Roman" pitchFamily="18" charset="0"/>
              </a:rPr>
              <a:t>To conclude, former command socialist economies must </a:t>
            </a:r>
          </a:p>
          <a:p>
            <a:pPr>
              <a:buFont typeface="Wingdings" panose="05000000000000000000" pitchFamily="2" charset="2"/>
              <a:buChar char="Ø"/>
            </a:pPr>
            <a:r>
              <a:rPr lang="en-US" altLang="zh-CN" sz="2800" dirty="0">
                <a:latin typeface="Times New Roman" pitchFamily="18" charset="0"/>
                <a:cs typeface="Times New Roman" pitchFamily="18" charset="0"/>
              </a:rPr>
              <a:t>establish systems of property rights</a:t>
            </a:r>
          </a:p>
          <a:p>
            <a:pPr>
              <a:buFont typeface="Wingdings" panose="05000000000000000000" pitchFamily="2" charset="2"/>
              <a:buChar char="Ø"/>
            </a:pPr>
            <a:r>
              <a:rPr lang="en-US" altLang="zh-CN" sz="2800" dirty="0">
                <a:latin typeface="Times New Roman" pitchFamily="18" charset="0"/>
                <a:cs typeface="Times New Roman" pitchFamily="18" charset="0"/>
              </a:rPr>
              <a:t>establish banking systems</a:t>
            </a:r>
          </a:p>
          <a:p>
            <a:pPr>
              <a:buFont typeface="Wingdings" panose="05000000000000000000" pitchFamily="2" charset="2"/>
              <a:buChar char="Ø"/>
            </a:pPr>
            <a:r>
              <a:rPr lang="en-US" altLang="zh-CN" sz="2800" dirty="0">
                <a:latin typeface="Times New Roman" pitchFamily="18" charset="0"/>
                <a:cs typeface="Times New Roman" pitchFamily="18" charset="0"/>
              </a:rPr>
              <a:t>deal with the problem of inflation</a:t>
            </a:r>
          </a:p>
          <a:p>
            <a:pPr>
              <a:buFont typeface="Wingdings" panose="05000000000000000000" pitchFamily="2" charset="2"/>
              <a:buChar char="Ø"/>
            </a:pPr>
            <a:r>
              <a:rPr lang="en-US" altLang="zh-CN" sz="2800" dirty="0">
                <a:latin typeface="Times New Roman" pitchFamily="18" charset="0"/>
                <a:cs typeface="Times New Roman" pitchFamily="18" charset="0"/>
              </a:rPr>
              <a:t>work through a long tradition of ideological antipathy toward the basic nature of a capitalist system.</a:t>
            </a:r>
            <a:endParaRPr lang="zh-CN" altLang="en-US" sz="2800"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0" y="1628800"/>
            <a:ext cx="889248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Strategies of Transition </a:t>
            </a:r>
            <a:endParaRPr lang="zh-CN" altLang="zh-CN"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pPr>
              <a:buFont typeface="Wingdings" panose="05000000000000000000" pitchFamily="2" charset="2"/>
              <a:buChar char="p"/>
            </a:pPr>
            <a:r>
              <a:rPr lang="en-US" altLang="zh-CN" sz="2400" dirty="0">
                <a:latin typeface="Times New Roman" pitchFamily="18" charset="0"/>
                <a:cs typeface="Times New Roman" pitchFamily="18" charset="0"/>
              </a:rPr>
              <a:t>Stabilization.</a:t>
            </a:r>
          </a:p>
          <a:p>
            <a:pPr marL="0" indent="0">
              <a:buNone/>
            </a:pPr>
            <a:r>
              <a:rPr lang="en-US" altLang="zh-CN" sz="2400" dirty="0">
                <a:latin typeface="Times New Roman" pitchFamily="18" charset="0"/>
                <a:cs typeface="Times New Roman" pitchFamily="18" charset="0"/>
              </a:rPr>
              <a:t>E.g. reducing budget deficits, slowing down the increase of money supply, and establishing realistic exchange rates.</a:t>
            </a:r>
          </a:p>
          <a:p>
            <a:pPr>
              <a:buFont typeface="Wingdings" panose="05000000000000000000" pitchFamily="2" charset="2"/>
              <a:buChar char="p"/>
            </a:pPr>
            <a:r>
              <a:rPr lang="en-US" altLang="zh-CN" sz="2400" dirty="0">
                <a:latin typeface="Times New Roman" panose="02020603050405020304" pitchFamily="18" charset="0"/>
                <a:cs typeface="Times New Roman" pitchFamily="18" charset="0"/>
              </a:rPr>
              <a:t>Economic liberalization</a:t>
            </a:r>
            <a:endParaRPr lang="zh-CN" altLang="en-US" sz="2400" dirty="0">
              <a:latin typeface="Times New Roman" panose="02020603050405020304"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permitting households and enterprises to conduct business freely, buying and selling at prices set by supply and demand. </a:t>
            </a:r>
          </a:p>
          <a:p>
            <a:pPr marL="0" indent="0">
              <a:buNone/>
            </a:pPr>
            <a:r>
              <a:rPr lang="en-US" altLang="zh-CN" sz="2400" dirty="0">
                <a:latin typeface="Times New Roman" pitchFamily="18" charset="0"/>
                <a:cs typeface="Times New Roman" pitchFamily="18" charset="0"/>
              </a:rPr>
              <a:t>the opening up of international trade to the single market</a:t>
            </a:r>
            <a:endParaRPr lang="zh-CN" altLang="en-US" sz="2400" dirty="0">
              <a:latin typeface="Times New Roman" panose="02020603050405020304" pitchFamily="18" charset="0"/>
              <a:cs typeface="Times New Roman" pitchFamily="18" charset="0"/>
            </a:endParaRPr>
          </a:p>
          <a:p>
            <a:pPr marL="0" indent="0">
              <a:buNone/>
            </a:pPr>
            <a:endParaRPr lang="en-US" altLang="zh-CN" sz="2800" dirty="0">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53752" y="1628800"/>
            <a:ext cx="9036496"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Lessons from Transition </a:t>
            </a:r>
            <a:endParaRPr lang="zh-CN" altLang="zh-CN" dirty="0">
              <a:latin typeface="Times New Roman" pitchFamily="18" charset="0"/>
              <a:cs typeface="Times New Roman" pitchFamily="18" charset="0"/>
            </a:endParaRPr>
          </a:p>
          <a:p>
            <a:pPr>
              <a:buFont typeface="Wingdings" panose="05000000000000000000" pitchFamily="2" charset="2"/>
              <a:buChar char="p"/>
            </a:pPr>
            <a:endParaRPr lang="en-US" altLang="zh-CN" sz="2400" dirty="0">
              <a:latin typeface="Times New Roman" pitchFamily="18" charset="0"/>
              <a:cs typeface="Times New Roman" pitchFamily="18" charset="0"/>
            </a:endParaRPr>
          </a:p>
          <a:p>
            <a:pPr>
              <a:buFont typeface="Wingdings" panose="05000000000000000000" pitchFamily="2" charset="2"/>
              <a:buChar char="p"/>
            </a:pPr>
            <a:r>
              <a:rPr lang="en-US" altLang="zh-CN" sz="2400" dirty="0">
                <a:latin typeface="Times New Roman" pitchFamily="18" charset="0"/>
                <a:cs typeface="Times New Roman" pitchFamily="18" charset="0"/>
              </a:rPr>
              <a:t>Lesson 1: Institutions matter </a:t>
            </a:r>
            <a:endParaRPr lang="zh-CN"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The failure to acknowledge the role of institutions in economic change was one of the great shortcomings of early transformation theory. </a:t>
            </a:r>
          </a:p>
          <a:p>
            <a:pPr marL="0" indent="0">
              <a:buNone/>
            </a:pPr>
            <a:endParaRPr lang="en-US" altLang="zh-CN" sz="2400" dirty="0">
              <a:latin typeface="Times New Roman" pitchFamily="18" charset="0"/>
              <a:cs typeface="Times New Roman" pitchFamily="18" charset="0"/>
            </a:endParaRPr>
          </a:p>
          <a:p>
            <a:pPr>
              <a:buFont typeface="Wingdings" panose="05000000000000000000" pitchFamily="2" charset="2"/>
              <a:buChar char="p"/>
            </a:pPr>
            <a:r>
              <a:rPr lang="en-US" altLang="zh-CN" sz="2400" dirty="0">
                <a:latin typeface="Times New Roman" pitchFamily="18" charset="0"/>
                <a:cs typeface="Times New Roman" pitchFamily="18" charset="0"/>
              </a:rPr>
              <a:t>Lesson 2: Culture matters</a:t>
            </a:r>
            <a:endParaRPr lang="zh-CN" altLang="zh-CN" sz="2400" dirty="0">
              <a:latin typeface="Times New Roman" pitchFamily="18" charset="0"/>
              <a:cs typeface="Times New Roman" pitchFamily="18" charset="0"/>
            </a:endParaRPr>
          </a:p>
          <a:p>
            <a:pPr marL="0" indent="0">
              <a:buNone/>
            </a:pPr>
            <a:r>
              <a:rPr lang="en-US" altLang="zh-CN" sz="2400" dirty="0">
                <a:latin typeface="Times New Roman" pitchFamily="18" charset="0"/>
                <a:cs typeface="Times New Roman" pitchFamily="18" charset="0"/>
              </a:rPr>
              <a:t>Economic transformation does not take place in a cultural vacuum, but rather in a cultural environment, which influences formal and informal institutions, as well as the habits and behavior of people. </a:t>
            </a:r>
            <a:endParaRPr lang="zh-CN" altLang="en-US" sz="2400" dirty="0">
              <a:latin typeface="Times New Roman" pitchFamily="18" charset="0"/>
              <a:cs typeface="Times New Roman" pitchFamily="18" charset="0"/>
            </a:endParaRPr>
          </a:p>
          <a:p>
            <a:pPr marL="0" indent="0">
              <a:buNone/>
            </a:pPr>
            <a:endParaRPr lang="zh-CN" altLang="en-US" sz="2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p:txBody>
          <a:bodyPr/>
          <a:lstStyle/>
          <a:p>
            <a:r>
              <a:rPr lang="en-US" altLang="zh-CN" dirty="0">
                <a:latin typeface="Times New Roman" pitchFamily="18" charset="0"/>
                <a:ea typeface="宋体" charset="-122"/>
                <a:cs typeface="Times New Roman" pitchFamily="18" charset="0"/>
              </a:rPr>
              <a:t>In this chapter, </a:t>
            </a:r>
            <a:r>
              <a:rPr lang="en-US" altLang="zh-CN">
                <a:latin typeface="Times New Roman" pitchFamily="18" charset="0"/>
                <a:ea typeface="宋体" charset="-122"/>
                <a:cs typeface="Times New Roman" pitchFamily="18" charset="0"/>
              </a:rPr>
              <a:t>we’ll cover:</a:t>
            </a:r>
            <a:endParaRPr lang="en-US" altLang="zh-CN" dirty="0">
              <a:latin typeface="Times New Roman" pitchFamily="18" charset="0"/>
              <a:ea typeface="宋体" charset="-122"/>
              <a:cs typeface="Times New Roman" pitchFamily="18" charset="0"/>
            </a:endParaRPr>
          </a:p>
        </p:txBody>
      </p:sp>
      <p:sp>
        <p:nvSpPr>
          <p:cNvPr id="14338" name="Rectangle 3"/>
          <p:cNvSpPr>
            <a:spLocks noGrp="1" noChangeArrowheads="1"/>
          </p:cNvSpPr>
          <p:nvPr>
            <p:ph type="body" idx="1"/>
          </p:nvPr>
        </p:nvSpPr>
        <p:spPr>
          <a:xfrm>
            <a:off x="125760" y="1556792"/>
            <a:ext cx="8892480" cy="4221163"/>
          </a:xfrm>
        </p:spPr>
        <p:txBody>
          <a:bodyPr/>
          <a:lstStyle/>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Introduction to Contemporary Economic Systems</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The Evolution of Capitalism</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The Development of Command Economy</a:t>
            </a:r>
          </a:p>
          <a:p>
            <a:pPr>
              <a:buFont typeface="Wingdings" panose="05000000000000000000" pitchFamily="2" charset="2"/>
              <a:buChar char="u"/>
            </a:pPr>
            <a:r>
              <a:rPr lang="en-US" altLang="zh-CN" dirty="0">
                <a:latin typeface="Times New Roman" pitchFamily="18" charset="0"/>
                <a:ea typeface="宋体" charset="-122"/>
                <a:cs typeface="Times New Roman" pitchFamily="18" charset="0"/>
              </a:rPr>
              <a:t>From Command Economies to Market Economies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69988" y="1844824"/>
            <a:ext cx="8894499"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 Lesson 3: Good governance matters</a:t>
            </a:r>
            <a:endParaRPr lang="zh-CN" altLang="zh-CN" sz="2800" dirty="0">
              <a:latin typeface="Times New Roman" pitchFamily="18" charset="0"/>
              <a:cs typeface="Times New Roman" pitchFamily="18" charset="0"/>
            </a:endParaRPr>
          </a:p>
          <a:p>
            <a:endParaRPr lang="en-US" altLang="zh-CN" sz="2000" dirty="0">
              <a:latin typeface="Times New Roman" pitchFamily="18" charset="0"/>
              <a:cs typeface="Times New Roman" pitchFamily="18" charset="0"/>
            </a:endParaRPr>
          </a:p>
          <a:p>
            <a:r>
              <a:rPr lang="en-US" altLang="zh-CN" sz="2800" dirty="0">
                <a:latin typeface="Times New Roman" pitchFamily="18" charset="0"/>
                <a:cs typeface="Times New Roman" pitchFamily="18" charset="0"/>
              </a:rPr>
              <a:t>Good governance means a government guaranteeing the enforcement of institutions, acting impartially, with a low degree of corruption, following a policy sending clear signals to market participants. </a:t>
            </a:r>
          </a:p>
          <a:p>
            <a:r>
              <a:rPr lang="en-US" altLang="zh-CN" sz="2800" dirty="0">
                <a:latin typeface="Times New Roman" pitchFamily="18" charset="0"/>
                <a:cs typeface="Times New Roman" pitchFamily="18" charset="0"/>
              </a:rPr>
              <a:t>An effective system of corporate governance also is important for successful transition.</a:t>
            </a:r>
            <a:endParaRPr lang="zh-CN" altLang="en-US" sz="2800"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From Command Economies to Market Economies</a:t>
            </a:r>
            <a:endParaRPr lang="zh-CN" altLang="en-US" dirty="0"/>
          </a:p>
        </p:txBody>
      </p:sp>
      <p:sp>
        <p:nvSpPr>
          <p:cNvPr id="3" name="内容占位符 2"/>
          <p:cNvSpPr>
            <a:spLocks noGrp="1"/>
          </p:cNvSpPr>
          <p:nvPr>
            <p:ph idx="1"/>
          </p:nvPr>
        </p:nvSpPr>
        <p:spPr>
          <a:xfrm>
            <a:off x="323528" y="1905000"/>
            <a:ext cx="8363272"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Lesson 4: Capital matters</a:t>
            </a:r>
            <a:endParaRPr lang="zh-CN" altLang="zh-CN" sz="2800" dirty="0">
              <a:latin typeface="Times New Roman" pitchFamily="18" charset="0"/>
              <a:cs typeface="Times New Roman" pitchFamily="18" charset="0"/>
            </a:endParaRPr>
          </a:p>
          <a:p>
            <a:pPr marL="0" indent="0">
              <a:buNone/>
            </a:pPr>
            <a:r>
              <a:rPr lang="en-US" altLang="zh-CN" sz="2800" dirty="0">
                <a:latin typeface="Times New Roman" pitchFamily="18" charset="0"/>
                <a:cs typeface="Times New Roman" pitchFamily="18" charset="0"/>
              </a:rPr>
              <a:t>Any catching-up process must take into account the massive need for building new capital stock. </a:t>
            </a:r>
          </a:p>
          <a:p>
            <a:endParaRPr lang="en-US"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Lesson 5: Wealth matters</a:t>
            </a:r>
            <a:endParaRPr lang="zh-CN" altLang="zh-CN" sz="2800" dirty="0">
              <a:latin typeface="Times New Roman" pitchFamily="18" charset="0"/>
              <a:cs typeface="Times New Roman" pitchFamily="18" charset="0"/>
            </a:endParaRPr>
          </a:p>
          <a:p>
            <a:endParaRPr lang="zh-CN" alt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685800" y="1752600"/>
            <a:ext cx="7772400" cy="1470025"/>
          </a:xfrm>
          <a:prstGeom prst="rect">
            <a:avLst/>
          </a:prstGeom>
          <a:noFill/>
          <a:ln w="9525">
            <a:noFill/>
            <a:miter lim="800000"/>
            <a:headEnd/>
            <a:tailEnd/>
          </a:ln>
        </p:spPr>
        <p:txBody>
          <a:bodyPr anchor="ctr"/>
          <a:lstStyle/>
          <a:p>
            <a:pPr algn="ctr"/>
            <a:r>
              <a:rPr lang="en-US" altLang="zh-CN" sz="4400" dirty="0">
                <a:solidFill>
                  <a:srgbClr val="990000"/>
                </a:solidFill>
                <a:latin typeface="Times New Roman" pitchFamily="18" charset="0"/>
                <a:cs typeface="Times New Roman" pitchFamily="18" charset="0"/>
              </a:rPr>
              <a:t>Study Questions</a:t>
            </a:r>
          </a:p>
        </p:txBody>
      </p:sp>
      <p:sp>
        <p:nvSpPr>
          <p:cNvPr id="15363" name="Rectangle 5"/>
          <p:cNvSpPr>
            <a:spLocks noChangeArrowheads="1"/>
          </p:cNvSpPr>
          <p:nvPr/>
        </p:nvSpPr>
        <p:spPr bwMode="auto">
          <a:xfrm>
            <a:off x="1371600" y="3733800"/>
            <a:ext cx="6400800" cy="1752600"/>
          </a:xfrm>
          <a:prstGeom prst="rect">
            <a:avLst/>
          </a:prstGeom>
          <a:noFill/>
          <a:ln w="9525">
            <a:noFill/>
            <a:miter lim="800000"/>
            <a:headEnd/>
            <a:tailEnd/>
          </a:ln>
        </p:spPr>
        <p:txBody>
          <a:bodyPr/>
          <a:lstStyle/>
          <a:p>
            <a:pPr lvl="8" algn="ctr">
              <a:spcBef>
                <a:spcPct val="20000"/>
              </a:spcBef>
            </a:pPr>
            <a:endParaRPr lang="en-US" altLang="zh-CN" sz="3200" dirty="0">
              <a:latin typeface="Century Gothic"/>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122437" y="1484784"/>
            <a:ext cx="8899126" cy="4221163"/>
          </a:xfrm>
        </p:spPr>
        <p:txBody>
          <a:bodyPr/>
          <a:lstStyle/>
          <a:p>
            <a:pPr marL="457200" indent="-457200">
              <a:buFont typeface="+mj-lt"/>
              <a:buAutoNum type="arabicPeriod"/>
            </a:pPr>
            <a:r>
              <a:rPr lang="en-US" altLang="zh-CN" sz="2400" dirty="0">
                <a:latin typeface="Times New Roman" pitchFamily="18" charset="0"/>
                <a:cs typeface="Times New Roman" pitchFamily="18" charset="0"/>
              </a:rPr>
              <a:t>What attributes distinguish the three major types of systems - market economy, planned economy and mixed economy? </a:t>
            </a:r>
          </a:p>
          <a:p>
            <a:pPr marL="457200" indent="-457200">
              <a:buFont typeface="+mj-lt"/>
              <a:buAutoNum type="arabicPeriod"/>
            </a:pPr>
            <a:endParaRPr lang="zh-CN" altLang="zh-CN" sz="2400" dirty="0">
              <a:latin typeface="Times New Roman" pitchFamily="18" charset="0"/>
              <a:cs typeface="Times New Roman" pitchFamily="18" charset="0"/>
            </a:endParaRPr>
          </a:p>
          <a:p>
            <a:pPr marL="457200" indent="-457200">
              <a:buAutoNum type="arabicPeriod" startAt="2"/>
            </a:pPr>
            <a:r>
              <a:rPr lang="en-US" altLang="zh-CN" sz="2400" dirty="0">
                <a:latin typeface="Times New Roman" pitchFamily="18" charset="0"/>
                <a:cs typeface="Times New Roman" pitchFamily="18" charset="0"/>
              </a:rPr>
              <a:t>How is Adam Smith’s notion of capitalist system, as he proposed in his seminal work “the Wealth of Nations”? </a:t>
            </a:r>
          </a:p>
          <a:p>
            <a:pPr marL="457200" indent="-457200">
              <a:buAutoNum type="arabicPeriod" startAt="2"/>
            </a:pPr>
            <a:endParaRPr lang="en-US" altLang="zh-CN" sz="2400" dirty="0">
              <a:latin typeface="Times New Roman" pitchFamily="18" charset="0"/>
              <a:cs typeface="Times New Roman" pitchFamily="18" charset="0"/>
            </a:endParaRPr>
          </a:p>
          <a:p>
            <a:pPr marL="457200" indent="-457200">
              <a:buFontTx/>
              <a:buAutoNum type="arabicPeriod" startAt="2"/>
            </a:pPr>
            <a:r>
              <a:rPr lang="en-US" altLang="zh-CN" sz="2400" dirty="0">
                <a:latin typeface="Times New Roman" pitchFamily="18" charset="0"/>
                <a:cs typeface="Times New Roman" pitchFamily="18" charset="0"/>
              </a:rPr>
              <a:t>Socialist critics of market capitalism argue that businesspeople will not care about the environment because they are concerned only about profits, whereas socialist planning will be able to take care of the environment. Why then have environmental conditions generally been better in the industrialized market capitalist economies than in the industrialized command socialist ones?</a:t>
            </a:r>
            <a:endParaRPr lang="zh-CN" altLang="zh-CN" sz="2400" dirty="0">
              <a:latin typeface="Times New Roman" pitchFamily="18" charset="0"/>
              <a:cs typeface="Times New Roman" pitchFamily="18" charset="0"/>
            </a:endParaRPr>
          </a:p>
          <a:p>
            <a:pPr marL="457200" indent="-457200">
              <a:buAutoNum type="arabicPeriod" startAt="2"/>
            </a:pPr>
            <a:endParaRPr lang="zh-CN" altLang="zh-CN" sz="2400" dirty="0">
              <a:latin typeface="Times New Roman" pitchFamily="18" charset="0"/>
              <a:cs typeface="Times New Roman" pitchFamily="18" charset="0"/>
            </a:endParaRPr>
          </a:p>
          <a:p>
            <a:endParaRPr lang="zh-CN" alt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cs typeface="Times New Roman" pitchFamily="18" charset="0"/>
              </a:rPr>
              <a:t>Study Questions</a:t>
            </a:r>
            <a:endParaRPr lang="zh-CN" altLang="en-US" dirty="0"/>
          </a:p>
        </p:txBody>
      </p:sp>
      <p:sp>
        <p:nvSpPr>
          <p:cNvPr id="3" name="内容占位符 2"/>
          <p:cNvSpPr>
            <a:spLocks noGrp="1"/>
          </p:cNvSpPr>
          <p:nvPr>
            <p:ph idx="1"/>
          </p:nvPr>
        </p:nvSpPr>
        <p:spPr>
          <a:xfrm>
            <a:off x="251520" y="1628800"/>
            <a:ext cx="8352656" cy="4221163"/>
          </a:xfrm>
        </p:spPr>
        <p:txBody>
          <a:bodyPr/>
          <a:lstStyle/>
          <a:p>
            <a:pPr marL="457200" indent="-457200">
              <a:buFont typeface="+mj-lt"/>
              <a:buAutoNum type="arabicPeriod" startAt="4"/>
            </a:pPr>
            <a:r>
              <a:rPr lang="en-US" altLang="zh-CN" sz="2400" dirty="0">
                <a:latin typeface="Times New Roman" pitchFamily="18" charset="0"/>
                <a:cs typeface="Times New Roman" pitchFamily="18" charset="0"/>
              </a:rPr>
              <a:t>Although economic performance generally improves with the amount of transition and economic freedom, some countries are exceptions, with high rates of the former but low rates of the latter and vice versa. What might explain such outcomes?</a:t>
            </a:r>
          </a:p>
          <a:p>
            <a:pPr marL="457200" indent="-457200">
              <a:buFont typeface="+mj-lt"/>
              <a:buAutoNum type="arabicPeriod" startAt="4"/>
            </a:pPr>
            <a:endParaRPr lang="en-US" altLang="zh-CN" sz="2400" dirty="0">
              <a:latin typeface="Times New Roman" pitchFamily="18" charset="0"/>
              <a:cs typeface="Times New Roman" pitchFamily="18" charset="0"/>
            </a:endParaRPr>
          </a:p>
          <a:p>
            <a:pPr marL="457200" indent="-457200">
              <a:buFont typeface="+mj-lt"/>
              <a:buAutoNum type="arabicPeriod" startAt="4"/>
            </a:pPr>
            <a:r>
              <a:rPr lang="en-US" altLang="zh-CN" sz="2400" dirty="0">
                <a:latin typeface="Times New Roman" pitchFamily="18" charset="0"/>
                <a:cs typeface="Times New Roman" pitchFamily="18" charset="0"/>
              </a:rPr>
              <a:t>What are the characteristics of Modern Command Economy? How does it compare with market capitalism?</a:t>
            </a:r>
            <a:endParaRPr lang="zh-CN" altLang="zh-CN" sz="2400" dirty="0">
              <a:latin typeface="Times New Roman" pitchFamily="18" charset="0"/>
              <a:cs typeface="Times New Roman" pitchFamily="18" charset="0"/>
            </a:endParaRPr>
          </a:p>
          <a:p>
            <a:endParaRPr lang="zh-CN" altLang="en-US" sz="2800"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c1a8b776871e61a4ed226613281fec83.jpg"/>
          <p:cNvPicPr>
            <a:picLocks noGrp="1" noChangeAspect="1"/>
          </p:cNvPicPr>
          <p:nvPr>
            <p:ph idx="1"/>
          </p:nvPr>
        </p:nvPicPr>
        <p:blipFill>
          <a:blip r:embed="rId2" cstate="print"/>
          <a:stretch>
            <a:fillRect/>
          </a:stretch>
        </p:blipFill>
        <p:spPr>
          <a:xfrm>
            <a:off x="323528" y="476672"/>
            <a:ext cx="8497627" cy="5976664"/>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Introduction to Contemporary Economic Systems</a:t>
            </a:r>
            <a:endParaRPr lang="zh-CN" altLang="en-US" dirty="0"/>
          </a:p>
        </p:txBody>
      </p:sp>
      <p:sp>
        <p:nvSpPr>
          <p:cNvPr id="3" name="内容占位符 2"/>
          <p:cNvSpPr>
            <a:spLocks noGrp="1"/>
          </p:cNvSpPr>
          <p:nvPr>
            <p:ph idx="1"/>
          </p:nvPr>
        </p:nvSpPr>
        <p:spPr>
          <a:xfrm>
            <a:off x="251520" y="1844824"/>
            <a:ext cx="8574124" cy="4221163"/>
          </a:xfrm>
        </p:spPr>
        <p:txBody>
          <a:bodyPr/>
          <a:lstStyle/>
          <a:p>
            <a:pPr>
              <a:buFont typeface="Wingdings" panose="05000000000000000000" pitchFamily="2" charset="2"/>
              <a:buChar char="n"/>
            </a:pPr>
            <a:r>
              <a:rPr lang="en-US" altLang="zh-CN" sz="2800" dirty="0">
                <a:latin typeface="Times New Roman" pitchFamily="18" charset="0"/>
                <a:cs typeface="Times New Roman" pitchFamily="18" charset="0"/>
              </a:rPr>
              <a:t>Three major types of economic systems:</a:t>
            </a:r>
          </a:p>
          <a:p>
            <a:pPr>
              <a:buFont typeface="Wingdings" panose="05000000000000000000" pitchFamily="2" charset="2"/>
              <a:buChar char="p"/>
            </a:pPr>
            <a:r>
              <a:rPr lang="en-US" altLang="zh-CN" sz="2800" dirty="0">
                <a:latin typeface="Times New Roman" pitchFamily="18" charset="0"/>
                <a:cs typeface="Times New Roman" pitchFamily="18" charset="0"/>
              </a:rPr>
              <a:t>market economy</a:t>
            </a:r>
          </a:p>
          <a:p>
            <a:pPr>
              <a:buFont typeface="Wingdings" panose="05000000000000000000" pitchFamily="2" charset="2"/>
              <a:buChar char="p"/>
            </a:pPr>
            <a:r>
              <a:rPr lang="en-US" altLang="zh-CN" sz="2800" dirty="0">
                <a:latin typeface="Times New Roman" pitchFamily="18" charset="0"/>
                <a:cs typeface="Times New Roman" pitchFamily="18" charset="0"/>
              </a:rPr>
              <a:t>planned economy </a:t>
            </a:r>
          </a:p>
          <a:p>
            <a:pPr>
              <a:buFont typeface="Wingdings" panose="05000000000000000000" pitchFamily="2" charset="2"/>
              <a:buChar char="p"/>
            </a:pPr>
            <a:r>
              <a:rPr lang="en-US" altLang="zh-CN" sz="2800" dirty="0">
                <a:latin typeface="Times New Roman" pitchFamily="18" charset="0"/>
                <a:cs typeface="Times New Roman" pitchFamily="18" charset="0"/>
              </a:rPr>
              <a:t>mixed economy</a:t>
            </a:r>
          </a:p>
          <a:p>
            <a:pPr>
              <a:buFont typeface="Wingdings" panose="05000000000000000000" pitchFamily="2" charset="2"/>
              <a:buChar char="n"/>
            </a:pPr>
            <a:r>
              <a:rPr lang="en-US" altLang="zh-CN" sz="2800" dirty="0">
                <a:latin typeface="Times New Roman" pitchFamily="18" charset="0"/>
                <a:cs typeface="Times New Roman" pitchFamily="18" charset="0"/>
              </a:rPr>
              <a:t>Economic systems can be evaluated in terms of how efficient they are in achieving economic objectives. </a:t>
            </a:r>
          </a:p>
          <a:p>
            <a:pPr>
              <a:buFont typeface="Wingdings" panose="05000000000000000000" pitchFamily="2" charset="2"/>
              <a:buChar char="n"/>
            </a:pPr>
            <a:r>
              <a:rPr lang="en-US" altLang="zh-CN" sz="2800" dirty="0">
                <a:latin typeface="Times New Roman" pitchFamily="18" charset="0"/>
                <a:cs typeface="Times New Roman" pitchFamily="18" charset="0"/>
              </a:rPr>
              <a:t>The economic problem:</a:t>
            </a:r>
            <a:r>
              <a:rPr lang="zh-CN" altLang="en-US" sz="2800" dirty="0">
                <a:latin typeface="Times New Roman" pitchFamily="18" charset="0"/>
                <a:cs typeface="Times New Roman" pitchFamily="18" charset="0"/>
              </a:rPr>
              <a:t> </a:t>
            </a:r>
            <a:r>
              <a:rPr lang="en-US" altLang="zh-CN" sz="2800" dirty="0">
                <a:latin typeface="Times New Roman" pitchFamily="18" charset="0"/>
                <a:cs typeface="Times New Roman" pitchFamily="18" charset="0"/>
              </a:rPr>
              <a:t>orchestration of these activities into a coherent social whole</a:t>
            </a:r>
            <a:endParaRPr lang="zh-CN" altLang="en-US" sz="2800" dirty="0">
              <a:latin typeface="Times New Roman" pitchFamily="18" charset="0"/>
              <a:cs typeface="Times New Roman" pitchFamily="18" charset="0"/>
            </a:endParaRPr>
          </a:p>
          <a:p>
            <a:pPr>
              <a:buFont typeface="Wingdings" panose="05000000000000000000" pitchFamily="2" charset="2"/>
              <a:buChar char="p"/>
            </a:pPr>
            <a:endParaRPr lang="zh-CN" alt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Introduction to Contemporary Economic Systems</a:t>
            </a:r>
            <a:endParaRPr lang="zh-CN" altLang="en-US" dirty="0"/>
          </a:p>
        </p:txBody>
      </p:sp>
      <p:sp>
        <p:nvSpPr>
          <p:cNvPr id="3" name="内容占位符 2"/>
          <p:cNvSpPr>
            <a:spLocks noGrp="1"/>
          </p:cNvSpPr>
          <p:nvPr>
            <p:ph idx="1"/>
          </p:nvPr>
        </p:nvSpPr>
        <p:spPr>
          <a:xfrm>
            <a:off x="179512" y="1700808"/>
            <a:ext cx="8784976" cy="4896544"/>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Market economy</a:t>
            </a:r>
          </a:p>
          <a:p>
            <a:pPr>
              <a:buFont typeface="Wingdings" panose="05000000000000000000" pitchFamily="2" charset="2"/>
              <a:buChar char="p"/>
            </a:pPr>
            <a:r>
              <a:rPr lang="en-US" altLang="zh-CN" sz="2800" dirty="0">
                <a:latin typeface="Times New Roman" pitchFamily="18" charset="0"/>
                <a:cs typeface="Times New Roman" pitchFamily="18" charset="0"/>
              </a:rPr>
              <a:t>also known as capitalist economy or free market economy</a:t>
            </a:r>
          </a:p>
          <a:p>
            <a:pPr>
              <a:buFont typeface="Wingdings" panose="05000000000000000000" pitchFamily="2" charset="2"/>
              <a:buChar char="p"/>
            </a:pPr>
            <a:r>
              <a:rPr lang="en-US" altLang="zh-CN" sz="2800" dirty="0">
                <a:latin typeface="Times New Roman" pitchFamily="18" charset="0"/>
                <a:cs typeface="Times New Roman" pitchFamily="18" charset="0"/>
              </a:rPr>
              <a:t>The allocation for resources is determined only by</a:t>
            </a:r>
            <a:r>
              <a:rPr lang="en-US" altLang="zh-CN" sz="2800" b="1" dirty="0">
                <a:latin typeface="Times New Roman" pitchFamily="18" charset="0"/>
                <a:cs typeface="Times New Roman" pitchFamily="18" charset="0"/>
              </a:rPr>
              <a:t> market forces</a:t>
            </a:r>
            <a:r>
              <a:rPr lang="en-US" altLang="zh-CN" sz="2800" dirty="0">
                <a:latin typeface="Times New Roman" pitchFamily="18" charset="0"/>
                <a:cs typeface="Times New Roman" pitchFamily="18" charset="0"/>
              </a:rPr>
              <a:t>.</a:t>
            </a:r>
          </a:p>
          <a:p>
            <a:pPr>
              <a:buFont typeface="Wingdings" panose="05000000000000000000" pitchFamily="2" charset="2"/>
              <a:buChar char="p"/>
            </a:pPr>
            <a:r>
              <a:rPr lang="en-US" altLang="zh-CN" sz="2800" dirty="0">
                <a:latin typeface="Times New Roman" pitchFamily="18" charset="0"/>
                <a:cs typeface="Times New Roman" pitchFamily="18" charset="0"/>
              </a:rPr>
              <a:t>The role of the government is to simply make sure that the market is stable enough to carry out its </a:t>
            </a:r>
            <a:r>
              <a:rPr lang="en-US" altLang="zh-CN" sz="2800" b="1" dirty="0">
                <a:latin typeface="Times New Roman" pitchFamily="18" charset="0"/>
                <a:cs typeface="Times New Roman" pitchFamily="18" charset="0"/>
              </a:rPr>
              <a:t>economic activities</a:t>
            </a:r>
            <a:r>
              <a:rPr lang="en-US" altLang="zh-CN" sz="2800" dirty="0">
                <a:latin typeface="Times New Roman" pitchFamily="18" charset="0"/>
                <a:cs typeface="Times New Roman" pitchFamily="18" charset="0"/>
              </a:rPr>
              <a:t> properly</a:t>
            </a:r>
          </a:p>
          <a:p>
            <a:pPr>
              <a:buFont typeface="Wingdings" panose="05000000000000000000" pitchFamily="2" charset="2"/>
              <a:buChar char="p"/>
            </a:pPr>
            <a:r>
              <a:rPr lang="en-US" altLang="zh-CN" sz="2800" b="1" dirty="0">
                <a:latin typeface="Times New Roman" pitchFamily="18" charset="0"/>
                <a:cs typeface="Times New Roman" pitchFamily="18" charset="0"/>
              </a:rPr>
              <a:t>perfect competition: </a:t>
            </a:r>
            <a:r>
              <a:rPr lang="en-US" altLang="zh-CN" sz="2800" dirty="0">
                <a:latin typeface="Times New Roman" pitchFamily="18" charset="0"/>
                <a:cs typeface="Times New Roman" pitchFamily="18" charset="0"/>
              </a:rPr>
              <a:t>the absence of the expected checks and balances.</a:t>
            </a:r>
          </a:p>
          <a:p>
            <a:pPr>
              <a:buFont typeface="Wingdings" panose="05000000000000000000" pitchFamily="2" charset="2"/>
              <a:buChar char="Ø"/>
            </a:pPr>
            <a:endParaRPr lang="zh-CN" altLang="en-US" sz="28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Introduction to Contemporary Economic Systems</a:t>
            </a:r>
            <a:endParaRPr lang="zh-CN" altLang="en-US" dirty="0"/>
          </a:p>
        </p:txBody>
      </p:sp>
      <p:sp>
        <p:nvSpPr>
          <p:cNvPr id="3" name="内容占位符 2"/>
          <p:cNvSpPr>
            <a:spLocks noGrp="1"/>
          </p:cNvSpPr>
          <p:nvPr>
            <p:ph idx="1"/>
          </p:nvPr>
        </p:nvSpPr>
        <p:spPr>
          <a:xfrm>
            <a:off x="0" y="1484784"/>
            <a:ext cx="9217024" cy="4221163"/>
          </a:xfrm>
        </p:spPr>
        <p:txBody>
          <a:bodyPr/>
          <a:lstStyle/>
          <a:p>
            <a:pPr>
              <a:buFont typeface="Wingdings" panose="05000000000000000000" pitchFamily="2" charset="2"/>
              <a:buChar char="p"/>
            </a:pPr>
            <a:r>
              <a:rPr lang="en-US" altLang="zh-CN" sz="2800" dirty="0">
                <a:latin typeface="Times New Roman" pitchFamily="18" charset="0"/>
                <a:cs typeface="Times New Roman" pitchFamily="18" charset="0"/>
              </a:rPr>
              <a:t>Limitations of free market:</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Free market ignores issues of income distribution as it concentrates on efficient flow of resources towards goods and services that consumers with means and ability to earn incomes will pay for.</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Under a free market system firms and consumers make their decisions on the basis of private benefits and costs and so they tend to ignore social costs and benefits. </a:t>
            </a:r>
          </a:p>
          <a:p>
            <a:pPr>
              <a:buFont typeface="Wingdings" panose="05000000000000000000" pitchFamily="2" charset="2"/>
              <a:buChar char="Ø"/>
            </a:pPr>
            <a:r>
              <a:rPr lang="en-US" altLang="zh-CN" sz="2400" dirty="0">
                <a:latin typeface="Times New Roman" panose="02020603050405020304" pitchFamily="18" charset="0"/>
                <a:cs typeface="Times New Roman" pitchFamily="18" charset="0"/>
              </a:rPr>
              <a:t>Arguments for free markets ignore pertinent issues of </a:t>
            </a:r>
            <a:r>
              <a:rPr lang="en-US" altLang="zh-CN" sz="2400" b="1" dirty="0">
                <a:latin typeface="Times New Roman" panose="02020603050405020304" pitchFamily="18" charset="0"/>
                <a:cs typeface="Times New Roman" pitchFamily="18" charset="0"/>
              </a:rPr>
              <a:t>monopolization </a:t>
            </a:r>
            <a:r>
              <a:rPr lang="en-US" altLang="zh-CN" sz="2400" dirty="0">
                <a:latin typeface="Times New Roman" panose="02020603050405020304" pitchFamily="18" charset="0"/>
                <a:cs typeface="Times New Roman" pitchFamily="18" charset="0"/>
              </a:rPr>
              <a:t>and monopoly power as well as inadequate information.</a:t>
            </a:r>
          </a:p>
          <a:p>
            <a:pPr>
              <a:buFont typeface="Wingdings" panose="05000000000000000000" pitchFamily="2" charset="2"/>
              <a:buChar char="Ø"/>
            </a:pPr>
            <a:r>
              <a:rPr lang="en-US" altLang="zh-CN" sz="2400" dirty="0">
                <a:latin typeface="Times New Roman" pitchFamily="18" charset="0"/>
                <a:cs typeface="Times New Roman" pitchFamily="18" charset="0"/>
              </a:rPr>
              <a:t>A minimal-government, laissez-faire economy might be inefficient because of monopoly power, externalities, insufficient public goods, imperfect information, and possible macroeconomic instability.</a:t>
            </a:r>
            <a:endParaRPr lang="zh-CN" altLang="en-US" sz="2400" dirty="0">
              <a:latin typeface="Times New Roman" panose="02020603050405020304" pitchFamily="18" charset="0"/>
              <a:cs typeface="Times New Roman" pitchFamily="18" charset="0"/>
            </a:endParaRPr>
          </a:p>
          <a:p>
            <a:pPr>
              <a:buFont typeface="Wingdings" panose="05000000000000000000" pitchFamily="2" charset="2"/>
              <a:buChar char="Ø"/>
            </a:pPr>
            <a:endParaRPr lang="zh-CN" altLang="en-US" sz="2400" dirty="0">
              <a:latin typeface="Times New Roman" panose="02020603050405020304" pitchFamily="18" charset="0"/>
              <a:cs typeface="Times New Roman" pitchFamily="18" charset="0"/>
            </a:endParaRPr>
          </a:p>
          <a:p>
            <a:pPr marL="0" indent="0">
              <a:buNone/>
            </a:pPr>
            <a:endParaRPr lang="zh-CN" alt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Introduction to Contemporary Economic Systems</a:t>
            </a:r>
            <a:endParaRPr lang="zh-CN" altLang="en-US" dirty="0"/>
          </a:p>
        </p:txBody>
      </p:sp>
      <p:sp>
        <p:nvSpPr>
          <p:cNvPr id="3" name="内容占位符 2"/>
          <p:cNvSpPr>
            <a:spLocks noGrp="1"/>
          </p:cNvSpPr>
          <p:nvPr>
            <p:ph idx="1"/>
          </p:nvPr>
        </p:nvSpPr>
        <p:spPr>
          <a:xfrm>
            <a:off x="33778" y="1628800"/>
            <a:ext cx="8930710" cy="4221163"/>
          </a:xfrm>
        </p:spPr>
        <p:txBody>
          <a:bodyPr/>
          <a:lstStyle/>
          <a:p>
            <a:pPr>
              <a:buFont typeface="Wingdings" panose="05000000000000000000" pitchFamily="2" charset="2"/>
              <a:buChar char="n"/>
            </a:pPr>
            <a:r>
              <a:rPr lang="en-US" altLang="zh-CN" b="1" dirty="0">
                <a:latin typeface="Times New Roman" pitchFamily="18" charset="0"/>
                <a:cs typeface="Times New Roman" pitchFamily="18" charset="0"/>
              </a:rPr>
              <a:t>Planned economy</a:t>
            </a:r>
            <a:r>
              <a:rPr lang="en-US" altLang="zh-CN" dirty="0">
                <a:latin typeface="Times New Roman" pitchFamily="18" charset="0"/>
                <a:cs typeface="Times New Roman" pitchFamily="18" charset="0"/>
              </a:rPr>
              <a:t> </a:t>
            </a:r>
          </a:p>
          <a:p>
            <a:pPr>
              <a:buFont typeface="Wingdings" panose="05000000000000000000" pitchFamily="2" charset="2"/>
              <a:buChar char="p"/>
            </a:pPr>
            <a:r>
              <a:rPr lang="en-US" altLang="zh-CN" sz="2800" dirty="0">
                <a:latin typeface="Times New Roman" pitchFamily="18" charset="0"/>
                <a:cs typeface="Times New Roman" pitchFamily="18" charset="0"/>
              </a:rPr>
              <a:t>sometimes called </a:t>
            </a:r>
            <a:r>
              <a:rPr lang="en-US" altLang="zh-CN" sz="2800" b="1" dirty="0">
                <a:latin typeface="Times New Roman" pitchFamily="18" charset="0"/>
                <a:cs typeface="Times New Roman" pitchFamily="18" charset="0"/>
              </a:rPr>
              <a:t>command economy</a:t>
            </a:r>
          </a:p>
          <a:p>
            <a:pPr>
              <a:buFont typeface="Wingdings" panose="05000000000000000000" pitchFamily="2" charset="2"/>
              <a:buChar char="p"/>
            </a:pPr>
            <a:r>
              <a:rPr lang="en-US" altLang="zh-CN" sz="2800" dirty="0">
                <a:latin typeface="Times New Roman" pitchFamily="18" charset="0"/>
                <a:cs typeface="Times New Roman" pitchFamily="18" charset="0"/>
              </a:rPr>
              <a:t>All major decisions related to the production, distribution, commodity and service prices, are all made by the government.</a:t>
            </a:r>
          </a:p>
          <a:p>
            <a:pPr>
              <a:buFont typeface="Wingdings" panose="05000000000000000000" pitchFamily="2" charset="2"/>
              <a:buChar char="p"/>
            </a:pPr>
            <a:r>
              <a:rPr lang="en-US" altLang="zh-CN" sz="2800" dirty="0">
                <a:latin typeface="Times New Roman" pitchFamily="18" charset="0"/>
                <a:cs typeface="Times New Roman" pitchFamily="18" charset="0"/>
              </a:rPr>
              <a:t>government directed</a:t>
            </a:r>
          </a:p>
          <a:p>
            <a:pPr>
              <a:buFont typeface="Wingdings" panose="05000000000000000000" pitchFamily="2" charset="2"/>
              <a:buChar char="p"/>
            </a:pPr>
            <a:r>
              <a:rPr lang="en-US" altLang="zh-CN" sz="2800" dirty="0">
                <a:latin typeface="Times New Roman" pitchFamily="18" charset="0"/>
                <a:cs typeface="Times New Roman" pitchFamily="18" charset="0"/>
              </a:rPr>
              <a:t>market forces have very little say in such an economy.</a:t>
            </a:r>
            <a:endParaRPr lang="zh-CN" altLang="en-US" sz="2800" b="1" dirty="0">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Introduction to Contemporary Economic Systems</a:t>
            </a:r>
            <a:endParaRPr lang="zh-CN" altLang="en-US" dirty="0"/>
          </a:p>
        </p:txBody>
      </p:sp>
      <p:sp>
        <p:nvSpPr>
          <p:cNvPr id="3" name="内容占位符 2"/>
          <p:cNvSpPr>
            <a:spLocks noGrp="1"/>
          </p:cNvSpPr>
          <p:nvPr>
            <p:ph idx="1"/>
          </p:nvPr>
        </p:nvSpPr>
        <p:spPr>
          <a:xfrm>
            <a:off x="179512" y="1700808"/>
            <a:ext cx="8856984"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Mixed economy</a:t>
            </a:r>
            <a:r>
              <a:rPr lang="en-US" altLang="zh-CN" sz="2800" dirty="0">
                <a:latin typeface="Times New Roman" pitchFamily="18" charset="0"/>
                <a:cs typeface="Times New Roman" pitchFamily="18" charset="0"/>
              </a:rPr>
              <a:t> </a:t>
            </a:r>
          </a:p>
          <a:p>
            <a:endParaRPr lang="en-US" altLang="zh-CN" sz="2000" dirty="0">
              <a:latin typeface="Times New Roman" pitchFamily="18" charset="0"/>
              <a:cs typeface="Times New Roman" pitchFamily="18" charset="0"/>
            </a:endParaRPr>
          </a:p>
          <a:p>
            <a:pPr>
              <a:buFont typeface="Wingdings" panose="05000000000000000000" pitchFamily="2" charset="2"/>
              <a:buChar char="Ø"/>
            </a:pPr>
            <a:r>
              <a:rPr lang="en-US" altLang="zh-CN" sz="2800" dirty="0">
                <a:latin typeface="Times New Roman" pitchFamily="18" charset="0"/>
                <a:cs typeface="Times New Roman" pitchFamily="18" charset="0"/>
              </a:rPr>
              <a:t>It combines elements of both the planned economy and the market economy in one cohesive system.</a:t>
            </a:r>
          </a:p>
          <a:p>
            <a:pPr>
              <a:buFont typeface="Wingdings" panose="05000000000000000000" pitchFamily="2" charset="2"/>
              <a:buChar char="Ø"/>
            </a:pPr>
            <a:r>
              <a:rPr lang="en-US" altLang="zh-CN" sz="2800" dirty="0">
                <a:latin typeface="Times New Roman" pitchFamily="18" charset="0"/>
                <a:cs typeface="Times New Roman" pitchFamily="18" charset="0"/>
              </a:rPr>
              <a:t>The market mechanism plays the role of energizer and coordinator. </a:t>
            </a:r>
            <a:endParaRPr lang="zh-CN" altLang="en-US" sz="28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Evolution of Capitalism</a:t>
            </a:r>
            <a:endParaRPr lang="zh-CN" altLang="en-US" dirty="0"/>
          </a:p>
        </p:txBody>
      </p:sp>
      <p:sp>
        <p:nvSpPr>
          <p:cNvPr id="3" name="内容占位符 2"/>
          <p:cNvSpPr>
            <a:spLocks noGrp="1"/>
          </p:cNvSpPr>
          <p:nvPr>
            <p:ph idx="1"/>
          </p:nvPr>
        </p:nvSpPr>
        <p:spPr>
          <a:xfrm>
            <a:off x="179512" y="1484784"/>
            <a:ext cx="8964488" cy="4221163"/>
          </a:xfrm>
        </p:spPr>
        <p:txBody>
          <a:bodyPr/>
          <a:lstStyle/>
          <a:p>
            <a:pPr>
              <a:buFont typeface="Wingdings" panose="05000000000000000000" pitchFamily="2" charset="2"/>
              <a:buChar char="n"/>
            </a:pPr>
            <a:r>
              <a:rPr lang="en-US" altLang="zh-CN" sz="2800" b="1" dirty="0">
                <a:latin typeface="Times New Roman" pitchFamily="18" charset="0"/>
                <a:cs typeface="Times New Roman" pitchFamily="18" charset="0"/>
              </a:rPr>
              <a:t>pre-capitalist society: </a:t>
            </a:r>
            <a:r>
              <a:rPr lang="en-US" altLang="zh-CN" sz="2800" dirty="0">
                <a:latin typeface="Times New Roman" pitchFamily="18" charset="0"/>
                <a:cs typeface="Times New Roman" pitchFamily="18" charset="0"/>
              </a:rPr>
              <a:t>the decision-making mechanism rested on a hierarchy of nobility, landed gentry, noblemen and serfs. </a:t>
            </a:r>
          </a:p>
          <a:p>
            <a:endParaRPr lang="en-US" altLang="zh-CN" sz="2000" dirty="0">
              <a:latin typeface="Times New Roman" pitchFamily="18" charset="0"/>
              <a:cs typeface="Times New Roman" pitchFamily="18" charset="0"/>
            </a:endParaRPr>
          </a:p>
          <a:p>
            <a:pPr>
              <a:buFont typeface="Wingdings" panose="05000000000000000000" pitchFamily="2" charset="2"/>
              <a:buChar char="n"/>
            </a:pPr>
            <a:r>
              <a:rPr lang="en-US" altLang="zh-CN" sz="2800" b="1" dirty="0">
                <a:latin typeface="Times New Roman" pitchFamily="18" charset="0"/>
                <a:cs typeface="Times New Roman" pitchFamily="18" charset="0"/>
              </a:rPr>
              <a:t>From Mercantilism to Commercial Capitalism</a:t>
            </a:r>
            <a:endParaRPr lang="zh-CN" altLang="zh-CN" sz="2800" dirty="0">
              <a:latin typeface="Times New Roman" pitchFamily="18" charset="0"/>
              <a:cs typeface="Times New Roman" pitchFamily="18" charset="0"/>
            </a:endParaRPr>
          </a:p>
          <a:p>
            <a:pPr>
              <a:buFont typeface="Wingdings" panose="05000000000000000000" pitchFamily="2" charset="2"/>
              <a:buChar char="p"/>
            </a:pPr>
            <a:r>
              <a:rPr lang="en-US" altLang="zh-CN" sz="2800" dirty="0">
                <a:latin typeface="Times New Roman" pitchFamily="18" charset="0"/>
                <a:cs typeface="Times New Roman" pitchFamily="18" charset="0"/>
              </a:rPr>
              <a:t>The 18</a:t>
            </a:r>
            <a:r>
              <a:rPr lang="en-US" altLang="zh-CN" sz="2800" baseline="30000" dirty="0">
                <a:latin typeface="Times New Roman" pitchFamily="18" charset="0"/>
                <a:cs typeface="Times New Roman" pitchFamily="18" charset="0"/>
              </a:rPr>
              <a:t>th</a:t>
            </a:r>
            <a:r>
              <a:rPr lang="en-US" altLang="zh-CN" sz="2800" dirty="0">
                <a:latin typeface="Times New Roman" pitchFamily="18" charset="0"/>
                <a:cs typeface="Times New Roman" pitchFamily="18" charset="0"/>
              </a:rPr>
              <a:t> century stage is called “</a:t>
            </a:r>
            <a:r>
              <a:rPr lang="en-US" altLang="zh-CN" sz="2800" b="1" dirty="0">
                <a:latin typeface="Times New Roman" pitchFamily="18" charset="0"/>
                <a:cs typeface="Times New Roman" pitchFamily="18" charset="0"/>
              </a:rPr>
              <a:t>commercial capitalism</a:t>
            </a:r>
            <a:r>
              <a:rPr lang="en-US" altLang="zh-CN" sz="2800" dirty="0">
                <a:latin typeface="Times New Roman" pitchFamily="18" charset="0"/>
                <a:cs typeface="Times New Roman" pitchFamily="18" charset="0"/>
              </a:rPr>
              <a:t>.”</a:t>
            </a:r>
          </a:p>
          <a:p>
            <a:pPr>
              <a:buFont typeface="Wingdings" panose="05000000000000000000" pitchFamily="2" charset="2"/>
              <a:buChar char="p"/>
            </a:pPr>
            <a:r>
              <a:rPr lang="en-US" altLang="zh-CN" sz="2800" dirty="0">
                <a:latin typeface="Times New Roman" pitchFamily="18" charset="0"/>
                <a:cs typeface="Times New Roman" pitchFamily="18" charset="0"/>
              </a:rPr>
              <a:t>Adam Smith: ‘</a:t>
            </a:r>
            <a:r>
              <a:rPr lang="en-US" altLang="zh-CN" sz="2800" b="1" dirty="0">
                <a:latin typeface="Times New Roman" pitchFamily="18" charset="0"/>
                <a:cs typeface="Times New Roman" pitchFamily="18" charset="0"/>
              </a:rPr>
              <a:t>invisible hand</a:t>
            </a:r>
            <a:r>
              <a:rPr lang="en-US" altLang="zh-CN" sz="2800" dirty="0">
                <a:latin typeface="Times New Roman" pitchFamily="18" charset="0"/>
                <a:cs typeface="Times New Roman" pitchFamily="18" charset="0"/>
              </a:rPr>
              <a:t>’</a:t>
            </a:r>
          </a:p>
          <a:p>
            <a:endParaRPr lang="zh-CN" altLang="en-US" sz="2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Times New Roman" pitchFamily="18" charset="0"/>
                <a:ea typeface="宋体" charset="-122"/>
                <a:cs typeface="Times New Roman" pitchFamily="18" charset="0"/>
              </a:rPr>
              <a:t>The Evolution of Capitalism</a:t>
            </a:r>
            <a:endParaRPr lang="zh-CN" altLang="en-US" dirty="0"/>
          </a:p>
        </p:txBody>
      </p:sp>
      <p:sp>
        <p:nvSpPr>
          <p:cNvPr id="3" name="内容占位符 2"/>
          <p:cNvSpPr>
            <a:spLocks noGrp="1"/>
          </p:cNvSpPr>
          <p:nvPr>
            <p:ph idx="1"/>
          </p:nvPr>
        </p:nvSpPr>
        <p:spPr>
          <a:xfrm>
            <a:off x="57187" y="1484784"/>
            <a:ext cx="8640960" cy="4221163"/>
          </a:xfrm>
        </p:spPr>
        <p:txBody>
          <a:bodyPr/>
          <a:lstStyle/>
          <a:p>
            <a:pPr>
              <a:buFont typeface="Wingdings" panose="05000000000000000000" pitchFamily="2" charset="2"/>
              <a:buChar char="p"/>
            </a:pPr>
            <a:r>
              <a:rPr lang="en-US" altLang="zh-CN" sz="2800" b="1" dirty="0">
                <a:latin typeface="Times New Roman" pitchFamily="18" charset="0"/>
                <a:cs typeface="Times New Roman" pitchFamily="18" charset="0"/>
              </a:rPr>
              <a:t>The role of government:</a:t>
            </a:r>
          </a:p>
          <a:p>
            <a:pPr>
              <a:buFont typeface="Wingdings" panose="05000000000000000000" pitchFamily="2" charset="2"/>
              <a:buChar char="Ø"/>
            </a:pPr>
            <a:r>
              <a:rPr lang="en-US" altLang="zh-CN" sz="2800" dirty="0">
                <a:latin typeface="Times New Roman" pitchFamily="18" charset="0"/>
                <a:cs typeface="Times New Roman" pitchFamily="18" charset="0"/>
              </a:rPr>
              <a:t>the provision of national defense</a:t>
            </a:r>
          </a:p>
          <a:p>
            <a:pPr>
              <a:buFont typeface="Wingdings" panose="05000000000000000000" pitchFamily="2" charset="2"/>
              <a:buChar char="Ø"/>
            </a:pPr>
            <a:r>
              <a:rPr lang="en-US" altLang="zh-CN" sz="2800" dirty="0">
                <a:latin typeface="Times New Roman" pitchFamily="18" charset="0"/>
                <a:cs typeface="Times New Roman" pitchFamily="18" charset="0"/>
              </a:rPr>
              <a:t>the protection of each member of society from the injustice or oppression of any other</a:t>
            </a:r>
          </a:p>
          <a:p>
            <a:pPr>
              <a:buFont typeface="Wingdings" panose="05000000000000000000" pitchFamily="2" charset="2"/>
              <a:buChar char="Ø"/>
            </a:pPr>
            <a:r>
              <a:rPr lang="en-US" altLang="zh-CN" sz="2800" dirty="0">
                <a:latin typeface="Times New Roman" pitchFamily="18" charset="0"/>
                <a:cs typeface="Times New Roman" pitchFamily="18" charset="0"/>
              </a:rPr>
              <a:t>the erection and maintenance of those public works and public institutions (including education) that would not repay the expense of any private enterprise.</a:t>
            </a:r>
            <a:endParaRPr lang="zh-CN" altLang="en-US" sz="28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locker_life">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locker_life</Template>
  <TotalTime>333</TotalTime>
  <Words>1304</Words>
  <Application>Microsoft Office PowerPoint</Application>
  <PresentationFormat>全屏显示(4:3)</PresentationFormat>
  <Paragraphs>138</Paragraphs>
  <Slides>25</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25</vt:i4>
      </vt:variant>
    </vt:vector>
  </HeadingPairs>
  <TitlesOfParts>
    <vt:vector size="32" baseType="lpstr">
      <vt:lpstr>等线</vt:lpstr>
      <vt:lpstr>宋体</vt:lpstr>
      <vt:lpstr>Arial</vt:lpstr>
      <vt:lpstr>Century Gothic</vt:lpstr>
      <vt:lpstr>Times New Roman</vt:lpstr>
      <vt:lpstr>Wingdings</vt:lpstr>
      <vt:lpstr>locker_life</vt:lpstr>
      <vt:lpstr>Theories and Overview</vt:lpstr>
      <vt:lpstr>In this chapter, we’ll cover:</vt:lpstr>
      <vt:lpstr>Introduction to Contemporary Economic Systems</vt:lpstr>
      <vt:lpstr>Introduction to Contemporary Economic Systems</vt:lpstr>
      <vt:lpstr>Introduction to Contemporary Economic Systems</vt:lpstr>
      <vt:lpstr>Introduction to Contemporary Economic Systems</vt:lpstr>
      <vt:lpstr>Introduction to Contemporary Economic Systems</vt:lpstr>
      <vt:lpstr>The Evolution of Capitalism</vt:lpstr>
      <vt:lpstr>The Evolution of Capitalism</vt:lpstr>
      <vt:lpstr>The Evolution of Capitalism</vt:lpstr>
      <vt:lpstr>The Evolution of Capitalism</vt:lpstr>
      <vt:lpstr>The Development of Command Economy</vt:lpstr>
      <vt:lpstr>The Development of Command Economy</vt:lpstr>
      <vt:lpstr>The Development of Command Economy</vt:lpstr>
      <vt:lpstr>The Development of Command Economy</vt:lpstr>
      <vt:lpstr>From Command Economies to Market Economies</vt:lpstr>
      <vt:lpstr>From Command Economies to Market Economies</vt:lpstr>
      <vt:lpstr>From Command Economies to Market Economies</vt:lpstr>
      <vt:lpstr>From Command Economies to Market Economies</vt:lpstr>
      <vt:lpstr>From Command Economies to Market Economies</vt:lpstr>
      <vt:lpstr>From Command Economies to Market Economies</vt:lpstr>
      <vt:lpstr>PowerPoint 演示文稿</vt:lpstr>
      <vt:lpstr>Study Questions</vt:lpstr>
      <vt:lpstr>Study Questions</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Locker Life</dc:title>
  <dc:creator>微软中国</dc:creator>
  <cp:lastModifiedBy>付美榕</cp:lastModifiedBy>
  <cp:revision>68</cp:revision>
  <dcterms:created xsi:type="dcterms:W3CDTF">2014-01-09T07:29:04Z</dcterms:created>
  <dcterms:modified xsi:type="dcterms:W3CDTF">2025-02-17T13:34:43Z</dcterms:modified>
</cp:coreProperties>
</file>