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6" r:id="rId2"/>
    <p:sldId id="257" r:id="rId3"/>
    <p:sldId id="261" r:id="rId4"/>
    <p:sldId id="265" r:id="rId5"/>
    <p:sldId id="266" r:id="rId6"/>
    <p:sldId id="267" r:id="rId7"/>
    <p:sldId id="268" r:id="rId8"/>
    <p:sldId id="271" r:id="rId9"/>
    <p:sldId id="273" r:id="rId10"/>
    <p:sldId id="275" r:id="rId11"/>
    <p:sldId id="277" r:id="rId12"/>
    <p:sldId id="278" r:id="rId13"/>
    <p:sldId id="280" r:id="rId14"/>
    <p:sldId id="281" r:id="rId15"/>
    <p:sldId id="282" r:id="rId16"/>
    <p:sldId id="283" r:id="rId17"/>
    <p:sldId id="285" r:id="rId18"/>
    <p:sldId id="286" r:id="rId19"/>
    <p:sldId id="287" r:id="rId20"/>
    <p:sldId id="284" r:id="rId21"/>
    <p:sldId id="288" r:id="rId22"/>
    <p:sldId id="289" r:id="rId23"/>
    <p:sldId id="290" r:id="rId24"/>
    <p:sldId id="291" r:id="rId25"/>
    <p:sldId id="292" r:id="rId26"/>
    <p:sldId id="293" r:id="rId27"/>
    <p:sldId id="258" r:id="rId28"/>
    <p:sldId id="262" r:id="rId29"/>
    <p:sldId id="264"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1340" autoAdjust="0"/>
  </p:normalViewPr>
  <p:slideViewPr>
    <p:cSldViewPr>
      <p:cViewPr varScale="1">
        <p:scale>
          <a:sx n="61" d="100"/>
          <a:sy n="61" d="100"/>
        </p:scale>
        <p:origin x="1440"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8F4FE2-D2A1-49D2-A38D-8031F6C4EF6E}" type="datetimeFigureOut">
              <a:rPr lang="zh-CN" altLang="en-US" smtClean="0"/>
              <a:t>2025/2/18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A135ED-7270-42FD-AF2E-01481F547939}" type="slidenum">
              <a:rPr lang="zh-CN" altLang="en-US" smtClean="0"/>
              <a:t>‹#›</a:t>
            </a:fld>
            <a:endParaRPr lang="zh-CN" altLang="en-US"/>
          </a:p>
        </p:txBody>
      </p:sp>
    </p:spTree>
    <p:extLst>
      <p:ext uri="{BB962C8B-B14F-4D97-AF65-F5344CB8AC3E}">
        <p14:creationId xmlns:p14="http://schemas.microsoft.com/office/powerpoint/2010/main" val="2920857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2A135ED-7270-42FD-AF2E-01481F547939}" type="slidenum">
              <a:rPr lang="zh-CN" altLang="en-US" smtClean="0"/>
              <a:t>28</a:t>
            </a:fld>
            <a:endParaRPr lang="zh-CN" altLang="en-US"/>
          </a:p>
        </p:txBody>
      </p:sp>
    </p:spTree>
    <p:extLst>
      <p:ext uri="{BB962C8B-B14F-4D97-AF65-F5344CB8AC3E}">
        <p14:creationId xmlns:p14="http://schemas.microsoft.com/office/powerpoint/2010/main" val="41514200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Foreign Direct Investment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Patterns of China’s FDI Inflows</a:t>
            </a:r>
            <a:endParaRPr lang="zh-CN" altLang="en-US" dirty="0"/>
          </a:p>
        </p:txBody>
      </p:sp>
      <p:sp>
        <p:nvSpPr>
          <p:cNvPr id="3" name="内容占位符 2"/>
          <p:cNvSpPr>
            <a:spLocks noGrp="1"/>
          </p:cNvSpPr>
          <p:nvPr>
            <p:ph idx="1"/>
          </p:nvPr>
        </p:nvSpPr>
        <p:spPr>
          <a:xfrm>
            <a:off x="1688" y="1318418"/>
            <a:ext cx="9142311" cy="5278934"/>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Developments in Earlier Stages</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In the early years after China’s opening, FDI was mostly in the form of contractual joint ventures, where the risks of foreign participants are lower.</a:t>
            </a:r>
          </a:p>
          <a:p>
            <a:pPr>
              <a:buFont typeface="Wingdings" panose="05000000000000000000" pitchFamily="2" charset="2"/>
              <a:buChar char="p"/>
            </a:pPr>
            <a:r>
              <a:rPr lang="en-US" altLang="zh-CN" sz="2800" dirty="0">
                <a:latin typeface="Times New Roman" pitchFamily="18" charset="0"/>
                <a:cs typeface="Times New Roman" pitchFamily="18" charset="0"/>
              </a:rPr>
              <a:t>In the late 1990s, wholly foreign owned enterprises became increasingly important.</a:t>
            </a:r>
          </a:p>
          <a:p>
            <a:pPr>
              <a:buFont typeface="Wingdings" panose="05000000000000000000" pitchFamily="2" charset="2"/>
              <a:buChar char="p"/>
            </a:pPr>
            <a:r>
              <a:rPr lang="en-US" altLang="zh-CN" sz="2800" dirty="0">
                <a:latin typeface="Times New Roman" pitchFamily="18" charset="0"/>
                <a:cs typeface="Times New Roman" pitchFamily="18" charset="0"/>
              </a:rPr>
              <a:t>At the same time, more investment moved up north along the coast to Shanghai and its surrounding provinces. </a:t>
            </a:r>
          </a:p>
          <a:p>
            <a:pPr>
              <a:buFont typeface="Wingdings" panose="05000000000000000000" pitchFamily="2" charset="2"/>
              <a:buChar char="p"/>
            </a:pPr>
            <a:r>
              <a:rPr lang="en-US" altLang="zh-CN" sz="2800" dirty="0">
                <a:latin typeface="Times New Roman" pitchFamily="18" charset="0"/>
                <a:cs typeface="Times New Roman" pitchFamily="18" charset="0"/>
              </a:rPr>
              <a:t>To sum up, since the late 1970s, FDI inflows in China have grown continuously and rapidly.</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zh-CN" altLang="en-US"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Patterns of China’s FDI Inflows</a:t>
            </a:r>
            <a:endParaRPr lang="zh-CN" altLang="en-US" dirty="0"/>
          </a:p>
        </p:txBody>
      </p:sp>
      <p:sp>
        <p:nvSpPr>
          <p:cNvPr id="3" name="内容占位符 2"/>
          <p:cNvSpPr>
            <a:spLocks noGrp="1"/>
          </p:cNvSpPr>
          <p:nvPr>
            <p:ph idx="1"/>
          </p:nvPr>
        </p:nvSpPr>
        <p:spPr>
          <a:xfrm>
            <a:off x="117848" y="1412776"/>
            <a:ext cx="8702624" cy="4221163"/>
          </a:xfrm>
        </p:spPr>
        <p:txBody>
          <a:bodyPr/>
          <a:lstStyle/>
          <a:p>
            <a:pPr>
              <a:buFont typeface="Wingdings" panose="05000000000000000000" pitchFamily="2" charset="2"/>
              <a:buChar char="n"/>
            </a:pPr>
            <a:r>
              <a:rPr lang="en-US" altLang="zh-CN" b="1" dirty="0">
                <a:latin typeface="Times New Roman" panose="02020603050405020304" pitchFamily="18" charset="0"/>
                <a:cs typeface="Times New Roman" pitchFamily="18" charset="0"/>
              </a:rPr>
              <a:t> Shifts after the WTO Accession</a:t>
            </a:r>
            <a:endParaRPr lang="zh-CN" altLang="zh-CN" b="1" dirty="0">
              <a:latin typeface="Times New Roman" panose="02020603050405020304"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China’s accession to the WTO provides more incentives to foreign investors.</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Despite the global financial crisis, FDI flows to China continued to rise, demonstrating its continuing popularity as an investment destination.</a:t>
            </a: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Patterns of China’s FDI Inflows</a:t>
            </a:r>
            <a:endParaRPr lang="zh-CN" altLang="en-US" dirty="0"/>
          </a:p>
        </p:txBody>
      </p:sp>
      <p:sp>
        <p:nvSpPr>
          <p:cNvPr id="3" name="内容占位符 2"/>
          <p:cNvSpPr>
            <a:spLocks noGrp="1"/>
          </p:cNvSpPr>
          <p:nvPr>
            <p:ph idx="1"/>
          </p:nvPr>
        </p:nvSpPr>
        <p:spPr>
          <a:xfrm>
            <a:off x="179512" y="1484784"/>
            <a:ext cx="8784976"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The low-cost relocation story</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FDI shift from manufacturing to services</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From one-way to two-way relationship</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Foreign investment in China is not declining, but shifting from asset-seeking FDI in first-tiered cities to market-seeking FDI in these megacities and asset-seeking manufacturing FDI elsewhere. </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zh-CN" altLang="en-US" sz="28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Impact of </a:t>
            </a:r>
            <a:r>
              <a:rPr lang="en-US" altLang="zh-CN" dirty="0" err="1">
                <a:latin typeface="Times New Roman" pitchFamily="18" charset="0"/>
                <a:ea typeface="宋体" charset="-122"/>
                <a:cs typeface="Times New Roman" pitchFamily="18" charset="0"/>
              </a:rPr>
              <a:t>MNCs</a:t>
            </a:r>
            <a:r>
              <a:rPr lang="en-US" altLang="zh-CN" dirty="0">
                <a:latin typeface="Times New Roman" pitchFamily="18" charset="0"/>
                <a:ea typeface="宋体" charset="-122"/>
                <a:cs typeface="Times New Roman" pitchFamily="18" charset="0"/>
              </a:rPr>
              <a:t> on China’s Economic Development</a:t>
            </a:r>
            <a:endParaRPr lang="zh-CN" altLang="en-US" dirty="0"/>
          </a:p>
        </p:txBody>
      </p:sp>
      <p:sp>
        <p:nvSpPr>
          <p:cNvPr id="3" name="内容占位符 2"/>
          <p:cNvSpPr>
            <a:spLocks noGrp="1"/>
          </p:cNvSpPr>
          <p:nvPr>
            <p:ph idx="1"/>
          </p:nvPr>
        </p:nvSpPr>
        <p:spPr>
          <a:xfrm>
            <a:off x="457200" y="1905000"/>
            <a:ext cx="857929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FIEs’ Spillovers to Chinese Firms</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In high speed railroad transport</a:t>
            </a:r>
          </a:p>
          <a:p>
            <a:pPr>
              <a:buFont typeface="Wingdings" panose="05000000000000000000" pitchFamily="2" charset="2"/>
              <a:buChar char="Ø"/>
            </a:pPr>
            <a:r>
              <a:rPr lang="en-US" altLang="zh-CN" sz="2800" dirty="0">
                <a:latin typeface="Times New Roman" pitchFamily="18" charset="0"/>
                <a:cs typeface="Times New Roman" pitchFamily="18" charset="0"/>
              </a:rPr>
              <a:t>In information technology</a:t>
            </a:r>
          </a:p>
          <a:p>
            <a:pPr>
              <a:buFont typeface="Wingdings" panose="05000000000000000000" pitchFamily="2" charset="2"/>
              <a:buChar char="Ø"/>
            </a:pPr>
            <a:r>
              <a:rPr lang="en-US" altLang="zh-CN" sz="2800" dirty="0">
                <a:latin typeface="Times New Roman" pitchFamily="18" charset="0"/>
                <a:cs typeface="Times New Roman" pitchFamily="18" charset="0"/>
              </a:rPr>
              <a:t>In auto industry</a:t>
            </a:r>
          </a:p>
          <a:p>
            <a:pPr>
              <a:buFont typeface="Wingdings" panose="05000000000000000000" pitchFamily="2" charset="2"/>
              <a:buChar char="Ø"/>
            </a:pPr>
            <a:r>
              <a:rPr lang="en-US" altLang="zh-CN" sz="2800" dirty="0">
                <a:latin typeface="Times New Roman" pitchFamily="18" charset="0"/>
                <a:cs typeface="Times New Roman" pitchFamily="18" charset="0"/>
              </a:rPr>
              <a:t>In civil aviation</a:t>
            </a:r>
            <a:endParaRPr lang="zh-CN" altLang="en-US" sz="2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Impact of </a:t>
            </a:r>
            <a:r>
              <a:rPr lang="en-US" altLang="zh-CN" dirty="0" err="1">
                <a:latin typeface="Times New Roman" pitchFamily="18" charset="0"/>
                <a:ea typeface="宋体" charset="-122"/>
                <a:cs typeface="Times New Roman" pitchFamily="18" charset="0"/>
              </a:rPr>
              <a:t>MNCs</a:t>
            </a:r>
            <a:r>
              <a:rPr lang="en-US" altLang="zh-CN" dirty="0">
                <a:latin typeface="Times New Roman" pitchFamily="18" charset="0"/>
                <a:ea typeface="宋体" charset="-122"/>
                <a:cs typeface="Times New Roman" pitchFamily="18" charset="0"/>
              </a:rPr>
              <a:t> on China’s Economic Development</a:t>
            </a:r>
            <a:endParaRPr lang="zh-CN" altLang="en-US" dirty="0"/>
          </a:p>
        </p:txBody>
      </p:sp>
      <p:sp>
        <p:nvSpPr>
          <p:cNvPr id="3" name="内容占位符 2"/>
          <p:cNvSpPr>
            <a:spLocks noGrp="1"/>
          </p:cNvSpPr>
          <p:nvPr>
            <p:ph idx="1"/>
          </p:nvPr>
        </p:nvSpPr>
        <p:spPr>
          <a:xfrm>
            <a:off x="0" y="1905000"/>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Manufacturing FDI and Sophistication of Chinese Exports</a:t>
            </a:r>
            <a:endParaRPr lang="zh-CN" altLang="zh-CN" sz="2800" dirty="0">
              <a:latin typeface="Times New Roman" pitchFamily="18" charset="0"/>
              <a:cs typeface="Times New Roman" pitchFamily="18" charset="0"/>
            </a:endParaRP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Multinational corporations in manufacturing have propelled China’s exports from low skill-intensive to high</a:t>
            </a:r>
            <a:r>
              <a:rPr lang="en-US" altLang="zh-CN" sz="2800" b="1" dirty="0">
                <a:latin typeface="Times New Roman" pitchFamily="18" charset="0"/>
                <a:cs typeface="Times New Roman" pitchFamily="18" charset="0"/>
              </a:rPr>
              <a:t> skill-intensive products</a:t>
            </a:r>
            <a:r>
              <a:rPr lang="en-US" altLang="zh-CN" sz="2800" dirty="0">
                <a:latin typeface="Times New Roman" pitchFamily="18" charset="0"/>
                <a:cs typeface="Times New Roman" pitchFamily="18" charset="0"/>
              </a:rPr>
              <a:t>.</a:t>
            </a:r>
          </a:p>
          <a:p>
            <a:pPr>
              <a:buFont typeface="Wingdings" panose="05000000000000000000" pitchFamily="2" charset="2"/>
              <a:buChar char="Ø"/>
            </a:pPr>
            <a:r>
              <a:rPr lang="en-US" altLang="zh-CN" sz="2800" dirty="0">
                <a:latin typeface="Times New Roman" pitchFamily="18" charset="0"/>
                <a:cs typeface="Times New Roman" pitchFamily="18" charset="0"/>
              </a:rPr>
              <a:t>The share of processing trade—and the foreign firm share of exports—climbs rapidly as the skill intensity of the products increases.</a:t>
            </a:r>
            <a:endParaRPr lang="zh-CN" altLang="en-US" sz="28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Impact of </a:t>
            </a:r>
            <a:r>
              <a:rPr lang="en-US" altLang="zh-CN" dirty="0" err="1">
                <a:latin typeface="Times New Roman" pitchFamily="18" charset="0"/>
                <a:ea typeface="宋体" charset="-122"/>
                <a:cs typeface="Times New Roman" pitchFamily="18" charset="0"/>
              </a:rPr>
              <a:t>MNCs</a:t>
            </a:r>
            <a:r>
              <a:rPr lang="en-US" altLang="zh-CN" dirty="0">
                <a:latin typeface="Times New Roman" pitchFamily="18" charset="0"/>
                <a:ea typeface="宋体" charset="-122"/>
                <a:cs typeface="Times New Roman" pitchFamily="18" charset="0"/>
              </a:rPr>
              <a:t> on China’s Economic Development</a:t>
            </a:r>
            <a:endParaRPr lang="zh-CN" altLang="en-US" dirty="0"/>
          </a:p>
        </p:txBody>
      </p:sp>
      <p:sp>
        <p:nvSpPr>
          <p:cNvPr id="3" name="内容占位符 2"/>
          <p:cNvSpPr>
            <a:spLocks noGrp="1"/>
          </p:cNvSpPr>
          <p:nvPr>
            <p:ph idx="1"/>
          </p:nvPr>
        </p:nvSpPr>
        <p:spPr>
          <a:xfrm>
            <a:off x="107504" y="1844824"/>
            <a:ext cx="8784976" cy="4860776"/>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Domestic Content and Value-Added in China for Multinational Exporters</a:t>
            </a:r>
            <a:endParaRPr lang="zh-CN" altLang="zh-CN" sz="2800" dirty="0">
              <a:latin typeface="Times New Roman" panose="02020603050405020304"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Most of the burgeoning new activities in China have been remarkably well constrained to and contained within the plants owned and controlled by foreign multinationals and their international suppliers. </a:t>
            </a:r>
          </a:p>
          <a:p>
            <a:pPr>
              <a:buFont typeface="Wingdings" panose="05000000000000000000" pitchFamily="2" charset="2"/>
              <a:buChar char="Ø"/>
            </a:pPr>
            <a:r>
              <a:rPr lang="en-US" altLang="zh-CN" sz="2800" dirty="0">
                <a:latin typeface="Times New Roman" pitchFamily="18" charset="0"/>
                <a:cs typeface="Times New Roman" pitchFamily="18" charset="0"/>
              </a:rPr>
              <a:t>Overall, MNCs have played an important role in helping China move up the technology ladder and to industrial restructuring.</a:t>
            </a:r>
            <a:endParaRPr lang="zh-CN" altLang="en-US" sz="28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Outward Direct Investment (ODI)</a:t>
            </a:r>
            <a:endParaRPr lang="zh-CN" altLang="en-US" dirty="0"/>
          </a:p>
        </p:txBody>
      </p:sp>
      <p:sp>
        <p:nvSpPr>
          <p:cNvPr id="3" name="内容占位符 2"/>
          <p:cNvSpPr>
            <a:spLocks noGrp="1"/>
          </p:cNvSpPr>
          <p:nvPr>
            <p:ph idx="1"/>
          </p:nvPr>
        </p:nvSpPr>
        <p:spPr>
          <a:xfrm>
            <a:off x="457200" y="1905000"/>
            <a:ext cx="822960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Evolution of Policy Conditions</a:t>
            </a:r>
            <a:endParaRPr lang="zh-CN" altLang="zh-CN" b="1" dirty="0">
              <a:latin typeface="Times New Roman" pitchFamily="18" charset="0"/>
              <a:cs typeface="Times New Roman" pitchFamily="18" charset="0"/>
            </a:endParaRPr>
          </a:p>
          <a:p>
            <a:endParaRPr lang="en-US" altLang="zh-CN"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first period, from 1978 to 1991</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second period, from 1992 to 2000</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last period, from 2001 onward</a:t>
            </a:r>
            <a:endParaRPr lang="zh-CN" altLang="en-US"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Outward Direct Investment (ODI)</a:t>
            </a:r>
            <a:endParaRPr lang="zh-CN" altLang="en-US" dirty="0"/>
          </a:p>
        </p:txBody>
      </p:sp>
      <p:sp>
        <p:nvSpPr>
          <p:cNvPr id="3" name="内容占位符 2"/>
          <p:cNvSpPr>
            <a:spLocks noGrp="1"/>
          </p:cNvSpPr>
          <p:nvPr>
            <p:ph idx="1"/>
          </p:nvPr>
        </p:nvSpPr>
        <p:spPr>
          <a:xfrm>
            <a:off x="323528" y="1916832"/>
            <a:ext cx="864096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Pulling and Pushing Factors </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Four types of outward FDI:</a:t>
            </a:r>
          </a:p>
          <a:p>
            <a:r>
              <a:rPr lang="en-US" altLang="zh-CN" sz="2800" dirty="0">
                <a:latin typeface="Times New Roman" pitchFamily="18" charset="0"/>
                <a:cs typeface="Times New Roman" pitchFamily="18" charset="0"/>
              </a:rPr>
              <a:t>resource-acquiring FDI </a:t>
            </a:r>
          </a:p>
          <a:p>
            <a:r>
              <a:rPr lang="en-US" altLang="zh-CN" sz="2800" dirty="0">
                <a:latin typeface="Times New Roman" pitchFamily="18" charset="0"/>
                <a:cs typeface="Times New Roman" pitchFamily="18" charset="0"/>
              </a:rPr>
              <a:t>market-expanding FDI</a:t>
            </a:r>
          </a:p>
          <a:p>
            <a:r>
              <a:rPr lang="en-US" altLang="zh-CN" sz="2800" dirty="0">
                <a:latin typeface="Times New Roman" pitchFamily="18" charset="0"/>
                <a:cs typeface="Times New Roman" pitchFamily="18" charset="0"/>
              </a:rPr>
              <a:t>efficiency-improving FDI</a:t>
            </a:r>
          </a:p>
          <a:p>
            <a:r>
              <a:rPr lang="en-US" altLang="zh-CN" sz="2800" dirty="0">
                <a:latin typeface="Times New Roman" pitchFamily="18" charset="0"/>
                <a:cs typeface="Times New Roman" pitchFamily="18" charset="0"/>
              </a:rPr>
              <a:t>asset-seeking FDI </a:t>
            </a:r>
            <a:endParaRPr lang="zh-CN" altLang="en-US" sz="28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Outward Direct Investment (ODI)</a:t>
            </a:r>
            <a:endParaRPr lang="zh-CN" altLang="en-US" dirty="0"/>
          </a:p>
        </p:txBody>
      </p:sp>
      <p:sp>
        <p:nvSpPr>
          <p:cNvPr id="3" name="内容占位符 2"/>
          <p:cNvSpPr>
            <a:spLocks noGrp="1"/>
          </p:cNvSpPr>
          <p:nvPr>
            <p:ph idx="1"/>
          </p:nvPr>
        </p:nvSpPr>
        <p:spPr>
          <a:xfrm>
            <a:off x="179512" y="1916832"/>
            <a:ext cx="8784976"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Pulling factors: favorable natural and economic resources abroad.</a:t>
            </a:r>
          </a:p>
          <a:p>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Pushing factors: increasing domestic competition, excess production capacity, massive foreign exchange reserve, rising demands for natural resources, and the government’ policies and financial support to FDI abroad</a:t>
            </a:r>
            <a:endParaRPr lang="zh-CN" altLang="en-US" sz="2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Outward Direct Investment (ODI)</a:t>
            </a:r>
            <a:endParaRPr lang="zh-CN" altLang="en-US" dirty="0"/>
          </a:p>
        </p:txBody>
      </p:sp>
      <p:sp>
        <p:nvSpPr>
          <p:cNvPr id="3" name="内容占位符 2"/>
          <p:cNvSpPr>
            <a:spLocks noGrp="1"/>
          </p:cNvSpPr>
          <p:nvPr>
            <p:ph idx="1"/>
          </p:nvPr>
        </p:nvSpPr>
        <p:spPr>
          <a:xfrm>
            <a:off x="179512" y="1916832"/>
            <a:ext cx="8964488" cy="4464496"/>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Geographic Distribution </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Geographically, China’s outward FDI spreads over 150 countries, but the majority of such FDI outflows are concentrated in its neighboring economies.</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From 1999 to 2004, the geographic concentration of China’s outward FDI in Asia has become deeper. </a:t>
            </a:r>
            <a:endParaRPr lang="zh-CN" altLang="en-US"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251520" y="260648"/>
            <a:ext cx="8229600" cy="1143000"/>
          </a:xfrm>
        </p:spPr>
        <p:txBody>
          <a:bodyPr/>
          <a:lstStyle/>
          <a:p>
            <a:r>
              <a:rPr lang="en-US" altLang="zh-CN" dirty="0">
                <a:latin typeface="Times New Roman" pitchFamily="18" charset="0"/>
                <a:ea typeface="宋体" charset="-122"/>
                <a:cs typeface="Times New Roman" pitchFamily="18" charset="0"/>
              </a:rPr>
              <a:t>In this chapter, we’ll cover:</a:t>
            </a:r>
          </a:p>
        </p:txBody>
      </p:sp>
      <p:sp>
        <p:nvSpPr>
          <p:cNvPr id="14338" name="Rectangle 3"/>
          <p:cNvSpPr>
            <a:spLocks noGrp="1" noChangeArrowheads="1"/>
          </p:cNvSpPr>
          <p:nvPr>
            <p:ph type="body" idx="1"/>
          </p:nvPr>
        </p:nvSpPr>
        <p:spPr>
          <a:xfrm>
            <a:off x="-108520" y="1988840"/>
            <a:ext cx="9649072"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Evolution of China’s FDI Policies</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Patterns of China’s FDI Inflows</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Impact of </a:t>
            </a:r>
            <a:r>
              <a:rPr lang="en-US" altLang="zh-CN" dirty="0" err="1">
                <a:latin typeface="Times New Roman" pitchFamily="18" charset="0"/>
                <a:ea typeface="宋体" charset="-122"/>
                <a:cs typeface="Times New Roman" pitchFamily="18" charset="0"/>
              </a:rPr>
              <a:t>MNCs</a:t>
            </a:r>
            <a:r>
              <a:rPr lang="en-US" altLang="zh-CN" dirty="0">
                <a:latin typeface="Times New Roman" pitchFamily="18" charset="0"/>
                <a:ea typeface="宋体" charset="-122"/>
                <a:cs typeface="Times New Roman" pitchFamily="18" charset="0"/>
              </a:rPr>
              <a:t> on China’s Economic Development</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China’s Outward Direct Investment (ODI)</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en-US" altLang="zh-CN" dirty="0">
              <a:latin typeface="Times New Roman" pitchFamily="18" charset="0"/>
              <a:ea typeface="宋体" charset="-122"/>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395536" y="1905000"/>
            <a:ext cx="8291264"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Business strategies</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Backward and vertical integration</a:t>
            </a:r>
          </a:p>
          <a:p>
            <a:pPr>
              <a:buFont typeface="Wingdings" panose="05000000000000000000" pitchFamily="2" charset="2"/>
              <a:buChar char="Ø"/>
            </a:pPr>
            <a:r>
              <a:rPr lang="en-US" altLang="zh-CN" sz="2800" dirty="0">
                <a:latin typeface="Times New Roman" pitchFamily="18" charset="0"/>
                <a:cs typeface="Times New Roman" pitchFamily="18" charset="0"/>
              </a:rPr>
              <a:t>State resources and energy security</a:t>
            </a:r>
          </a:p>
          <a:p>
            <a:pPr>
              <a:buFont typeface="Wingdings" panose="05000000000000000000" pitchFamily="2" charset="2"/>
              <a:buChar char="Ø"/>
            </a:pPr>
            <a:r>
              <a:rPr lang="en-US" altLang="zh-CN" sz="2800" dirty="0">
                <a:latin typeface="Times New Roman" pitchFamily="18" charset="0"/>
                <a:cs typeface="Times New Roman" pitchFamily="18" charset="0"/>
              </a:rPr>
              <a:t>Partnerships and joint ventures</a:t>
            </a:r>
          </a:p>
          <a:p>
            <a:pPr>
              <a:buFont typeface="Wingdings" panose="05000000000000000000" pitchFamily="2" charset="2"/>
              <a:buChar char="Ø"/>
            </a:pPr>
            <a:r>
              <a:rPr lang="en-US" altLang="zh-CN" sz="2800" dirty="0">
                <a:latin typeface="Times New Roman" pitchFamily="18" charset="0"/>
                <a:cs typeface="Times New Roman" pitchFamily="18" charset="0"/>
              </a:rPr>
              <a:t>Parent-satellite investments</a:t>
            </a:r>
            <a:endParaRPr lang="zh-CN" altLang="zh-CN"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251520" y="1905000"/>
            <a:ext cx="843528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China’s ‘first-movers’</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Not just from traditional industries but also the telecoms and information technology sector.</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E.g. Sinopec, China National Offshore Oil Corporation (CNOOC) and China </a:t>
            </a:r>
            <a:r>
              <a:rPr lang="en-US" altLang="zh-CN" sz="2800" dirty="0" err="1">
                <a:latin typeface="Times New Roman" pitchFamily="18" charset="0"/>
                <a:cs typeface="Times New Roman" pitchFamily="18" charset="0"/>
              </a:rPr>
              <a:t>Minmetals</a:t>
            </a:r>
            <a:r>
              <a:rPr lang="en-US" altLang="zh-CN" sz="2800" dirty="0">
                <a:latin typeface="Times New Roman" pitchFamily="18" charset="0"/>
                <a:cs typeface="Times New Roman" pitchFamily="18" charset="0"/>
              </a:rPr>
              <a:t> Corp</a:t>
            </a:r>
            <a:endParaRPr lang="zh-CN" altLang="en-US" sz="2800"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251520" y="1905000"/>
            <a:ext cx="8712968"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Challenges for Chinese MNCs</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high levels of debt and minimal international experience.</a:t>
            </a:r>
          </a:p>
          <a:p>
            <a:pPr>
              <a:buFont typeface="Wingdings" panose="05000000000000000000" pitchFamily="2" charset="2"/>
              <a:buChar char="Ø"/>
            </a:pPr>
            <a:r>
              <a:rPr lang="en-US" altLang="zh-CN" sz="2800" dirty="0">
                <a:latin typeface="Times New Roman" pitchFamily="18" charset="0"/>
                <a:cs typeface="Times New Roman" pitchFamily="18" charset="0"/>
              </a:rPr>
              <a:t>cultural differences, politically influenced strategies and different management standards.</a:t>
            </a:r>
          </a:p>
          <a:p>
            <a:pPr>
              <a:buFont typeface="Wingdings" panose="05000000000000000000" pitchFamily="2" charset="2"/>
              <a:buChar char="Ø"/>
            </a:pPr>
            <a:r>
              <a:rPr lang="en-US" altLang="zh-CN" sz="2800" dirty="0">
                <a:latin typeface="Times New Roman" pitchFamily="18" charset="0"/>
                <a:cs typeface="Times New Roman" pitchFamily="18" charset="0"/>
              </a:rPr>
              <a:t>lack of collaborative business models.</a:t>
            </a:r>
            <a:endParaRPr lang="zh-CN" altLang="en-US" sz="28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0" y="1556792"/>
            <a:ext cx="878497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Recent Trends </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anose="02020603050405020304" pitchFamily="18" charset="0"/>
                <a:cs typeface="Times New Roman" panose="02020603050405020304" pitchFamily="18" charset="0"/>
              </a:rPr>
              <a:t>Overall, private enterprises operated the largest number of operations abroad but the largest share of amount invested came from public enterprises.</a:t>
            </a:r>
          </a:p>
          <a:p>
            <a:pPr>
              <a:buFont typeface="Wingdings" panose="05000000000000000000" pitchFamily="2" charset="2"/>
              <a:buChar char="p"/>
            </a:pPr>
            <a:endParaRPr lang="en-US" altLang="zh-CN"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p"/>
            </a:pPr>
            <a:r>
              <a:rPr lang="en-US" altLang="zh-CN" sz="2800" dirty="0">
                <a:latin typeface="Times New Roman" panose="02020603050405020304" pitchFamily="18" charset="0"/>
                <a:cs typeface="Times New Roman" panose="02020603050405020304" pitchFamily="18" charset="0"/>
              </a:rPr>
              <a:t>The main interests for Chinese MNCs are threefold. </a:t>
            </a:r>
          </a:p>
          <a:p>
            <a:pPr>
              <a:buFont typeface="Wingdings" panose="05000000000000000000" pitchFamily="2" charset="2"/>
              <a:buChar char="p"/>
            </a:pPr>
            <a:endParaRPr lang="en-US" altLang="zh-CN"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Chinese MNCs’ going abroad is to secure domestic needs in energy and natural resources.</a:t>
            </a:r>
          </a:p>
          <a:p>
            <a:pPr marL="0" indent="0">
              <a:buNone/>
            </a:pPr>
            <a:endParaRPr lang="zh-CN" altLang="zh-CN"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107504" y="1905000"/>
            <a:ext cx="8856984" cy="4221163"/>
          </a:xfrm>
        </p:spPr>
        <p:txBody>
          <a:bodyPr/>
          <a:lstStyle/>
          <a:p>
            <a:pPr>
              <a:buFont typeface="Wingdings" panose="05000000000000000000" pitchFamily="2" charset="2"/>
              <a:buChar char="Ø"/>
            </a:pPr>
            <a:r>
              <a:rPr lang="en-US" altLang="zh-CN" sz="2800" dirty="0">
                <a:latin typeface="Times New Roman" pitchFamily="18" charset="0"/>
                <a:cs typeface="Times New Roman" pitchFamily="18" charset="0"/>
              </a:rPr>
              <a:t>Chinese MNCs aim at improving their market position abroad with the growing competitiveness domestically, to diversify their activity abroad.</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China massively invested in the knowledge-intensive economy, meaning that Chinese enterprises invest mostly in mature economies to access and transfer technologies. </a:t>
            </a:r>
            <a:endParaRPr lang="zh-CN" altLang="en-US" sz="28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179512" y="1905000"/>
            <a:ext cx="8784976"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 The objectives behind Chinese investments abroad also depend on the type of investors: public and private.</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China’s outward foreign direct investment is steadily increasing.</a:t>
            </a:r>
            <a:endParaRPr lang="zh-CN" altLang="en-US" sz="28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Emerging China </a:t>
            </a:r>
            <a:r>
              <a:rPr lang="en-US" altLang="zh-CN" dirty="0" err="1">
                <a:latin typeface="Times New Roman" pitchFamily="18" charset="0"/>
                <a:ea typeface="宋体" charset="-122"/>
                <a:cs typeface="Times New Roman" pitchFamily="18" charset="0"/>
              </a:rPr>
              <a:t>MNCs</a:t>
            </a:r>
            <a:endParaRPr lang="zh-CN" altLang="en-US" dirty="0"/>
          </a:p>
        </p:txBody>
      </p:sp>
      <p:sp>
        <p:nvSpPr>
          <p:cNvPr id="3" name="内容占位符 2"/>
          <p:cNvSpPr>
            <a:spLocks noGrp="1"/>
          </p:cNvSpPr>
          <p:nvPr>
            <p:ph idx="1"/>
          </p:nvPr>
        </p:nvSpPr>
        <p:spPr>
          <a:xfrm>
            <a:off x="0" y="1700808"/>
            <a:ext cx="925252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Overview</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China’s outward FDI has grown tremendously, from initial political opposition, to selective approval, and to enthusiastic encouragement. </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Chinese corporations will continue to invest abroad and China will emerge as a large source of FDI in the near future. </a:t>
            </a:r>
            <a:endParaRPr lang="zh-CN" altLang="en-US" sz="2800"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lvl="8" algn="ctr">
              <a:spcBef>
                <a:spcPct val="20000"/>
              </a:spcBef>
            </a:pPr>
            <a:endParaRPr lang="en-US" altLang="zh-CN" sz="3200" dirty="0">
              <a:latin typeface="Century Gothic"/>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07504" y="1361090"/>
            <a:ext cx="8712968" cy="5636582"/>
          </a:xfrm>
        </p:spPr>
        <p:txBody>
          <a:bodyPr/>
          <a:lstStyle/>
          <a:p>
            <a:pPr marL="514350" indent="-514350">
              <a:buFont typeface="+mj-lt"/>
              <a:buAutoNum type="arabicPeriod"/>
            </a:pPr>
            <a:r>
              <a:rPr lang="en-US" altLang="zh-CN" sz="2400" dirty="0">
                <a:latin typeface="Times New Roman" panose="02020603050405020304" pitchFamily="18" charset="0"/>
                <a:cs typeface="Times New Roman" pitchFamily="18" charset="0"/>
              </a:rPr>
              <a:t>What was the approach of China’s FDI policies at its initial stage of opening up?</a:t>
            </a:r>
            <a:endParaRPr lang="zh-CN" altLang="zh-CN" sz="2400" dirty="0">
              <a:latin typeface="Times New Roman" panose="02020603050405020304" pitchFamily="18" charset="0"/>
              <a:cs typeface="Times New Roman" pitchFamily="18" charset="0"/>
            </a:endParaRPr>
          </a:p>
          <a:p>
            <a:pPr marL="514350" indent="-514350">
              <a:buFont typeface="+mj-lt"/>
              <a:buAutoNum type="arabicPeriod"/>
            </a:pPr>
            <a:r>
              <a:rPr lang="zh-CN" altLang="zh-CN" sz="2400" dirty="0">
                <a:latin typeface="Times New Roman" panose="02020603050405020304" pitchFamily="18" charset="0"/>
                <a:cs typeface="Times New Roman" pitchFamily="18" charset="0"/>
              </a:rPr>
              <a:t>What</a:t>
            </a:r>
            <a:r>
              <a:rPr lang="en-US" altLang="zh-CN" sz="2400" dirty="0">
                <a:latin typeface="Times New Roman" panose="02020603050405020304" pitchFamily="18" charset="0"/>
                <a:cs typeface="Times New Roman" pitchFamily="18" charset="0"/>
              </a:rPr>
              <a:t> are the key features of China’s FDI policies since its WTO accession? </a:t>
            </a:r>
            <a:endParaRPr lang="zh-CN" altLang="zh-CN" sz="2400" dirty="0">
              <a:latin typeface="Times New Roman" panose="02020603050405020304" pitchFamily="18" charset="0"/>
              <a:cs typeface="Times New Roman" pitchFamily="18" charset="0"/>
            </a:endParaRPr>
          </a:p>
          <a:p>
            <a:pPr marL="514350" indent="-514350">
              <a:buFont typeface="+mj-lt"/>
              <a:buAutoNum type="arabicPeriod"/>
            </a:pPr>
            <a:r>
              <a:rPr lang="zh-CN" altLang="zh-CN" sz="2400" dirty="0">
                <a:latin typeface="Times New Roman" panose="02020603050405020304" pitchFamily="18" charset="0"/>
                <a:cs typeface="Times New Roman" pitchFamily="18" charset="0"/>
              </a:rPr>
              <a:t>How</a:t>
            </a:r>
            <a:r>
              <a:rPr lang="en-US" altLang="zh-CN" sz="2400" dirty="0">
                <a:latin typeface="Times New Roman" panose="02020603050405020304" pitchFamily="18" charset="0"/>
                <a:cs typeface="Times New Roman" pitchFamily="18" charset="0"/>
              </a:rPr>
              <a:t> have the patterns of FDI inflows in China varied at the different stages of the opening up and reform?</a:t>
            </a:r>
          </a:p>
          <a:p>
            <a:pPr marL="514350" indent="-514350">
              <a:buFont typeface="+mj-lt"/>
              <a:buAutoNum type="arabicPeriod"/>
            </a:pPr>
            <a:r>
              <a:rPr lang="en-US" altLang="zh-CN" sz="2400" dirty="0">
                <a:latin typeface="Times New Roman" panose="02020603050405020304" pitchFamily="18" charset="0"/>
                <a:cs typeface="Times New Roman" pitchFamily="18" charset="0"/>
              </a:rPr>
              <a:t>How have FDI inflows contributed to the Chinese economy? Illustrate with examples. </a:t>
            </a:r>
            <a:endParaRPr lang="zh-CN" altLang="zh-CN" sz="2400" dirty="0">
              <a:latin typeface="Times New Roman" pitchFamily="18" charset="0"/>
              <a:cs typeface="Times New Roman" pitchFamily="18" charset="0"/>
            </a:endParaRPr>
          </a:p>
          <a:p>
            <a:pPr marL="514350" indent="-514350">
              <a:buFont typeface="+mj-lt"/>
              <a:buAutoNum type="arabicPeriod"/>
            </a:pPr>
            <a:r>
              <a:rPr lang="zh-CN" altLang="zh-CN" sz="2400" dirty="0">
                <a:latin typeface="Times New Roman" pitchFamily="18" charset="0"/>
                <a:cs typeface="Times New Roman" pitchFamily="18" charset="0"/>
              </a:rPr>
              <a:t>Describe</a:t>
            </a:r>
            <a:r>
              <a:rPr lang="en-US" altLang="zh-CN" sz="2400" dirty="0">
                <a:latin typeface="Times New Roman" panose="02020603050405020304" pitchFamily="18" charset="0"/>
                <a:cs typeface="Times New Roman" pitchFamily="18" charset="0"/>
              </a:rPr>
              <a:t> the business strategies and corporate of the emerging Chinese MNCs in “going global”? </a:t>
            </a:r>
            <a:endParaRPr lang="zh-CN" altLang="zh-CN" sz="2400" dirty="0">
              <a:latin typeface="Times New Roman" pitchFamily="18" charset="0"/>
              <a:cs typeface="Times New Roman" pitchFamily="18" charset="0"/>
            </a:endParaRPr>
          </a:p>
          <a:p>
            <a:pPr marL="514350" indent="-514350">
              <a:buFont typeface="+mj-lt"/>
              <a:buAutoNum type="arabicPeriod"/>
            </a:pPr>
            <a:r>
              <a:rPr lang="zh-CN" altLang="zh-CN" sz="2400" dirty="0">
                <a:latin typeface="Times New Roman" pitchFamily="18" charset="0"/>
                <a:cs typeface="Times New Roman" pitchFamily="18" charset="0"/>
              </a:rPr>
              <a:t>What</a:t>
            </a:r>
            <a:r>
              <a:rPr lang="en-US" altLang="zh-CN" sz="2400" dirty="0">
                <a:latin typeface="Times New Roman" panose="02020603050405020304" pitchFamily="18" charset="0"/>
                <a:cs typeface="Times New Roman" pitchFamily="18" charset="0"/>
              </a:rPr>
              <a:t> are the recent trends of China’s outward FDI in the United States?</a:t>
            </a:r>
            <a:endParaRPr lang="zh-CN" altLang="zh-CN" sz="2400" dirty="0">
              <a:latin typeface="Times New Roman" panose="02020603050405020304" pitchFamily="18" charset="0"/>
              <a:cs typeface="Times New Roman" pitchFamily="18" charset="0"/>
            </a:endParaRPr>
          </a:p>
          <a:p>
            <a:pPr marL="514350" indent="-514350">
              <a:buFont typeface="+mj-lt"/>
              <a:buAutoNum type="arabicPeriod"/>
            </a:pPr>
            <a:endParaRPr lang="zh-CN" altLang="zh-CN" sz="2800" dirty="0">
              <a:latin typeface="Times New Roman" pitchFamily="18" charset="0"/>
              <a:cs typeface="Times New Roman" pitchFamily="18" charset="0"/>
            </a:endParaRPr>
          </a:p>
          <a:p>
            <a:pPr marL="514350" indent="-514350">
              <a:buFont typeface="+mj-lt"/>
              <a:buAutoNum type="arabicPeriod"/>
            </a:pPr>
            <a:endParaRPr lang="zh-CN" alt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467544" y="476672"/>
            <a:ext cx="8190483" cy="576064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251520" y="1484784"/>
            <a:ext cx="8640960" cy="4221163"/>
          </a:xfrm>
        </p:spPr>
        <p:txBody>
          <a:bodyPr/>
          <a:lstStyle/>
          <a:p>
            <a:pPr>
              <a:buFont typeface="Wingdings" panose="05000000000000000000" pitchFamily="2" charset="2"/>
              <a:buChar char="n"/>
            </a:pPr>
            <a:r>
              <a:rPr lang="en-US" altLang="zh-CN" b="1" dirty="0">
                <a:latin typeface="Times New Roman" panose="02020603050405020304" pitchFamily="18" charset="0"/>
                <a:cs typeface="Times New Roman" pitchFamily="18" charset="0"/>
              </a:rPr>
              <a:t>Process of Gradual Opening (1979 to 2000)</a:t>
            </a:r>
          </a:p>
          <a:p>
            <a:pPr>
              <a:buFont typeface="Wingdings" panose="05000000000000000000" pitchFamily="2" charset="2"/>
              <a:buChar char="n"/>
            </a:pPr>
            <a:endParaRPr lang="zh-CN" altLang="zh-CN" sz="2000" dirty="0">
              <a:latin typeface="Times New Roman" panose="02020603050405020304" pitchFamily="18" charset="0"/>
              <a:cs typeface="Times New Roman" pitchFamily="18" charset="0"/>
            </a:endParaRPr>
          </a:p>
          <a:p>
            <a:pPr>
              <a:buFont typeface="Wingdings" panose="05000000000000000000" pitchFamily="2" charset="2"/>
              <a:buChar char="p"/>
            </a:pPr>
            <a:r>
              <a:rPr lang="en-US" altLang="zh-CN" sz="2800" b="1" dirty="0">
                <a:latin typeface="Times New Roman" panose="02020603050405020304" pitchFamily="18" charset="0"/>
                <a:cs typeface="Times New Roman" pitchFamily="18" charset="0"/>
              </a:rPr>
              <a:t>Limited opening </a:t>
            </a:r>
            <a:r>
              <a:rPr lang="en-US" altLang="zh-CN" sz="2800" dirty="0">
                <a:latin typeface="Times New Roman" panose="02020603050405020304" pitchFamily="18" charset="0"/>
                <a:cs typeface="Times New Roman" pitchFamily="18" charset="0"/>
              </a:rPr>
              <a:t>in the late 1970s and early 1980s</a:t>
            </a:r>
          </a:p>
          <a:p>
            <a:pPr>
              <a:buFont typeface="Wingdings" panose="05000000000000000000" pitchFamily="2" charset="2"/>
              <a:buChar char="p"/>
            </a:pPr>
            <a:r>
              <a:rPr lang="en-US" altLang="zh-CN" sz="2800" b="1" dirty="0">
                <a:latin typeface="Times New Roman" panose="02020603050405020304" pitchFamily="18" charset="0"/>
                <a:cs typeface="Times New Roman" pitchFamily="18" charset="0"/>
              </a:rPr>
              <a:t>Active promotion i</a:t>
            </a:r>
            <a:r>
              <a:rPr lang="en-US" altLang="zh-CN" sz="2800" dirty="0">
                <a:latin typeface="Times New Roman" panose="02020603050405020304" pitchFamily="18" charset="0"/>
                <a:cs typeface="Times New Roman" pitchFamily="18" charset="0"/>
              </a:rPr>
              <a:t>n 1986</a:t>
            </a: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China’s proactive policies toward FDI resulted in  increasing inflow of foreign capital in the late 1980s and, in particular, early 1990s</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89756" y="1700808"/>
            <a:ext cx="8964488" cy="4221163"/>
          </a:xfrm>
        </p:spPr>
        <p:txBody>
          <a:bodyPr/>
          <a:lstStyle/>
          <a:p>
            <a:pPr>
              <a:buFont typeface="Wingdings" panose="05000000000000000000" pitchFamily="2" charset="2"/>
              <a:buChar char="p"/>
            </a:pPr>
            <a:r>
              <a:rPr lang="en-US" altLang="zh-CN" sz="2800" b="1" dirty="0">
                <a:latin typeface="Times New Roman" pitchFamily="18" charset="0"/>
                <a:cs typeface="Times New Roman" pitchFamily="18" charset="0"/>
              </a:rPr>
              <a:t>Prioritizing Investments from mid 1990s</a:t>
            </a: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Interim Provisions on Guiding Foreign Investment in 1995</a:t>
            </a:r>
          </a:p>
          <a:p>
            <a:pPr>
              <a:buFont typeface="Wingdings" panose="05000000000000000000" pitchFamily="2" charset="2"/>
              <a:buChar char="Ø"/>
            </a:pPr>
            <a:r>
              <a:rPr lang="en-US" altLang="zh-CN" sz="2800" dirty="0">
                <a:latin typeface="Times New Roman" pitchFamily="18" charset="0"/>
                <a:cs typeface="Times New Roman" pitchFamily="18" charset="0"/>
              </a:rPr>
              <a:t>to provide guidance for FDI towards sectors that suit China’s national economic and social development plan, and protect the lawful rights and interests of foreign investors in accordance with relevant state laws.</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107504" y="1628800"/>
            <a:ext cx="9253028"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Systematic Regulatory Framework (2001-2011) </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 Overview: two prominent characteristics</a:t>
            </a:r>
          </a:p>
          <a:p>
            <a:pPr>
              <a:buFont typeface="Wingdings" panose="05000000000000000000" pitchFamily="2" charset="2"/>
              <a:buChar char="Ø"/>
            </a:pPr>
            <a:r>
              <a:rPr lang="en-US" altLang="zh-CN" sz="2800" dirty="0">
                <a:latin typeface="Times New Roman" pitchFamily="18" charset="0"/>
                <a:cs typeface="Times New Roman" pitchFamily="18" charset="0"/>
              </a:rPr>
              <a:t>Emphasis has been placed on the creation and development of a more consistent and systematic regulatory framework.</a:t>
            </a:r>
          </a:p>
          <a:p>
            <a:pPr>
              <a:buFont typeface="Wingdings" panose="05000000000000000000" pitchFamily="2" charset="2"/>
              <a:buChar char="Ø"/>
            </a:pPr>
            <a:r>
              <a:rPr lang="en-US" altLang="zh-CN" sz="2800" dirty="0">
                <a:latin typeface="Times New Roman" pitchFamily="18" charset="0"/>
                <a:cs typeface="Times New Roman" pitchFamily="18" charset="0"/>
              </a:rPr>
              <a:t>More efforts have been made to create and amend the legislation in conformity with international rules and requirements for FDI.</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28156" y="1556792"/>
            <a:ext cx="8964488" cy="4221163"/>
          </a:xfrm>
        </p:spPr>
        <p:txBody>
          <a:bodyPr/>
          <a:lstStyle/>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Amendments of laws governing legal entities of FDI firms </a:t>
            </a:r>
            <a:endParaRPr lang="zh-CN" altLang="zh-CN" sz="2800" dirty="0">
              <a:latin typeface="Times New Roman" panose="02020603050405020304" pitchFamily="18" charset="0"/>
              <a:cs typeface="Times New Roman" pitchFamily="18" charset="0"/>
            </a:endParaRPr>
          </a:p>
          <a:p>
            <a:pPr marL="0" indent="0">
              <a:buNone/>
            </a:pPr>
            <a:endParaRPr lang="en-US" altLang="zh-CN" sz="20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Abolition of the foreign exchange balance requirement </a:t>
            </a:r>
          </a:p>
          <a:p>
            <a:pPr>
              <a:buFont typeface="Wingdings" panose="05000000000000000000" pitchFamily="2" charset="2"/>
              <a:buChar char="Ø"/>
            </a:pPr>
            <a:endParaRPr lang="en-US" altLang="zh-CN" sz="20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Equal access to domestic and overseas suppliers</a:t>
            </a:r>
          </a:p>
          <a:p>
            <a:pPr>
              <a:buFont typeface="Wingdings" panose="05000000000000000000" pitchFamily="2" charset="2"/>
              <a:buChar char="Ø"/>
            </a:pPr>
            <a:endParaRPr lang="zh-CN" altLang="en-US" sz="20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Removal of the mandatory export requirement</a:t>
            </a:r>
          </a:p>
          <a:p>
            <a:pPr>
              <a:buFont typeface="Wingdings" panose="05000000000000000000" pitchFamily="2" charset="2"/>
              <a:buChar char="Ø"/>
            </a:pPr>
            <a:endParaRPr lang="en-US" altLang="zh-CN" sz="20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Abolition of business plan filing</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83222" y="1484784"/>
            <a:ext cx="9036496" cy="4221163"/>
          </a:xfrm>
        </p:spPr>
        <p:txBody>
          <a:bodyPr/>
          <a:lstStyle/>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Provisions on cross-border M&amp;A and Anti-Monopoly Law</a:t>
            </a:r>
            <a:endParaRPr lang="zh-CN" altLang="zh-CN" sz="2800" dirty="0">
              <a:latin typeface="Times New Roman" panose="02020603050405020304" pitchFamily="18" charset="0"/>
              <a:cs typeface="Times New Roman" pitchFamily="18" charset="0"/>
            </a:endParaRP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Provisions on Mergers and Acquisitions of Domestic Enterprises by Foreign Investors</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Provisions define that a merger or acquisition of a domestic enterprise by foreign investors could mean either an equity acquisition or an asset acquisition.</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Provisions represent a further opening towards </a:t>
            </a:r>
            <a:r>
              <a:rPr lang="en-US" altLang="zh-CN" sz="2800" b="1" dirty="0">
                <a:latin typeface="Times New Roman" pitchFamily="18" charset="0"/>
                <a:cs typeface="Times New Roman" pitchFamily="18" charset="0"/>
              </a:rPr>
              <a:t>cross-border M&amp;As</a:t>
            </a:r>
            <a:r>
              <a:rPr lang="en-US" altLang="zh-CN" sz="2800" dirty="0">
                <a:latin typeface="Times New Roman" pitchFamily="18" charset="0"/>
                <a:cs typeface="Times New Roman" pitchFamily="18" charset="0"/>
              </a:rPr>
              <a:t> in line with standard international practice.</a:t>
            </a:r>
            <a:endParaRPr lang="zh-CN" altLang="en-US" sz="2800" dirty="0">
              <a:latin typeface="Times New Roman" pitchFamily="18" charset="0"/>
              <a:cs typeface="Times New Roman" pitchFamily="18" charset="0"/>
            </a:endParaRPr>
          </a:p>
          <a:p>
            <a:pPr marL="0" indent="0">
              <a:buNone/>
            </a:pPr>
            <a:endParaRPr lang="zh-CN" alt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179512" y="1412776"/>
            <a:ext cx="8784976" cy="4221163"/>
          </a:xfrm>
        </p:spPr>
        <p:txBody>
          <a:bodyPr/>
          <a:lstStyle/>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 Adjustments of industrial policies for FDI</a:t>
            </a:r>
            <a:endParaRPr lang="zh-CN" altLang="zh-CN" sz="2800" dirty="0">
              <a:latin typeface="Times New Roman" panose="02020603050405020304"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China formulated the Provisions on Guiding the Orientation of Foreign Investment in 2002.</a:t>
            </a:r>
          </a:p>
          <a:p>
            <a:pPr>
              <a:buFont typeface="Wingdings" panose="05000000000000000000" pitchFamily="2" charset="2"/>
              <a:buChar char="Ø"/>
            </a:pPr>
            <a:r>
              <a:rPr lang="en-US" altLang="zh-CN" sz="2400" dirty="0">
                <a:latin typeface="Times New Roman" pitchFamily="18" charset="0"/>
                <a:cs typeface="Times New Roman" pitchFamily="18" charset="0"/>
              </a:rPr>
              <a:t>China issued a series of regional and sectoral industrial catalogues to guide FDI.</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In 2010, the State Council released new regulations on foreign investment.</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These changes demonstrate that China is serious about upgrading its industrial structure through utilizing foreign capital in order to achieve sound and healthy economic development. </a:t>
            </a:r>
            <a:endParaRPr lang="zh-CN" altLang="en-US" sz="2400" dirty="0">
              <a:latin typeface="Times New Roman" panose="02020603050405020304"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Evolution of China’s FDI Policies</a:t>
            </a:r>
            <a:endParaRPr lang="zh-CN" altLang="en-US" dirty="0"/>
          </a:p>
        </p:txBody>
      </p:sp>
      <p:sp>
        <p:nvSpPr>
          <p:cNvPr id="3" name="内容占位符 2"/>
          <p:cNvSpPr>
            <a:spLocks noGrp="1"/>
          </p:cNvSpPr>
          <p:nvPr>
            <p:ph idx="1"/>
          </p:nvPr>
        </p:nvSpPr>
        <p:spPr>
          <a:xfrm>
            <a:off x="179512" y="1628800"/>
            <a:ext cx="8784976" cy="4221163"/>
          </a:xfrm>
        </p:spPr>
        <p:txBody>
          <a:bodyPr/>
          <a:lstStyle/>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 Unification of Tax System for Investment</a:t>
            </a:r>
            <a:endParaRPr lang="zh-CN" altLang="zh-CN" sz="2800" dirty="0">
              <a:latin typeface="Times New Roman" panose="02020603050405020304"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In 2007, the government issued the Enterprise Income Tax Law, unifying the tax rates at 25 per cent for foreign and domestic enterprises.</a:t>
            </a:r>
          </a:p>
          <a:p>
            <a:pPr>
              <a:buFont typeface="Wingdings" panose="05000000000000000000" pitchFamily="2" charset="2"/>
              <a:buChar char="Ø"/>
            </a:pPr>
            <a:endParaRPr lang="en-US" altLang="zh-CN" sz="28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the new tax law will bring China’s tax laws more in line with international standards, which satisfies a WTO commitment to equal treatment for domestic and overseas investors. </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564</TotalTime>
  <Words>1315</Words>
  <Application>Microsoft Office PowerPoint</Application>
  <PresentationFormat>全屏显示(4:3)</PresentationFormat>
  <Paragraphs>169</Paragraphs>
  <Slides>29</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29</vt:i4>
      </vt:variant>
    </vt:vector>
  </HeadingPairs>
  <TitlesOfParts>
    <vt:vector size="36" baseType="lpstr">
      <vt:lpstr>等线</vt:lpstr>
      <vt:lpstr>宋体</vt:lpstr>
      <vt:lpstr>Arial</vt:lpstr>
      <vt:lpstr>Century Gothic</vt:lpstr>
      <vt:lpstr>Times New Roman</vt:lpstr>
      <vt:lpstr>Wingdings</vt:lpstr>
      <vt:lpstr>locker_life</vt:lpstr>
      <vt:lpstr>Foreign Direct Investment</vt:lpstr>
      <vt:lpstr>In this chapter, we’ll cover:</vt:lpstr>
      <vt:lpstr>Evolution of China’s FDI Policies</vt:lpstr>
      <vt:lpstr>Evolution of China’s FDI Policies</vt:lpstr>
      <vt:lpstr>Evolution of China’s FDI Policies</vt:lpstr>
      <vt:lpstr>Evolution of China’s FDI Policies</vt:lpstr>
      <vt:lpstr>Evolution of China’s FDI Policies</vt:lpstr>
      <vt:lpstr>Evolution of China’s FDI Policies</vt:lpstr>
      <vt:lpstr>Evolution of China’s FDI Policies</vt:lpstr>
      <vt:lpstr>Patterns of China’s FDI Inflows</vt:lpstr>
      <vt:lpstr>Patterns of China’s FDI Inflows</vt:lpstr>
      <vt:lpstr>Patterns of China’s FDI Inflows</vt:lpstr>
      <vt:lpstr>Impact of MNCs on China’s Economic Development</vt:lpstr>
      <vt:lpstr>Impact of MNCs on China’s Economic Development</vt:lpstr>
      <vt:lpstr>Impact of MNCs on China’s Economic Development</vt:lpstr>
      <vt:lpstr>China’s Outward Direct Investment (ODI)</vt:lpstr>
      <vt:lpstr>China’s Outward Direct Investment (ODI)</vt:lpstr>
      <vt:lpstr>China’s Outward Direct Investment (ODI)</vt:lpstr>
      <vt:lpstr>China’s Outward Direct Investment (ODI)</vt:lpstr>
      <vt:lpstr>Emerging China MNCs</vt:lpstr>
      <vt:lpstr>Emerging China MNCs</vt:lpstr>
      <vt:lpstr>Emerging China MNCs</vt:lpstr>
      <vt:lpstr>Emerging China MNCs</vt:lpstr>
      <vt:lpstr>Emerging China MNCs</vt:lpstr>
      <vt:lpstr>Emerging China MNCs</vt:lpstr>
      <vt:lpstr>Emerging China MNCs</vt:lpstr>
      <vt:lpstr>PowerPoint 演示文稿</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51</cp:revision>
  <dcterms:created xsi:type="dcterms:W3CDTF">2014-01-09T07:29:04Z</dcterms:created>
  <dcterms:modified xsi:type="dcterms:W3CDTF">2025-02-18T13:16:02Z</dcterms:modified>
</cp:coreProperties>
</file>