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sldIdLst>
    <p:sldId id="256" r:id="rId2"/>
    <p:sldId id="257" r:id="rId3"/>
    <p:sldId id="261" r:id="rId4"/>
    <p:sldId id="265" r:id="rId5"/>
    <p:sldId id="267" r:id="rId6"/>
    <p:sldId id="269" r:id="rId7"/>
    <p:sldId id="270" r:id="rId8"/>
    <p:sldId id="272" r:id="rId9"/>
    <p:sldId id="273" r:id="rId10"/>
    <p:sldId id="274" r:id="rId11"/>
    <p:sldId id="275" r:id="rId12"/>
    <p:sldId id="276" r:id="rId13"/>
    <p:sldId id="278" r:id="rId14"/>
    <p:sldId id="279" r:id="rId15"/>
    <p:sldId id="280" r:id="rId16"/>
    <p:sldId id="281" r:id="rId17"/>
    <p:sldId id="282" r:id="rId18"/>
    <p:sldId id="284" r:id="rId19"/>
    <p:sldId id="286" r:id="rId20"/>
    <p:sldId id="287" r:id="rId21"/>
    <p:sldId id="288" r:id="rId22"/>
    <p:sldId id="258" r:id="rId23"/>
    <p:sldId id="262" r:id="rId24"/>
    <p:sldId id="263" r:id="rId25"/>
    <p:sldId id="291" r:id="rId26"/>
    <p:sldId id="293" r:id="rId2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宋体" charset="-122"/>
        <a:cs typeface="+mn-cs"/>
      </a:defRPr>
    </a:lvl1pPr>
    <a:lvl2pPr marL="457200" algn="l" rtl="0" fontAlgn="base">
      <a:spcBef>
        <a:spcPct val="0"/>
      </a:spcBef>
      <a:spcAft>
        <a:spcPct val="0"/>
      </a:spcAft>
      <a:defRPr kern="1200">
        <a:solidFill>
          <a:schemeClr val="tx1"/>
        </a:solidFill>
        <a:latin typeface="Arial" charset="0"/>
        <a:ea typeface="宋体" charset="-122"/>
        <a:cs typeface="+mn-cs"/>
      </a:defRPr>
    </a:lvl2pPr>
    <a:lvl3pPr marL="914400" algn="l" rtl="0" fontAlgn="base">
      <a:spcBef>
        <a:spcPct val="0"/>
      </a:spcBef>
      <a:spcAft>
        <a:spcPct val="0"/>
      </a:spcAft>
      <a:defRPr kern="1200">
        <a:solidFill>
          <a:schemeClr val="tx1"/>
        </a:solidFill>
        <a:latin typeface="Arial" charset="0"/>
        <a:ea typeface="宋体" charset="-122"/>
        <a:cs typeface="+mn-cs"/>
      </a:defRPr>
    </a:lvl3pPr>
    <a:lvl4pPr marL="1371600" algn="l" rtl="0" fontAlgn="base">
      <a:spcBef>
        <a:spcPct val="0"/>
      </a:spcBef>
      <a:spcAft>
        <a:spcPct val="0"/>
      </a:spcAft>
      <a:defRPr kern="1200">
        <a:solidFill>
          <a:schemeClr val="tx1"/>
        </a:solidFill>
        <a:latin typeface="Arial" charset="0"/>
        <a:ea typeface="宋体" charset="-122"/>
        <a:cs typeface="+mn-cs"/>
      </a:defRPr>
    </a:lvl4pPr>
    <a:lvl5pPr marL="1828800" algn="l" rtl="0" fontAlgn="base">
      <a:spcBef>
        <a:spcPct val="0"/>
      </a:spcBef>
      <a:spcAft>
        <a:spcPct val="0"/>
      </a:spcAft>
      <a:defRPr kern="1200">
        <a:solidFill>
          <a:schemeClr val="tx1"/>
        </a:solidFill>
        <a:latin typeface="Arial" charset="0"/>
        <a:ea typeface="宋体" charset="-122"/>
        <a:cs typeface="+mn-cs"/>
      </a:defRPr>
    </a:lvl5pPr>
    <a:lvl6pPr marL="2286000" algn="l" defTabSz="914400" rtl="0" eaLnBrk="1" latinLnBrk="0" hangingPunct="1">
      <a:defRPr kern="1200">
        <a:solidFill>
          <a:schemeClr val="tx1"/>
        </a:solidFill>
        <a:latin typeface="Arial" charset="0"/>
        <a:ea typeface="宋体" charset="-122"/>
        <a:cs typeface="+mn-cs"/>
      </a:defRPr>
    </a:lvl6pPr>
    <a:lvl7pPr marL="2743200" algn="l" defTabSz="914400" rtl="0" eaLnBrk="1" latinLnBrk="0" hangingPunct="1">
      <a:defRPr kern="1200">
        <a:solidFill>
          <a:schemeClr val="tx1"/>
        </a:solidFill>
        <a:latin typeface="Arial" charset="0"/>
        <a:ea typeface="宋体" charset="-122"/>
        <a:cs typeface="+mn-cs"/>
      </a:defRPr>
    </a:lvl7pPr>
    <a:lvl8pPr marL="3200400" algn="l" defTabSz="914400" rtl="0" eaLnBrk="1" latinLnBrk="0" hangingPunct="1">
      <a:defRPr kern="1200">
        <a:solidFill>
          <a:schemeClr val="tx1"/>
        </a:solidFill>
        <a:latin typeface="Arial" charset="0"/>
        <a:ea typeface="宋体" charset="-122"/>
        <a:cs typeface="+mn-cs"/>
      </a:defRPr>
    </a:lvl8pPr>
    <a:lvl9pPr marL="3657600" algn="l" defTabSz="914400" rtl="0" eaLnBrk="1" latinLnBrk="0" hangingPunct="1">
      <a:defRPr kern="1200">
        <a:solidFill>
          <a:schemeClr val="tx1"/>
        </a:solidFill>
        <a:latin typeface="Arial" charset="0"/>
        <a:ea typeface="宋体" charset="-122"/>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2539" autoAdjust="0"/>
    <p:restoredTop sz="93775" autoAdjust="0"/>
  </p:normalViewPr>
  <p:slideViewPr>
    <p:cSldViewPr>
      <p:cViewPr varScale="1">
        <p:scale>
          <a:sx n="66" d="100"/>
          <a:sy n="66" d="100"/>
        </p:scale>
        <p:origin x="1396" y="5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188F3AA-A931-4825-9741-EC40F48F4B04}" type="datetimeFigureOut">
              <a:rPr lang="zh-CN" altLang="en-US" smtClean="0"/>
              <a:t>2025/2/18</a:t>
            </a:fld>
            <a:endParaRPr lang="zh-CN" altLang="en-US"/>
          </a:p>
        </p:txBody>
      </p:sp>
      <p:sp>
        <p:nvSpPr>
          <p:cNvPr id="4" name="幻灯片图像占位符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9AC6E57-DDD5-4DD0-A575-63420CEA8701}" type="slidenum">
              <a:rPr lang="zh-CN" altLang="en-US" smtClean="0"/>
              <a:t>‹#›</a:t>
            </a:fld>
            <a:endParaRPr lang="zh-CN" altLang="en-US"/>
          </a:p>
        </p:txBody>
      </p:sp>
    </p:spTree>
    <p:extLst>
      <p:ext uri="{BB962C8B-B14F-4D97-AF65-F5344CB8AC3E}">
        <p14:creationId xmlns:p14="http://schemas.microsoft.com/office/powerpoint/2010/main" val="10192495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E9AC6E57-DDD5-4DD0-A575-63420CEA8701}" type="slidenum">
              <a:rPr lang="zh-CN" altLang="en-US" smtClean="0"/>
              <a:t>3</a:t>
            </a:fld>
            <a:endParaRPr lang="zh-CN" altLang="en-US"/>
          </a:p>
        </p:txBody>
      </p:sp>
    </p:spTree>
    <p:extLst>
      <p:ext uri="{BB962C8B-B14F-4D97-AF65-F5344CB8AC3E}">
        <p14:creationId xmlns:p14="http://schemas.microsoft.com/office/powerpoint/2010/main" val="788435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a:t>单击此处编辑母版标题样式</a:t>
            </a:r>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a:t>单击此处编辑母版副标题样式</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4EA9BDBD-0208-4922-90CC-F15AC1351820}" type="slidenum">
              <a:rPr lang="en-US" altLang="zh-CN"/>
              <a:pPr>
                <a:defRPr/>
              </a:pPr>
              <a:t>‹#›</a:t>
            </a:fld>
            <a:endParaRPr lang="en-US" altLang="zh-C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15526E3E-D7A6-48A4-AACA-3A054E72FE68}" type="slidenum">
              <a:rPr lang="en-US" altLang="zh-CN"/>
              <a:pPr>
                <a:defRPr/>
              </a:pPr>
              <a:t>‹#›</a:t>
            </a:fld>
            <a:endParaRPr lang="en-US"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52400"/>
            <a:ext cx="2057400" cy="5973763"/>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152400"/>
            <a:ext cx="6019800" cy="5973763"/>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8BEE22B3-653A-43A5-ACA8-82F63D402463}" type="slidenum">
              <a:rPr lang="en-US" altLang="zh-CN"/>
              <a:pPr>
                <a:defRPr/>
              </a:pPr>
              <a:t>‹#›</a:t>
            </a:fld>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618F89CA-4970-43DA-BA13-3B924B0DCF6B}" type="slidenum">
              <a:rPr lang="en-US" altLang="zh-CN"/>
              <a:pPr>
                <a:defRPr/>
              </a:pPr>
              <a:t>‹#›</a:t>
            </a:fld>
            <a:endParaRPr lang="en-US" altLang="zh-C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823EA3C7-C320-4240-ABCB-367EA5A55A6A}" type="slidenum">
              <a:rPr lang="en-US" altLang="zh-CN"/>
              <a:pPr>
                <a:defRPr/>
              </a:pPr>
              <a:t>‹#›</a:t>
            </a:fld>
            <a:endParaRPr lang="en-US" altLang="zh-C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905000"/>
            <a:ext cx="3848100" cy="42211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838700" y="1905000"/>
            <a:ext cx="3848100" cy="42211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BC48917B-0C62-41CB-97A8-4155D4C32494}" type="slidenum">
              <a:rPr lang="en-US" altLang="zh-CN"/>
              <a:pPr>
                <a:defRPr/>
              </a:pPr>
              <a:t>‹#›</a:t>
            </a:fld>
            <a:endParaRPr lang="en-US" altLang="zh-C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9" name="Rectangle 6"/>
          <p:cNvSpPr>
            <a:spLocks noGrp="1" noChangeArrowheads="1"/>
          </p:cNvSpPr>
          <p:nvPr>
            <p:ph type="sldNum" sz="quarter" idx="12"/>
          </p:nvPr>
        </p:nvSpPr>
        <p:spPr>
          <a:ln/>
        </p:spPr>
        <p:txBody>
          <a:bodyPr/>
          <a:lstStyle>
            <a:lvl1pPr>
              <a:defRPr/>
            </a:lvl1pPr>
          </a:lstStyle>
          <a:p>
            <a:pPr>
              <a:defRPr/>
            </a:pPr>
            <a:fld id="{3A2E21B1-32D5-46FE-ACC7-54E7E28AB342}" type="slidenum">
              <a:rPr lang="en-US" altLang="zh-CN"/>
              <a:pPr>
                <a:defRPr/>
              </a:pPr>
              <a:t>‹#›</a:t>
            </a:fld>
            <a:endParaRPr lang="en-US" altLang="zh-C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5" name="Rectangle 6"/>
          <p:cNvSpPr>
            <a:spLocks noGrp="1" noChangeArrowheads="1"/>
          </p:cNvSpPr>
          <p:nvPr>
            <p:ph type="sldNum" sz="quarter" idx="12"/>
          </p:nvPr>
        </p:nvSpPr>
        <p:spPr>
          <a:ln/>
        </p:spPr>
        <p:txBody>
          <a:bodyPr/>
          <a:lstStyle>
            <a:lvl1pPr>
              <a:defRPr/>
            </a:lvl1pPr>
          </a:lstStyle>
          <a:p>
            <a:pPr>
              <a:defRPr/>
            </a:pPr>
            <a:fld id="{9EAB88E2-7F54-4A35-9F8F-F7C3F325172B}" type="slidenum">
              <a:rPr lang="en-US" altLang="zh-CN"/>
              <a:pPr>
                <a:defRPr/>
              </a:pPr>
              <a:t>‹#›</a:t>
            </a:fld>
            <a:endParaRPr lang="en-US" altLang="zh-C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4" name="Rectangle 6"/>
          <p:cNvSpPr>
            <a:spLocks noGrp="1" noChangeArrowheads="1"/>
          </p:cNvSpPr>
          <p:nvPr>
            <p:ph type="sldNum" sz="quarter" idx="12"/>
          </p:nvPr>
        </p:nvSpPr>
        <p:spPr>
          <a:ln/>
        </p:spPr>
        <p:txBody>
          <a:bodyPr/>
          <a:lstStyle>
            <a:lvl1pPr>
              <a:defRPr/>
            </a:lvl1pPr>
          </a:lstStyle>
          <a:p>
            <a:pPr>
              <a:defRPr/>
            </a:pPr>
            <a:fld id="{094E9C75-CC1E-4004-8A76-1CDBB6763728}" type="slidenum">
              <a:rPr lang="en-US" altLang="zh-CN"/>
              <a:pPr>
                <a:defRPr/>
              </a:pPr>
              <a:t>‹#›</a:t>
            </a:fld>
            <a:endParaRPr lang="en-US" altLang="zh-C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22D6264D-7DF0-427B-BB84-63FCF5B7E773}" type="slidenum">
              <a:rPr lang="en-US" altLang="zh-CN"/>
              <a:pPr>
                <a:defRPr/>
              </a:pPr>
              <a:t>‹#›</a:t>
            </a:fld>
            <a:endParaRPr lang="en-US" altLang="zh-C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a:t>单击图标添加图片</a:t>
            </a: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9AC6440C-29C9-468B-ADAB-7E6B0D2AB3A5}" type="slidenum">
              <a:rPr lang="en-US" altLang="zh-CN"/>
              <a:pPr>
                <a:defRPr/>
              </a:pPr>
              <a:t>‹#›</a:t>
            </a:fld>
            <a:endParaRPr lang="en-US" altLang="zh-C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1524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a:t>单击此处编辑母版标题样式</a:t>
            </a:r>
            <a:endParaRPr lang="en-US" altLang="zh-CN"/>
          </a:p>
        </p:txBody>
      </p:sp>
      <p:sp>
        <p:nvSpPr>
          <p:cNvPr id="1027" name="Rectangle 3"/>
          <p:cNvSpPr>
            <a:spLocks noGrp="1" noChangeArrowheads="1"/>
          </p:cNvSpPr>
          <p:nvPr>
            <p:ph type="body" idx="1"/>
          </p:nvPr>
        </p:nvSpPr>
        <p:spPr bwMode="auto">
          <a:xfrm>
            <a:off x="838200" y="1905000"/>
            <a:ext cx="7848600" cy="42211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ltLang="zh-CN"/>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defRPr sz="1400">
                <a:latin typeface="+mn-lt"/>
                <a:ea typeface="宋体" charset="-122"/>
              </a:defRPr>
            </a:lvl1pPr>
          </a:lstStyle>
          <a:p>
            <a:pPr>
              <a:defRPr/>
            </a:pPr>
            <a:endParaRPr lang="en-US" altLang="zh-CN"/>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a:defRPr sz="1400">
                <a:latin typeface="+mn-lt"/>
                <a:ea typeface="宋体" charset="-122"/>
              </a:defRPr>
            </a:lvl1pPr>
          </a:lstStyle>
          <a:p>
            <a:pPr>
              <a:defRPr/>
            </a:pPr>
            <a:endParaRPr lang="en-US" altLang="zh-CN"/>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a:defRPr sz="1400">
                <a:latin typeface="+mn-lt"/>
                <a:ea typeface="宋体" charset="-122"/>
              </a:defRPr>
            </a:lvl1pPr>
          </a:lstStyle>
          <a:p>
            <a:pPr>
              <a:defRPr/>
            </a:pPr>
            <a:fld id="{B17E9B8C-54B9-46A7-AA23-01448E656E4B}" type="slidenum">
              <a:rPr lang="en-US" altLang="zh-CN"/>
              <a:pPr>
                <a:defRPr/>
              </a:pPr>
              <a:t>‹#›</a:t>
            </a:fld>
            <a:endParaRPr lang="en-US" altLang="zh-C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rgbClr val="990000"/>
          </a:solidFill>
          <a:latin typeface="+mj-lt"/>
          <a:ea typeface="+mj-ea"/>
          <a:cs typeface="+mj-cs"/>
        </a:defRPr>
      </a:lvl1pPr>
      <a:lvl2pPr algn="ctr" rtl="0" fontAlgn="base">
        <a:spcBef>
          <a:spcPct val="0"/>
        </a:spcBef>
        <a:spcAft>
          <a:spcPct val="0"/>
        </a:spcAft>
        <a:defRPr sz="4400">
          <a:solidFill>
            <a:srgbClr val="990000"/>
          </a:solidFill>
          <a:latin typeface="Century Gothic" pitchFamily="34" charset="0"/>
        </a:defRPr>
      </a:lvl2pPr>
      <a:lvl3pPr algn="ctr" rtl="0" fontAlgn="base">
        <a:spcBef>
          <a:spcPct val="0"/>
        </a:spcBef>
        <a:spcAft>
          <a:spcPct val="0"/>
        </a:spcAft>
        <a:defRPr sz="4400">
          <a:solidFill>
            <a:srgbClr val="990000"/>
          </a:solidFill>
          <a:latin typeface="Century Gothic" pitchFamily="34" charset="0"/>
        </a:defRPr>
      </a:lvl3pPr>
      <a:lvl4pPr algn="ctr" rtl="0" fontAlgn="base">
        <a:spcBef>
          <a:spcPct val="0"/>
        </a:spcBef>
        <a:spcAft>
          <a:spcPct val="0"/>
        </a:spcAft>
        <a:defRPr sz="4400">
          <a:solidFill>
            <a:srgbClr val="990000"/>
          </a:solidFill>
          <a:latin typeface="Century Gothic" pitchFamily="34" charset="0"/>
        </a:defRPr>
      </a:lvl4pPr>
      <a:lvl5pPr algn="ctr" rtl="0" fontAlgn="base">
        <a:spcBef>
          <a:spcPct val="0"/>
        </a:spcBef>
        <a:spcAft>
          <a:spcPct val="0"/>
        </a:spcAft>
        <a:defRPr sz="4400">
          <a:solidFill>
            <a:srgbClr val="990000"/>
          </a:solidFill>
          <a:latin typeface="Century Gothic" pitchFamily="34" charset="0"/>
        </a:defRPr>
      </a:lvl5pPr>
      <a:lvl6pPr marL="457200" algn="ctr" rtl="0" eaLnBrk="1" fontAlgn="base" hangingPunct="1">
        <a:spcBef>
          <a:spcPct val="0"/>
        </a:spcBef>
        <a:spcAft>
          <a:spcPct val="0"/>
        </a:spcAft>
        <a:defRPr sz="4400">
          <a:solidFill>
            <a:srgbClr val="990000"/>
          </a:solidFill>
          <a:latin typeface="Century Gothic" pitchFamily="34" charset="0"/>
        </a:defRPr>
      </a:lvl6pPr>
      <a:lvl7pPr marL="914400" algn="ctr" rtl="0" eaLnBrk="1" fontAlgn="base" hangingPunct="1">
        <a:spcBef>
          <a:spcPct val="0"/>
        </a:spcBef>
        <a:spcAft>
          <a:spcPct val="0"/>
        </a:spcAft>
        <a:defRPr sz="4400">
          <a:solidFill>
            <a:srgbClr val="990000"/>
          </a:solidFill>
          <a:latin typeface="Century Gothic" pitchFamily="34" charset="0"/>
        </a:defRPr>
      </a:lvl7pPr>
      <a:lvl8pPr marL="1371600" algn="ctr" rtl="0" eaLnBrk="1" fontAlgn="base" hangingPunct="1">
        <a:spcBef>
          <a:spcPct val="0"/>
        </a:spcBef>
        <a:spcAft>
          <a:spcPct val="0"/>
        </a:spcAft>
        <a:defRPr sz="4400">
          <a:solidFill>
            <a:srgbClr val="990000"/>
          </a:solidFill>
          <a:latin typeface="Century Gothic" pitchFamily="34" charset="0"/>
        </a:defRPr>
      </a:lvl8pPr>
      <a:lvl9pPr marL="1828800" algn="ctr" rtl="0" eaLnBrk="1" fontAlgn="base" hangingPunct="1">
        <a:spcBef>
          <a:spcPct val="0"/>
        </a:spcBef>
        <a:spcAft>
          <a:spcPct val="0"/>
        </a:spcAft>
        <a:defRPr sz="4400">
          <a:solidFill>
            <a:srgbClr val="990000"/>
          </a:solidFill>
          <a:latin typeface="Century Gothic"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ctrTitle"/>
          </p:nvPr>
        </p:nvSpPr>
        <p:spPr/>
        <p:txBody>
          <a:bodyPr/>
          <a:lstStyle/>
          <a:p>
            <a:r>
              <a:rPr lang="en-US" altLang="zh-CN" dirty="0">
                <a:latin typeface="Times New Roman" pitchFamily="18" charset="0"/>
                <a:ea typeface="宋体" charset="-122"/>
                <a:cs typeface="Times New Roman" pitchFamily="18" charset="0"/>
              </a:rPr>
              <a:t>Transition among Former Socialist Economies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China’s Socialist Market Economy</a:t>
            </a:r>
            <a:endParaRPr lang="zh-CN" altLang="en-US" dirty="0"/>
          </a:p>
        </p:txBody>
      </p:sp>
      <p:sp>
        <p:nvSpPr>
          <p:cNvPr id="3" name="内容占位符 2"/>
          <p:cNvSpPr>
            <a:spLocks noGrp="1"/>
          </p:cNvSpPr>
          <p:nvPr>
            <p:ph idx="1"/>
          </p:nvPr>
        </p:nvSpPr>
        <p:spPr>
          <a:xfrm>
            <a:off x="179512" y="1484784"/>
            <a:ext cx="8856984" cy="4221163"/>
          </a:xfrm>
        </p:spPr>
        <p:txBody>
          <a:bodyPr/>
          <a:lstStyle/>
          <a:p>
            <a:pPr>
              <a:buFont typeface="Wingdings" panose="05000000000000000000" pitchFamily="2" charset="2"/>
              <a:buChar char="p"/>
            </a:pPr>
            <a:r>
              <a:rPr lang="en-US" altLang="zh-CN" sz="2800" dirty="0">
                <a:latin typeface="Times New Roman" pitchFamily="18" charset="0"/>
                <a:cs typeface="Times New Roman" pitchFamily="18" charset="0"/>
              </a:rPr>
              <a:t>The first stage of economic reform (1978-84) concentrated on the rural areas.</a:t>
            </a:r>
          </a:p>
          <a:p>
            <a:pPr>
              <a:buFont typeface="Wingdings" panose="05000000000000000000" pitchFamily="2" charset="2"/>
              <a:buChar char="p"/>
            </a:pPr>
            <a:endParaRPr lang="en-US" altLang="zh-CN" sz="2000" dirty="0">
              <a:latin typeface="Times New Roman" pitchFamily="18" charset="0"/>
              <a:cs typeface="Times New Roman" pitchFamily="18" charset="0"/>
            </a:endParaRPr>
          </a:p>
          <a:p>
            <a:pPr>
              <a:buFont typeface="Wingdings" panose="05000000000000000000" pitchFamily="2" charset="2"/>
              <a:buChar char="Ø"/>
            </a:pPr>
            <a:r>
              <a:rPr lang="en-US" altLang="zh-CN" sz="2800" dirty="0">
                <a:latin typeface="Times New Roman" panose="02020603050405020304" pitchFamily="18" charset="0"/>
                <a:cs typeface="Times New Roman" panose="02020603050405020304" pitchFamily="18" charset="0"/>
              </a:rPr>
              <a:t>Farming households were given use-rights to collectively-owned land under long term leases, and the right to sell their marginal produce on the open market. </a:t>
            </a:r>
          </a:p>
          <a:p>
            <a:pPr>
              <a:buFont typeface="Wingdings" panose="05000000000000000000" pitchFamily="2" charset="2"/>
              <a:buChar char="Ø"/>
            </a:pPr>
            <a:endParaRPr lang="en-US" altLang="zh-CN" sz="2800"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en-US" altLang="zh-CN" sz="2800" dirty="0">
                <a:latin typeface="Times New Roman" panose="02020603050405020304" pitchFamily="18" charset="0"/>
                <a:cs typeface="Times New Roman" pitchFamily="18" charset="0"/>
              </a:rPr>
              <a:t>Rural production rose rapidly as farms became more efficient, as surplus labor was used more productively in rural industry, and as rural entrepreneurship, saving and investment responded to the new opportunities. </a:t>
            </a:r>
            <a:endParaRPr lang="zh-CN" altLang="en-US" sz="2800" dirty="0">
              <a:latin typeface="Times New Roman" panose="02020603050405020304" pitchFamily="18" charset="0"/>
              <a:cs typeface="Times New Roman"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China’s Socialist Market Economy</a:t>
            </a:r>
            <a:endParaRPr lang="zh-CN" altLang="en-US" dirty="0"/>
          </a:p>
        </p:txBody>
      </p:sp>
      <p:sp>
        <p:nvSpPr>
          <p:cNvPr id="3" name="内容占位符 2"/>
          <p:cNvSpPr>
            <a:spLocks noGrp="1"/>
          </p:cNvSpPr>
          <p:nvPr>
            <p:ph idx="1"/>
          </p:nvPr>
        </p:nvSpPr>
        <p:spPr>
          <a:xfrm>
            <a:off x="107504" y="1556792"/>
            <a:ext cx="9036496" cy="4221163"/>
          </a:xfrm>
        </p:spPr>
        <p:txBody>
          <a:bodyPr/>
          <a:lstStyle/>
          <a:p>
            <a:pPr>
              <a:buFont typeface="Wingdings" panose="05000000000000000000" pitchFamily="2" charset="2"/>
              <a:buChar char="p"/>
            </a:pPr>
            <a:r>
              <a:rPr lang="en-US" altLang="zh-CN" sz="2800" b="1" dirty="0">
                <a:latin typeface="Times New Roman" pitchFamily="18" charset="0"/>
                <a:cs typeface="Times New Roman" pitchFamily="18" charset="0"/>
              </a:rPr>
              <a:t>The second stage of economic reform (1985-1992)</a:t>
            </a:r>
          </a:p>
          <a:p>
            <a:pPr marL="0" indent="0">
              <a:buNone/>
            </a:pPr>
            <a:endParaRPr lang="en-US" altLang="zh-CN" sz="2000" dirty="0">
              <a:latin typeface="Times New Roman" pitchFamily="18" charset="0"/>
              <a:cs typeface="Times New Roman" pitchFamily="18" charset="0"/>
            </a:endParaRPr>
          </a:p>
          <a:p>
            <a:pPr>
              <a:buFont typeface="Wingdings" panose="05000000000000000000" pitchFamily="2" charset="2"/>
              <a:buChar char="Ø"/>
            </a:pPr>
            <a:r>
              <a:rPr lang="en-US" altLang="zh-CN" sz="2800" dirty="0">
                <a:latin typeface="Times New Roman" pitchFamily="18" charset="0"/>
                <a:cs typeface="Times New Roman" pitchFamily="18" charset="0"/>
              </a:rPr>
              <a:t>An incremental process of reforming the urban economy, in particular the SOEs, which were gradually given greater managerial autonomy.</a:t>
            </a:r>
          </a:p>
          <a:p>
            <a:pPr>
              <a:buFont typeface="Wingdings" panose="05000000000000000000" pitchFamily="2" charset="2"/>
              <a:buChar char="Ø"/>
            </a:pPr>
            <a:endParaRPr lang="en-US" altLang="zh-CN" sz="2800" dirty="0">
              <a:latin typeface="Times New Roman" pitchFamily="18" charset="0"/>
              <a:cs typeface="Times New Roman" pitchFamily="18" charset="0"/>
            </a:endParaRPr>
          </a:p>
          <a:p>
            <a:pPr>
              <a:buFont typeface="Wingdings" panose="05000000000000000000" pitchFamily="2" charset="2"/>
              <a:buChar char="Ø"/>
            </a:pPr>
            <a:r>
              <a:rPr lang="en-US" altLang="zh-CN" sz="2800" dirty="0">
                <a:latin typeface="Times New Roman" pitchFamily="18" charset="0"/>
                <a:cs typeface="Times New Roman" pitchFamily="18" charset="0"/>
              </a:rPr>
              <a:t>Competition from other market participants—initially village and township enterprises and later domestic and foreign privately owned enterprises as well as from imports—grew steadily </a:t>
            </a:r>
            <a:endParaRPr lang="zh-CN" altLang="en-US" sz="2800" dirty="0">
              <a:latin typeface="Times New Roman" pitchFamily="18" charset="0"/>
              <a:cs typeface="Times New Roman"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China’s Socialist Market Economy</a:t>
            </a:r>
            <a:endParaRPr lang="zh-CN" altLang="en-US" dirty="0"/>
          </a:p>
        </p:txBody>
      </p:sp>
      <p:sp>
        <p:nvSpPr>
          <p:cNvPr id="3" name="内容占位符 2"/>
          <p:cNvSpPr>
            <a:spLocks noGrp="1"/>
          </p:cNvSpPr>
          <p:nvPr>
            <p:ph idx="1"/>
          </p:nvPr>
        </p:nvSpPr>
        <p:spPr>
          <a:xfrm>
            <a:off x="107504" y="1412776"/>
            <a:ext cx="8784976" cy="4752528"/>
          </a:xfrm>
        </p:spPr>
        <p:txBody>
          <a:bodyPr/>
          <a:lstStyle/>
          <a:p>
            <a:pPr>
              <a:buFont typeface="Wingdings" panose="05000000000000000000" pitchFamily="2" charset="2"/>
              <a:buChar char="n"/>
            </a:pPr>
            <a:r>
              <a:rPr lang="en-US" altLang="zh-CN" sz="2800" b="1" dirty="0">
                <a:latin typeface="Times New Roman" pitchFamily="18" charset="0"/>
                <a:cs typeface="Times New Roman" pitchFamily="18" charset="0"/>
              </a:rPr>
              <a:t>The third stage of economic reform (1993—) </a:t>
            </a:r>
          </a:p>
          <a:p>
            <a:pPr>
              <a:buFont typeface="Wingdings" panose="05000000000000000000" pitchFamily="2" charset="2"/>
              <a:buChar char="n"/>
            </a:pPr>
            <a:endParaRPr lang="en-US" altLang="zh-CN" sz="2000" b="1" dirty="0">
              <a:latin typeface="Times New Roman" pitchFamily="18" charset="0"/>
              <a:cs typeface="Times New Roman" pitchFamily="18" charset="0"/>
            </a:endParaRPr>
          </a:p>
          <a:p>
            <a:pPr>
              <a:buFont typeface="Wingdings" panose="05000000000000000000" pitchFamily="2" charset="2"/>
              <a:buChar char="Ø"/>
            </a:pPr>
            <a:r>
              <a:rPr lang="en-US" altLang="zh-CN" sz="2400" dirty="0">
                <a:latin typeface="Times New Roman" pitchFamily="18" charset="0"/>
                <a:cs typeface="Times New Roman" pitchFamily="18" charset="0"/>
              </a:rPr>
              <a:t>Ignited by Deng Xiaoping’s ‘Southern Tour’ to mobilize support for more radical reforms.</a:t>
            </a:r>
          </a:p>
          <a:p>
            <a:pPr>
              <a:buFont typeface="Wingdings" panose="05000000000000000000" pitchFamily="2" charset="2"/>
              <a:buChar char="Ø"/>
            </a:pPr>
            <a:endParaRPr lang="en-US" altLang="zh-CN" sz="2400" dirty="0">
              <a:latin typeface="Times New Roman" pitchFamily="18" charset="0"/>
              <a:cs typeface="Times New Roman" pitchFamily="18" charset="0"/>
            </a:endParaRPr>
          </a:p>
          <a:p>
            <a:pPr>
              <a:buFont typeface="Wingdings" panose="05000000000000000000" pitchFamily="2" charset="2"/>
              <a:buChar char="Ø"/>
            </a:pPr>
            <a:r>
              <a:rPr lang="en-US" altLang="zh-CN" sz="2400" dirty="0">
                <a:latin typeface="Times New Roman" pitchFamily="18" charset="0"/>
                <a:cs typeface="Times New Roman" pitchFamily="18" charset="0"/>
              </a:rPr>
              <a:t>The private sector—for the first time acknowledged and accepted—was invigorated.</a:t>
            </a:r>
          </a:p>
          <a:p>
            <a:pPr>
              <a:buFont typeface="Wingdings" panose="05000000000000000000" pitchFamily="2" charset="2"/>
              <a:buChar char="Ø"/>
            </a:pPr>
            <a:endParaRPr lang="en-US" altLang="zh-CN" sz="2400" dirty="0">
              <a:latin typeface="Times New Roman" pitchFamily="18" charset="0"/>
              <a:cs typeface="Times New Roman" pitchFamily="18" charset="0"/>
            </a:endParaRPr>
          </a:p>
          <a:p>
            <a:pPr>
              <a:buFont typeface="Wingdings" panose="05000000000000000000" pitchFamily="2" charset="2"/>
              <a:buChar char="Ø"/>
            </a:pPr>
            <a:r>
              <a:rPr lang="en-US" altLang="zh-CN" sz="2400" dirty="0">
                <a:latin typeface="Times New Roman" pitchFamily="18" charset="0"/>
                <a:cs typeface="Times New Roman" pitchFamily="18" charset="0"/>
              </a:rPr>
              <a:t>Following Deng’s famous maxim, “crossing the river by groping for stones”, China gradually and sequentially adapted its reform policies to the fast-changing domestic and global political economy and seized opportunities as they arose</a:t>
            </a:r>
            <a:r>
              <a:rPr lang="en-US" altLang="zh-CN" sz="2400" dirty="0"/>
              <a:t>. </a:t>
            </a:r>
            <a:endParaRPr lang="zh-CN" altLang="en-US" sz="2400" dirty="0"/>
          </a:p>
          <a:p>
            <a:pPr>
              <a:buFont typeface="Wingdings" panose="05000000000000000000" pitchFamily="2" charset="2"/>
              <a:buChar char="Ø"/>
            </a:pPr>
            <a:endParaRPr lang="zh-CN" altLang="en-US" sz="2400" dirty="0">
              <a:latin typeface="Times New Roman" pitchFamily="18" charset="0"/>
              <a:cs typeface="Times New Roman"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Poland: A Success Story in Central Europe</a:t>
            </a:r>
            <a:endParaRPr lang="zh-CN" altLang="en-US" dirty="0"/>
          </a:p>
        </p:txBody>
      </p:sp>
      <p:sp>
        <p:nvSpPr>
          <p:cNvPr id="3" name="内容占位符 2"/>
          <p:cNvSpPr>
            <a:spLocks noGrp="1"/>
          </p:cNvSpPr>
          <p:nvPr>
            <p:ph idx="1"/>
          </p:nvPr>
        </p:nvSpPr>
        <p:spPr>
          <a:xfrm>
            <a:off x="179512" y="1905000"/>
            <a:ext cx="8964488" cy="4221163"/>
          </a:xfrm>
        </p:spPr>
        <p:txBody>
          <a:bodyPr/>
          <a:lstStyle/>
          <a:p>
            <a:pPr>
              <a:buFont typeface="Wingdings" panose="05000000000000000000" pitchFamily="2" charset="2"/>
              <a:buChar char="n"/>
            </a:pPr>
            <a:r>
              <a:rPr lang="en-US" altLang="zh-CN" sz="2800" b="1" dirty="0">
                <a:latin typeface="Times New Roman" pitchFamily="18" charset="0"/>
                <a:cs typeface="Times New Roman" pitchFamily="18" charset="0"/>
              </a:rPr>
              <a:t>Early Years of Hardship</a:t>
            </a:r>
            <a:endParaRPr lang="zh-CN" altLang="zh-CN" sz="2800" dirty="0">
              <a:latin typeface="Times New Roman" pitchFamily="18" charset="0"/>
              <a:cs typeface="Times New Roman" pitchFamily="18" charset="0"/>
            </a:endParaRPr>
          </a:p>
          <a:p>
            <a:endParaRPr lang="en-US" altLang="zh-CN" sz="2000" dirty="0">
              <a:latin typeface="Times New Roman" pitchFamily="18" charset="0"/>
              <a:cs typeface="Times New Roman" pitchFamily="18" charset="0"/>
            </a:endParaRPr>
          </a:p>
          <a:p>
            <a:pPr>
              <a:buFont typeface="Wingdings" panose="05000000000000000000" pitchFamily="2" charset="2"/>
              <a:buChar char="Ø"/>
            </a:pPr>
            <a:r>
              <a:rPr lang="en-US" altLang="zh-CN" sz="2800" dirty="0">
                <a:latin typeface="Times New Roman" pitchFamily="18" charset="0"/>
                <a:cs typeface="Times New Roman" pitchFamily="18" charset="0"/>
              </a:rPr>
              <a:t>After WWI Poland experienced economic difficulties and was partitioned again by Germany and USSR in 1939. </a:t>
            </a:r>
          </a:p>
          <a:p>
            <a:pPr>
              <a:buFont typeface="Wingdings" panose="05000000000000000000" pitchFamily="2" charset="2"/>
              <a:buChar char="Ø"/>
            </a:pPr>
            <a:endParaRPr lang="en-US" altLang="zh-CN" sz="2800" dirty="0">
              <a:latin typeface="Times New Roman" pitchFamily="18" charset="0"/>
              <a:cs typeface="Times New Roman" pitchFamily="18" charset="0"/>
            </a:endParaRPr>
          </a:p>
          <a:p>
            <a:pPr>
              <a:buFont typeface="Wingdings" panose="05000000000000000000" pitchFamily="2" charset="2"/>
              <a:buChar char="Ø"/>
            </a:pPr>
            <a:r>
              <a:rPr lang="en-US" altLang="zh-CN" sz="2800" dirty="0">
                <a:latin typeface="Times New Roman" pitchFamily="18" charset="0"/>
                <a:cs typeface="Times New Roman" pitchFamily="18" charset="0"/>
              </a:rPr>
              <a:t> In World War II,  it was completely conquered by the Germans.</a:t>
            </a:r>
            <a:endParaRPr lang="zh-CN" altLang="en-US" sz="2800" dirty="0">
              <a:latin typeface="Times New Roman" pitchFamily="18" charset="0"/>
              <a:cs typeface="Times New Roman" pitchFamily="18"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Poland: A Success Story in Central Europe</a:t>
            </a:r>
            <a:endParaRPr lang="zh-CN" altLang="en-US" dirty="0"/>
          </a:p>
        </p:txBody>
      </p:sp>
      <p:sp>
        <p:nvSpPr>
          <p:cNvPr id="3" name="内容占位符 2"/>
          <p:cNvSpPr>
            <a:spLocks noGrp="1"/>
          </p:cNvSpPr>
          <p:nvPr>
            <p:ph idx="1"/>
          </p:nvPr>
        </p:nvSpPr>
        <p:spPr>
          <a:xfrm>
            <a:off x="179512" y="1905000"/>
            <a:ext cx="8712968" cy="4221163"/>
          </a:xfrm>
        </p:spPr>
        <p:txBody>
          <a:bodyPr/>
          <a:lstStyle/>
          <a:p>
            <a:pPr>
              <a:buFont typeface="Wingdings" panose="05000000000000000000" pitchFamily="2" charset="2"/>
              <a:buChar char="Ø"/>
            </a:pPr>
            <a:r>
              <a:rPr lang="en-US" altLang="zh-CN" sz="2800" dirty="0">
                <a:latin typeface="Times New Roman" pitchFamily="18" charset="0"/>
                <a:cs typeface="Times New Roman" pitchFamily="18" charset="0"/>
              </a:rPr>
              <a:t>After 1956, Poland compiled a standard record for an East European system.</a:t>
            </a:r>
          </a:p>
          <a:p>
            <a:pPr>
              <a:buFont typeface="Wingdings" panose="05000000000000000000" pitchFamily="2" charset="2"/>
              <a:buChar char="Ø"/>
            </a:pPr>
            <a:endParaRPr lang="en-US" altLang="zh-CN" sz="2800" dirty="0">
              <a:latin typeface="Times New Roman" pitchFamily="18" charset="0"/>
              <a:cs typeface="Times New Roman" pitchFamily="18" charset="0"/>
            </a:endParaRPr>
          </a:p>
          <a:p>
            <a:pPr>
              <a:buFont typeface="Wingdings" panose="05000000000000000000" pitchFamily="2" charset="2"/>
              <a:buChar char="Ø"/>
            </a:pPr>
            <a:r>
              <a:rPr lang="en-US" altLang="zh-CN" sz="2800" b="1" dirty="0">
                <a:latin typeface="Times New Roman" pitchFamily="18" charset="0"/>
                <a:cs typeface="Times New Roman" pitchFamily="18" charset="0"/>
              </a:rPr>
              <a:t>The martial law government</a:t>
            </a:r>
            <a:r>
              <a:rPr lang="en-US" altLang="zh-CN" sz="2800" dirty="0">
                <a:latin typeface="Times New Roman" pitchFamily="18" charset="0"/>
                <a:cs typeface="Times New Roman" pitchFamily="18" charset="0"/>
              </a:rPr>
              <a:t> attempted more marketization and decentralization.</a:t>
            </a:r>
          </a:p>
          <a:p>
            <a:pPr>
              <a:buFont typeface="Wingdings" panose="05000000000000000000" pitchFamily="2" charset="2"/>
              <a:buChar char="Ø"/>
            </a:pPr>
            <a:endParaRPr lang="en-US" altLang="zh-CN" sz="2800" dirty="0">
              <a:latin typeface="Times New Roman" pitchFamily="18" charset="0"/>
              <a:cs typeface="Times New Roman" pitchFamily="18" charset="0"/>
            </a:endParaRPr>
          </a:p>
          <a:p>
            <a:pPr>
              <a:buFont typeface="Wingdings" panose="05000000000000000000" pitchFamily="2" charset="2"/>
              <a:buChar char="Ø"/>
            </a:pPr>
            <a:r>
              <a:rPr lang="en-US" altLang="zh-CN" sz="2800" dirty="0">
                <a:latin typeface="Times New Roman" pitchFamily="18" charset="0"/>
                <a:cs typeface="Times New Roman" pitchFamily="18" charset="0"/>
              </a:rPr>
              <a:t> As internal tensions mounted in 1989, a Solidarity-led government came to power in Poland.</a:t>
            </a:r>
            <a:endParaRPr lang="zh-CN" altLang="en-US" sz="2800" dirty="0">
              <a:latin typeface="Times New Roman" pitchFamily="18" charset="0"/>
              <a:cs typeface="Times New Roman" pitchFamily="18"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Poland: A Success Story in Central Europe</a:t>
            </a:r>
            <a:endParaRPr lang="zh-CN" altLang="en-US" dirty="0"/>
          </a:p>
        </p:txBody>
      </p:sp>
      <p:sp>
        <p:nvSpPr>
          <p:cNvPr id="3" name="内容占位符 2"/>
          <p:cNvSpPr>
            <a:spLocks noGrp="1"/>
          </p:cNvSpPr>
          <p:nvPr>
            <p:ph idx="1"/>
          </p:nvPr>
        </p:nvSpPr>
        <p:spPr>
          <a:xfrm>
            <a:off x="107504" y="1905000"/>
            <a:ext cx="8928992" cy="4221163"/>
          </a:xfrm>
        </p:spPr>
        <p:txBody>
          <a:bodyPr/>
          <a:lstStyle/>
          <a:p>
            <a:pPr>
              <a:buFont typeface="Wingdings" panose="05000000000000000000" pitchFamily="2" charset="2"/>
              <a:buChar char="n"/>
            </a:pPr>
            <a:r>
              <a:rPr lang="en-US" altLang="zh-CN" sz="2800" b="1" dirty="0">
                <a:latin typeface="Times New Roman" pitchFamily="18" charset="0"/>
                <a:cs typeface="Times New Roman" pitchFamily="18" charset="0"/>
              </a:rPr>
              <a:t>Peril and Promise of the Shock Therapy </a:t>
            </a:r>
          </a:p>
          <a:p>
            <a:pPr>
              <a:buFont typeface="Wingdings" panose="05000000000000000000" pitchFamily="2" charset="2"/>
              <a:buChar char="n"/>
            </a:pPr>
            <a:endParaRPr lang="en-US" altLang="zh-CN" sz="2000" b="1" dirty="0">
              <a:latin typeface="Times New Roman" pitchFamily="18" charset="0"/>
              <a:cs typeface="Times New Roman" pitchFamily="18" charset="0"/>
            </a:endParaRPr>
          </a:p>
          <a:p>
            <a:pPr>
              <a:buFont typeface="Wingdings" panose="05000000000000000000" pitchFamily="2" charset="2"/>
              <a:buChar char="p"/>
            </a:pPr>
            <a:r>
              <a:rPr lang="en-US" altLang="zh-CN" sz="2800" dirty="0">
                <a:latin typeface="Times New Roman" pitchFamily="18" charset="0"/>
                <a:cs typeface="Times New Roman" pitchFamily="18" charset="0"/>
              </a:rPr>
              <a:t>1990: the Balcerowicz Plan</a:t>
            </a:r>
          </a:p>
          <a:p>
            <a:pPr>
              <a:buFont typeface="Wingdings" panose="05000000000000000000" pitchFamily="2" charset="2"/>
              <a:buChar char="p"/>
            </a:pPr>
            <a:endParaRPr lang="en-US" altLang="zh-CN" sz="2800" dirty="0">
              <a:latin typeface="Times New Roman" pitchFamily="18" charset="0"/>
              <a:cs typeface="Times New Roman" pitchFamily="18" charset="0"/>
            </a:endParaRPr>
          </a:p>
          <a:p>
            <a:pPr>
              <a:buFont typeface="Wingdings" panose="05000000000000000000" pitchFamily="2" charset="2"/>
              <a:buChar char="p"/>
            </a:pPr>
            <a:r>
              <a:rPr lang="en-US" altLang="zh-CN" sz="2800" dirty="0">
                <a:latin typeface="Times New Roman" pitchFamily="18" charset="0"/>
                <a:cs typeface="Times New Roman" pitchFamily="18" charset="0"/>
              </a:rPr>
              <a:t>Objectives of the Balcerowicz plan:</a:t>
            </a:r>
          </a:p>
          <a:p>
            <a:r>
              <a:rPr lang="en-US" altLang="zh-CN" sz="2800" dirty="0">
                <a:latin typeface="Times New Roman" pitchFamily="18" charset="0"/>
                <a:cs typeface="Times New Roman" pitchFamily="18" charset="0"/>
              </a:rPr>
              <a:t>Freeing prices, devaluing the zloty and making it freely convertible</a:t>
            </a:r>
          </a:p>
          <a:p>
            <a:r>
              <a:rPr lang="en-US" altLang="zh-CN" sz="2800" dirty="0">
                <a:latin typeface="Times New Roman" pitchFamily="18" charset="0"/>
                <a:cs typeface="Times New Roman" pitchFamily="18" charset="0"/>
              </a:rPr>
              <a:t>Moving toward strict monetary and fiscal policies to combat inflation. </a:t>
            </a:r>
            <a:endParaRPr lang="zh-CN" altLang="zh-CN" sz="2800" dirty="0">
              <a:latin typeface="Times New Roman" pitchFamily="18" charset="0"/>
              <a:cs typeface="Times New Roman"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Poland: A Success Story in Central Europe</a:t>
            </a:r>
            <a:endParaRPr lang="zh-CN" altLang="en-US" dirty="0"/>
          </a:p>
        </p:txBody>
      </p:sp>
      <p:sp>
        <p:nvSpPr>
          <p:cNvPr id="3" name="内容占位符 2"/>
          <p:cNvSpPr>
            <a:spLocks noGrp="1"/>
          </p:cNvSpPr>
          <p:nvPr>
            <p:ph idx="1"/>
          </p:nvPr>
        </p:nvSpPr>
        <p:spPr>
          <a:xfrm>
            <a:off x="251520" y="1905000"/>
            <a:ext cx="8568952" cy="4221163"/>
          </a:xfrm>
        </p:spPr>
        <p:txBody>
          <a:bodyPr/>
          <a:lstStyle/>
          <a:p>
            <a:pPr>
              <a:buFont typeface="Wingdings" panose="05000000000000000000" pitchFamily="2" charset="2"/>
              <a:buChar char="p"/>
            </a:pPr>
            <a:r>
              <a:rPr lang="en-US" altLang="zh-CN" sz="2800" dirty="0">
                <a:latin typeface="Times New Roman" pitchFamily="18" charset="0"/>
                <a:cs typeface="Times New Roman" pitchFamily="18" charset="0"/>
              </a:rPr>
              <a:t>The shocking therapy introduced Poland to the path of rapid economic growth since the early 1990s.</a:t>
            </a:r>
          </a:p>
          <a:p>
            <a:pPr>
              <a:buFont typeface="Wingdings" panose="05000000000000000000" pitchFamily="2" charset="2"/>
              <a:buChar char="p"/>
            </a:pPr>
            <a:endParaRPr lang="en-US" altLang="zh-CN" sz="2800" dirty="0">
              <a:latin typeface="Times New Roman" pitchFamily="18" charset="0"/>
              <a:cs typeface="Times New Roman" pitchFamily="18" charset="0"/>
            </a:endParaRPr>
          </a:p>
          <a:p>
            <a:pPr>
              <a:buFont typeface="Wingdings" panose="05000000000000000000" pitchFamily="2" charset="2"/>
              <a:buChar char="p"/>
            </a:pPr>
            <a:r>
              <a:rPr lang="en-US" altLang="zh-CN" sz="2800" dirty="0">
                <a:latin typeface="Times New Roman" pitchFamily="18" charset="0"/>
                <a:cs typeface="Times New Roman" pitchFamily="18" charset="0"/>
              </a:rPr>
              <a:t>Ten years after launching an ambitious program of economic transformation, Poland has established itself as one of the most successful transition economies</a:t>
            </a:r>
            <a:r>
              <a:rPr lang="en-US" altLang="zh-CN" sz="2800" dirty="0"/>
              <a:t>. </a:t>
            </a:r>
            <a:endParaRPr lang="zh-CN" altLang="en-US" sz="2800" dirty="0">
              <a:latin typeface="Times New Roman" pitchFamily="18" charset="0"/>
              <a:cs typeface="Times New Roman" pitchFamily="18"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Poland: A Success Story in Central Europe</a:t>
            </a:r>
            <a:endParaRPr lang="zh-CN" altLang="en-US" dirty="0"/>
          </a:p>
        </p:txBody>
      </p:sp>
      <p:sp>
        <p:nvSpPr>
          <p:cNvPr id="3" name="内容占位符 2"/>
          <p:cNvSpPr>
            <a:spLocks noGrp="1"/>
          </p:cNvSpPr>
          <p:nvPr>
            <p:ph idx="1"/>
          </p:nvPr>
        </p:nvSpPr>
        <p:spPr>
          <a:xfrm>
            <a:off x="100869" y="1778249"/>
            <a:ext cx="9036496" cy="4953000"/>
          </a:xfrm>
        </p:spPr>
        <p:txBody>
          <a:bodyPr/>
          <a:lstStyle/>
          <a:p>
            <a:pPr>
              <a:buFont typeface="Wingdings" panose="05000000000000000000" pitchFamily="2" charset="2"/>
              <a:buChar char="n"/>
            </a:pPr>
            <a:r>
              <a:rPr lang="en-US" altLang="zh-CN" b="1" dirty="0">
                <a:latin typeface="Times New Roman" pitchFamily="18" charset="0"/>
                <a:cs typeface="Times New Roman" pitchFamily="18" charset="0"/>
              </a:rPr>
              <a:t>New Stand-out Performer</a:t>
            </a:r>
            <a:endParaRPr lang="zh-CN" altLang="zh-CN" b="1" dirty="0">
              <a:latin typeface="Times New Roman" pitchFamily="18" charset="0"/>
              <a:cs typeface="Times New Roman" pitchFamily="18" charset="0"/>
            </a:endParaRPr>
          </a:p>
          <a:p>
            <a:endParaRPr lang="en-GB" altLang="zh-CN" sz="2000" dirty="0">
              <a:latin typeface="Times New Roman" pitchFamily="18" charset="0"/>
              <a:cs typeface="Times New Roman" pitchFamily="18" charset="0"/>
            </a:endParaRPr>
          </a:p>
          <a:p>
            <a:pPr>
              <a:buFont typeface="Wingdings" panose="05000000000000000000" pitchFamily="2" charset="2"/>
              <a:buChar char="Ø"/>
            </a:pPr>
            <a:r>
              <a:rPr lang="en-GB" altLang="zh-CN" sz="2400" dirty="0">
                <a:latin typeface="Times New Roman" pitchFamily="18" charset="0"/>
                <a:cs typeface="Times New Roman" pitchFamily="18" charset="0"/>
              </a:rPr>
              <a:t>The growth of the economy, based on solid macroeconomic fundamentals, along with membership of all major international organisations and a broad human resources talent pool, has had a significant role in attracting FDI, even in the midst of the crisis.</a:t>
            </a:r>
          </a:p>
          <a:p>
            <a:pPr>
              <a:buFont typeface="Wingdings" panose="05000000000000000000" pitchFamily="2" charset="2"/>
              <a:buChar char="Ø"/>
            </a:pPr>
            <a:endParaRPr lang="en-GB" altLang="zh-CN" sz="2400" dirty="0">
              <a:latin typeface="Times New Roman" pitchFamily="18" charset="0"/>
              <a:cs typeface="Times New Roman" pitchFamily="18" charset="0"/>
            </a:endParaRPr>
          </a:p>
          <a:p>
            <a:pPr>
              <a:buFont typeface="Wingdings" panose="05000000000000000000" pitchFamily="2" charset="2"/>
              <a:buChar char="Ø"/>
            </a:pPr>
            <a:r>
              <a:rPr lang="en-GB" altLang="zh-CN" sz="2400" dirty="0">
                <a:latin typeface="Times New Roman" pitchFamily="18" charset="0"/>
                <a:cs typeface="Times New Roman" pitchFamily="18" charset="0"/>
              </a:rPr>
              <a:t>The biggest long-term risk stems not from finance and economics, but from politics. </a:t>
            </a:r>
          </a:p>
          <a:p>
            <a:pPr>
              <a:buFont typeface="Wingdings" panose="05000000000000000000" pitchFamily="2" charset="2"/>
              <a:buChar char="Ø"/>
            </a:pPr>
            <a:endParaRPr lang="en-GB" altLang="zh-CN" sz="2400" dirty="0">
              <a:latin typeface="Times New Roman" pitchFamily="18" charset="0"/>
              <a:cs typeface="Times New Roman" pitchFamily="18" charset="0"/>
            </a:endParaRPr>
          </a:p>
          <a:p>
            <a:pPr>
              <a:buFont typeface="Wingdings" panose="05000000000000000000" pitchFamily="2" charset="2"/>
              <a:buChar char="Ø"/>
            </a:pPr>
            <a:r>
              <a:rPr lang="en-GB" altLang="zh-CN" sz="2400" dirty="0">
                <a:latin typeface="Times New Roman" pitchFamily="18" charset="0"/>
                <a:cs typeface="Times New Roman" pitchFamily="18" charset="0"/>
              </a:rPr>
              <a:t>Poland as a second-class EU member with decreasing influence on the bloc’s policy and future budget.</a:t>
            </a:r>
            <a:endParaRPr lang="zh-CN" altLang="en-US" sz="2400" dirty="0">
              <a:latin typeface="Times New Roman" pitchFamily="18" charset="0"/>
              <a:cs typeface="Times New Roman" pitchFamily="18" charset="0"/>
            </a:endParaRPr>
          </a:p>
          <a:p>
            <a:endParaRPr lang="zh-CN" altLang="en-US" sz="3000" dirty="0">
              <a:latin typeface="Times New Roman" pitchFamily="18" charset="0"/>
              <a:cs typeface="Times New Roman" pitchFamily="18"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Cuba: A Country of Two Brothers</a:t>
            </a:r>
            <a:endParaRPr lang="zh-CN" altLang="en-US" dirty="0"/>
          </a:p>
        </p:txBody>
      </p:sp>
      <p:sp>
        <p:nvSpPr>
          <p:cNvPr id="3" name="内容占位符 2"/>
          <p:cNvSpPr>
            <a:spLocks noGrp="1"/>
          </p:cNvSpPr>
          <p:nvPr>
            <p:ph idx="1"/>
          </p:nvPr>
        </p:nvSpPr>
        <p:spPr>
          <a:xfrm>
            <a:off x="0" y="1905000"/>
            <a:ext cx="9036496" cy="4221163"/>
          </a:xfrm>
        </p:spPr>
        <p:txBody>
          <a:bodyPr/>
          <a:lstStyle/>
          <a:p>
            <a:pPr>
              <a:buFont typeface="Wingdings" panose="05000000000000000000" pitchFamily="2" charset="2"/>
              <a:buChar char="n"/>
            </a:pPr>
            <a:r>
              <a:rPr lang="en-US" altLang="zh-CN" sz="2800" b="1" dirty="0">
                <a:latin typeface="Times New Roman" pitchFamily="18" charset="0"/>
                <a:cs typeface="Times New Roman" pitchFamily="18" charset="0"/>
              </a:rPr>
              <a:t>Turbulent Years prior to the 1959 Revolution</a:t>
            </a:r>
            <a:endParaRPr lang="zh-CN" altLang="zh-CN" sz="2800" dirty="0">
              <a:latin typeface="Times New Roman" pitchFamily="18" charset="0"/>
              <a:cs typeface="Times New Roman" pitchFamily="18" charset="0"/>
            </a:endParaRPr>
          </a:p>
          <a:p>
            <a:endParaRPr lang="en-US" altLang="zh-CN" sz="2000" dirty="0">
              <a:latin typeface="Times New Roman" pitchFamily="18" charset="0"/>
              <a:cs typeface="Times New Roman" pitchFamily="18" charset="0"/>
            </a:endParaRPr>
          </a:p>
          <a:p>
            <a:pPr>
              <a:buFont typeface="Wingdings" panose="05000000000000000000" pitchFamily="2" charset="2"/>
              <a:buChar char="Ø"/>
            </a:pPr>
            <a:r>
              <a:rPr lang="en-US" altLang="zh-CN" sz="2800" dirty="0">
                <a:latin typeface="Times New Roman" pitchFamily="18" charset="0"/>
                <a:cs typeface="Times New Roman" pitchFamily="18" charset="0"/>
              </a:rPr>
              <a:t>The economic history of Cuba is dominated by a single product: sugar. </a:t>
            </a:r>
          </a:p>
          <a:p>
            <a:pPr>
              <a:buFont typeface="Wingdings" panose="05000000000000000000" pitchFamily="2" charset="2"/>
              <a:buChar char="Ø"/>
            </a:pPr>
            <a:r>
              <a:rPr lang="en-US" altLang="zh-CN" sz="2800" dirty="0">
                <a:latin typeface="Times New Roman" pitchFamily="18" charset="0"/>
                <a:cs typeface="Times New Roman" pitchFamily="18" charset="0"/>
              </a:rPr>
              <a:t>Relied on Uncle Sam as customer, sup­plier, and investor.</a:t>
            </a:r>
          </a:p>
          <a:p>
            <a:pPr>
              <a:buFont typeface="Wingdings" panose="05000000000000000000" pitchFamily="2" charset="2"/>
              <a:buChar char="Ø"/>
            </a:pPr>
            <a:r>
              <a:rPr lang="en-US" altLang="zh-CN" sz="2800" dirty="0">
                <a:latin typeface="Times New Roman" pitchFamily="18" charset="0"/>
                <a:cs typeface="Times New Roman" pitchFamily="18" charset="0"/>
              </a:rPr>
              <a:t>Sugar monoculture also had profound implications for the Cuban labor force. </a:t>
            </a:r>
          </a:p>
          <a:p>
            <a:pPr>
              <a:buFont typeface="Wingdings" panose="05000000000000000000" pitchFamily="2" charset="2"/>
              <a:buChar char="Ø"/>
            </a:pPr>
            <a:r>
              <a:rPr lang="en-US" altLang="zh-CN" sz="2800" dirty="0">
                <a:latin typeface="Times New Roman" pitchFamily="18" charset="0"/>
                <a:cs typeface="Times New Roman" pitchFamily="18" charset="0"/>
              </a:rPr>
              <a:t>The Cuban political system was similarly subservient to the United States.</a:t>
            </a:r>
            <a:endParaRPr lang="zh-CN" altLang="en-US" sz="2800" dirty="0">
              <a:latin typeface="Times New Roman" pitchFamily="18" charset="0"/>
              <a:cs typeface="Times New Roman" pitchFamily="18" charset="0"/>
            </a:endParaRPr>
          </a:p>
          <a:p>
            <a:endParaRPr lang="zh-CN" altLang="en-US" dirty="0">
              <a:latin typeface="Times New Roman" pitchFamily="18" charset="0"/>
              <a:cs typeface="Times New Roman" pitchFamily="18"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Cuba: A Country of Two Brothers</a:t>
            </a:r>
            <a:endParaRPr lang="zh-CN" altLang="en-US" dirty="0"/>
          </a:p>
        </p:txBody>
      </p:sp>
      <p:sp>
        <p:nvSpPr>
          <p:cNvPr id="3" name="内容占位符 2"/>
          <p:cNvSpPr>
            <a:spLocks noGrp="1"/>
          </p:cNvSpPr>
          <p:nvPr>
            <p:ph idx="1"/>
          </p:nvPr>
        </p:nvSpPr>
        <p:spPr>
          <a:xfrm>
            <a:off x="143508" y="1772816"/>
            <a:ext cx="8820980" cy="4221163"/>
          </a:xfrm>
        </p:spPr>
        <p:txBody>
          <a:bodyPr/>
          <a:lstStyle/>
          <a:p>
            <a:pPr>
              <a:buFont typeface="Wingdings" panose="05000000000000000000" pitchFamily="2" charset="2"/>
              <a:buChar char="n"/>
            </a:pPr>
            <a:r>
              <a:rPr lang="en-US" altLang="zh-CN" sz="2800" b="1" dirty="0">
                <a:latin typeface="Times New Roman" pitchFamily="18" charset="0"/>
                <a:cs typeface="Times New Roman" pitchFamily="18" charset="0"/>
              </a:rPr>
              <a:t>The Fidel Castro Era</a:t>
            </a:r>
            <a:endParaRPr lang="zh-CN" altLang="zh-CN" sz="2800" dirty="0">
              <a:latin typeface="Times New Roman" pitchFamily="18" charset="0"/>
              <a:cs typeface="Times New Roman" pitchFamily="18" charset="0"/>
            </a:endParaRPr>
          </a:p>
          <a:p>
            <a:endParaRPr lang="en-US" altLang="zh-CN" sz="2000" dirty="0">
              <a:latin typeface="Times New Roman" pitchFamily="18" charset="0"/>
              <a:cs typeface="Times New Roman" pitchFamily="18" charset="0"/>
            </a:endParaRPr>
          </a:p>
          <a:p>
            <a:pPr>
              <a:buFont typeface="Wingdings" panose="05000000000000000000" pitchFamily="2" charset="2"/>
              <a:buChar char="Ø"/>
            </a:pPr>
            <a:r>
              <a:rPr lang="en-US" altLang="zh-CN" sz="2800" dirty="0">
                <a:latin typeface="Times New Roman" pitchFamily="18" charset="0"/>
                <a:cs typeface="Times New Roman" pitchFamily="18" charset="0"/>
              </a:rPr>
              <a:t>Fidel Castro came to power and began to adhere to socialist principles in organizing the largely state-controlled Cuban economy. </a:t>
            </a:r>
          </a:p>
          <a:p>
            <a:pPr>
              <a:buFont typeface="Wingdings" panose="05000000000000000000" pitchFamily="2" charset="2"/>
              <a:buChar char="Ø"/>
            </a:pPr>
            <a:endParaRPr lang="en-US" altLang="zh-CN" sz="2800" dirty="0">
              <a:latin typeface="Times New Roman" pitchFamily="18" charset="0"/>
              <a:cs typeface="Times New Roman" pitchFamily="18" charset="0"/>
            </a:endParaRPr>
          </a:p>
          <a:p>
            <a:pPr>
              <a:buFont typeface="Wingdings" panose="05000000000000000000" pitchFamily="2" charset="2"/>
              <a:buChar char="Ø"/>
            </a:pPr>
            <a:r>
              <a:rPr lang="en-US" altLang="zh-CN" sz="2800" dirty="0">
                <a:latin typeface="Times New Roman" pitchFamily="18" charset="0"/>
                <a:cs typeface="Times New Roman" pitchFamily="18" charset="0"/>
              </a:rPr>
              <a:t>The principle economic acts of the first two years were agrarian reform</a:t>
            </a:r>
            <a:endParaRPr lang="zh-CN" altLang="en-US" sz="2800" dirty="0">
              <a:latin typeface="Times New Roman" pitchFamily="18" charset="0"/>
              <a:cs typeface="Times New Roman"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p:cNvSpPr>
            <a:spLocks noGrp="1" noChangeArrowheads="1"/>
          </p:cNvSpPr>
          <p:nvPr>
            <p:ph type="title"/>
          </p:nvPr>
        </p:nvSpPr>
        <p:spPr/>
        <p:txBody>
          <a:bodyPr/>
          <a:lstStyle/>
          <a:p>
            <a:r>
              <a:rPr lang="en-US" altLang="zh-CN" dirty="0">
                <a:latin typeface="Times New Roman" pitchFamily="18" charset="0"/>
                <a:ea typeface="宋体" charset="-122"/>
                <a:cs typeface="Times New Roman" pitchFamily="18" charset="0"/>
              </a:rPr>
              <a:t>In this chapter, </a:t>
            </a:r>
            <a:r>
              <a:rPr lang="en-US" altLang="zh-CN">
                <a:latin typeface="Times New Roman" pitchFamily="18" charset="0"/>
                <a:ea typeface="宋体" charset="-122"/>
                <a:cs typeface="Times New Roman" pitchFamily="18" charset="0"/>
              </a:rPr>
              <a:t>we’ll cover:</a:t>
            </a:r>
            <a:endParaRPr lang="en-US" altLang="zh-CN" dirty="0">
              <a:latin typeface="Times New Roman" pitchFamily="18" charset="0"/>
              <a:ea typeface="宋体" charset="-122"/>
              <a:cs typeface="Times New Roman" pitchFamily="18" charset="0"/>
            </a:endParaRPr>
          </a:p>
        </p:txBody>
      </p:sp>
      <p:sp>
        <p:nvSpPr>
          <p:cNvPr id="14338" name="Rectangle 3"/>
          <p:cNvSpPr>
            <a:spLocks noGrp="1" noChangeArrowheads="1"/>
          </p:cNvSpPr>
          <p:nvPr>
            <p:ph type="body" idx="1"/>
          </p:nvPr>
        </p:nvSpPr>
        <p:spPr>
          <a:xfrm>
            <a:off x="323528" y="1905000"/>
            <a:ext cx="8363272" cy="4221163"/>
          </a:xfrm>
        </p:spPr>
        <p:txBody>
          <a:bodyPr/>
          <a:lstStyle/>
          <a:p>
            <a:pPr>
              <a:buFont typeface="Wingdings" panose="05000000000000000000" pitchFamily="2" charset="2"/>
              <a:buChar char="u"/>
            </a:pPr>
            <a:r>
              <a:rPr lang="en-US" altLang="zh-CN" dirty="0">
                <a:latin typeface="Times New Roman" pitchFamily="18" charset="0"/>
                <a:ea typeface="宋体" charset="-122"/>
                <a:cs typeface="Times New Roman" pitchFamily="18" charset="0"/>
              </a:rPr>
              <a:t>Eastern Germany’s Road to Western Prosperity</a:t>
            </a:r>
          </a:p>
          <a:p>
            <a:pPr>
              <a:buFont typeface="Wingdings" panose="05000000000000000000" pitchFamily="2" charset="2"/>
              <a:buChar char="u"/>
            </a:pPr>
            <a:r>
              <a:rPr lang="en-US" altLang="zh-CN" dirty="0">
                <a:latin typeface="Times New Roman" pitchFamily="18" charset="0"/>
                <a:ea typeface="宋体" charset="-122"/>
                <a:cs typeface="Times New Roman" pitchFamily="18" charset="0"/>
              </a:rPr>
              <a:t>Russia’s Uncertain Path to Reform</a:t>
            </a:r>
          </a:p>
          <a:p>
            <a:pPr>
              <a:buFont typeface="Wingdings" panose="05000000000000000000" pitchFamily="2" charset="2"/>
              <a:buChar char="u"/>
            </a:pPr>
            <a:r>
              <a:rPr lang="en-US" altLang="zh-CN" dirty="0">
                <a:latin typeface="Times New Roman" pitchFamily="18" charset="0"/>
                <a:ea typeface="宋体" charset="-122"/>
                <a:cs typeface="Times New Roman" pitchFamily="18" charset="0"/>
              </a:rPr>
              <a:t>China’s Socialist Market Economy</a:t>
            </a:r>
          </a:p>
          <a:p>
            <a:pPr>
              <a:buFont typeface="Wingdings" panose="05000000000000000000" pitchFamily="2" charset="2"/>
              <a:buChar char="u"/>
            </a:pPr>
            <a:r>
              <a:rPr lang="en-US" altLang="zh-CN" dirty="0">
                <a:latin typeface="Times New Roman" pitchFamily="18" charset="0"/>
                <a:ea typeface="宋体" charset="-122"/>
                <a:cs typeface="Times New Roman" pitchFamily="18" charset="0"/>
              </a:rPr>
              <a:t>Poland: A Success Story in Central Europe</a:t>
            </a:r>
          </a:p>
          <a:p>
            <a:pPr>
              <a:buFont typeface="Wingdings" panose="05000000000000000000" pitchFamily="2" charset="2"/>
              <a:buChar char="u"/>
            </a:pPr>
            <a:r>
              <a:rPr lang="en-US" altLang="zh-CN" dirty="0">
                <a:latin typeface="Times New Roman" pitchFamily="18" charset="0"/>
                <a:ea typeface="宋体" charset="-122"/>
                <a:cs typeface="Times New Roman" pitchFamily="18" charset="0"/>
              </a:rPr>
              <a:t>Cuba: A Country of Two Brothers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Cuba: A Country of Two Brothers</a:t>
            </a:r>
            <a:endParaRPr lang="zh-CN" altLang="en-US" dirty="0"/>
          </a:p>
        </p:txBody>
      </p:sp>
      <p:sp>
        <p:nvSpPr>
          <p:cNvPr id="3" name="内容占位符 2"/>
          <p:cNvSpPr>
            <a:spLocks noGrp="1"/>
          </p:cNvSpPr>
          <p:nvPr>
            <p:ph idx="1"/>
          </p:nvPr>
        </p:nvSpPr>
        <p:spPr>
          <a:xfrm>
            <a:off x="0" y="1905000"/>
            <a:ext cx="9144000" cy="4221163"/>
          </a:xfrm>
        </p:spPr>
        <p:txBody>
          <a:bodyPr/>
          <a:lstStyle/>
          <a:p>
            <a:pPr>
              <a:buFont typeface="Wingdings" panose="05000000000000000000" pitchFamily="2" charset="2"/>
              <a:buChar char="Ø"/>
            </a:pPr>
            <a:r>
              <a:rPr lang="en-US" altLang="zh-CN" sz="2800" dirty="0">
                <a:latin typeface="Times New Roman" pitchFamily="18" charset="0"/>
                <a:cs typeface="Times New Roman" pitchFamily="18" charset="0"/>
              </a:rPr>
              <a:t>After the collapse of the Soviet Union, the removal of subsidies sent the Cuban economy into a rapid depression known in Cuba as the Special Period (1989-1993).</a:t>
            </a:r>
          </a:p>
          <a:p>
            <a:pPr>
              <a:buFont typeface="Wingdings" panose="05000000000000000000" pitchFamily="2" charset="2"/>
              <a:buChar char="Ø"/>
            </a:pPr>
            <a:endParaRPr lang="en-US" altLang="zh-CN" sz="2800" dirty="0">
              <a:latin typeface="Times New Roman" pitchFamily="18" charset="0"/>
              <a:cs typeface="Times New Roman" pitchFamily="18" charset="0"/>
            </a:endParaRPr>
          </a:p>
          <a:p>
            <a:pPr>
              <a:buFont typeface="Wingdings" panose="05000000000000000000" pitchFamily="2" charset="2"/>
              <a:buChar char="Ø"/>
            </a:pPr>
            <a:r>
              <a:rPr lang="en-US" altLang="zh-CN" sz="2800" dirty="0">
                <a:latin typeface="Times New Roman" pitchFamily="18" charset="0"/>
                <a:cs typeface="Times New Roman" pitchFamily="18" charset="0"/>
              </a:rPr>
              <a:t>To alleviate the economic crisis, the government introduced a few market-oriented reforms. </a:t>
            </a:r>
            <a:endParaRPr lang="zh-CN" altLang="en-US" sz="2800" dirty="0">
              <a:latin typeface="Times New Roman" pitchFamily="18" charset="0"/>
              <a:cs typeface="Times New Roman" pitchFamily="18"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Cuba: A Country of Two Brothers</a:t>
            </a:r>
            <a:endParaRPr lang="zh-CN" altLang="en-US" dirty="0"/>
          </a:p>
        </p:txBody>
      </p:sp>
      <p:sp>
        <p:nvSpPr>
          <p:cNvPr id="3" name="内容占位符 2"/>
          <p:cNvSpPr>
            <a:spLocks noGrp="1"/>
          </p:cNvSpPr>
          <p:nvPr>
            <p:ph idx="1"/>
          </p:nvPr>
        </p:nvSpPr>
        <p:spPr>
          <a:xfrm>
            <a:off x="143508" y="1412776"/>
            <a:ext cx="8856984" cy="4221163"/>
          </a:xfrm>
        </p:spPr>
        <p:txBody>
          <a:bodyPr/>
          <a:lstStyle/>
          <a:p>
            <a:pPr>
              <a:buFont typeface="Wingdings" panose="05000000000000000000" pitchFamily="2" charset="2"/>
              <a:buChar char="n"/>
            </a:pPr>
            <a:r>
              <a:rPr lang="en-US" altLang="zh-CN" sz="2800" b="1" dirty="0"/>
              <a:t>Post-Fidel Reforms </a:t>
            </a:r>
            <a:endParaRPr lang="zh-CN" altLang="zh-CN" sz="2800" dirty="0"/>
          </a:p>
          <a:p>
            <a:endParaRPr lang="en-US" altLang="zh-CN" sz="2000" dirty="0">
              <a:latin typeface="Times New Roman" pitchFamily="18" charset="0"/>
              <a:cs typeface="Times New Roman" pitchFamily="18" charset="0"/>
            </a:endParaRPr>
          </a:p>
          <a:p>
            <a:pPr>
              <a:buFont typeface="Wingdings" panose="05000000000000000000" pitchFamily="2" charset="2"/>
              <a:buChar char="p"/>
            </a:pPr>
            <a:r>
              <a:rPr lang="en-US" altLang="zh-CN" sz="2800" dirty="0">
                <a:latin typeface="Times New Roman" pitchFamily="18" charset="0"/>
                <a:cs typeface="Times New Roman" pitchFamily="18" charset="0"/>
              </a:rPr>
              <a:t>The reform measures include giving more freedom to farmers, allowing self-employment for barbers and letting Cubans have (unaffordable) mobile phones.</a:t>
            </a:r>
          </a:p>
          <a:p>
            <a:pPr>
              <a:buFont typeface="Wingdings" panose="05000000000000000000" pitchFamily="2" charset="2"/>
              <a:buChar char="p"/>
            </a:pPr>
            <a:r>
              <a:rPr lang="en-US" altLang="zh-CN" sz="2800" dirty="0">
                <a:latin typeface="Times New Roman" pitchFamily="18" charset="0"/>
                <a:cs typeface="Times New Roman" pitchFamily="18" charset="0"/>
              </a:rPr>
              <a:t>Raul Castro’s first presidential term was marked by economic reform and political liberalization</a:t>
            </a:r>
            <a:r>
              <a:rPr lang="en-US" altLang="zh-CN" dirty="0">
                <a:latin typeface="Times New Roman" pitchFamily="18" charset="0"/>
                <a:cs typeface="Times New Roman" pitchFamily="18" charset="0"/>
              </a:rPr>
              <a:t>. </a:t>
            </a:r>
          </a:p>
          <a:p>
            <a:pPr>
              <a:buFont typeface="Wingdings" panose="05000000000000000000" pitchFamily="2" charset="2"/>
              <a:buChar char="p"/>
            </a:pPr>
            <a:r>
              <a:rPr lang="en-US" altLang="zh-CN" sz="2800" dirty="0">
                <a:latin typeface="Times New Roman" pitchFamily="18" charset="0"/>
                <a:cs typeface="Times New Roman" pitchFamily="18" charset="0"/>
              </a:rPr>
              <a:t>Two notable failures of the reform</a:t>
            </a:r>
            <a:r>
              <a:rPr lang="zh-CN" altLang="en-US" sz="2800" dirty="0">
                <a:latin typeface="Times New Roman" pitchFamily="18" charset="0"/>
                <a:cs typeface="Times New Roman" pitchFamily="18" charset="0"/>
              </a:rPr>
              <a:t>：</a:t>
            </a:r>
            <a:endParaRPr lang="en-US" altLang="zh-CN" sz="2800" dirty="0">
              <a:latin typeface="Times New Roman" pitchFamily="18" charset="0"/>
              <a:cs typeface="Times New Roman" pitchFamily="18" charset="0"/>
            </a:endParaRPr>
          </a:p>
          <a:p>
            <a:pPr>
              <a:buFont typeface="Wingdings" panose="05000000000000000000" pitchFamily="2" charset="2"/>
              <a:buChar char="Ø"/>
            </a:pPr>
            <a:r>
              <a:rPr lang="en-US" altLang="zh-CN" sz="2800" dirty="0">
                <a:latin typeface="Times New Roman" pitchFamily="18" charset="0"/>
                <a:cs typeface="Times New Roman" pitchFamily="18" charset="0"/>
              </a:rPr>
              <a:t>lack of a substantial revival of agricultural production, including in the sugarcane industry.</a:t>
            </a:r>
          </a:p>
          <a:p>
            <a:pPr>
              <a:buFont typeface="Wingdings" panose="05000000000000000000" pitchFamily="2" charset="2"/>
              <a:buChar char="Ø"/>
            </a:pPr>
            <a:r>
              <a:rPr lang="en-US" altLang="zh-CN" sz="2800" dirty="0">
                <a:latin typeface="Times New Roman" pitchFamily="18" charset="0"/>
                <a:cs typeface="Times New Roman" pitchFamily="18" charset="0"/>
              </a:rPr>
              <a:t>weak impulse toward export-oriented foreign investment.</a:t>
            </a:r>
            <a:endParaRPr lang="zh-CN" altLang="en-US" sz="2800" dirty="0">
              <a:latin typeface="Times New Roman" pitchFamily="18" charset="0"/>
              <a:cs typeface="Times New Roman" pitchFamily="18" charset="0"/>
            </a:endParaRPr>
          </a:p>
          <a:p>
            <a:pPr>
              <a:buFont typeface="Wingdings" panose="05000000000000000000" pitchFamily="2" charset="2"/>
              <a:buChar char="p"/>
            </a:pPr>
            <a:endParaRPr lang="zh-CN" altLang="en-US" dirty="0">
              <a:latin typeface="Times New Roman" pitchFamily="18" charset="0"/>
              <a:cs typeface="Times New Roman" pitchFamily="18"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15362" name="Rectangle 4"/>
          <p:cNvSpPr>
            <a:spLocks noChangeArrowheads="1"/>
          </p:cNvSpPr>
          <p:nvPr/>
        </p:nvSpPr>
        <p:spPr bwMode="auto">
          <a:xfrm>
            <a:off x="685800" y="1752600"/>
            <a:ext cx="7772400" cy="1470025"/>
          </a:xfrm>
          <a:prstGeom prst="rect">
            <a:avLst/>
          </a:prstGeom>
          <a:noFill/>
          <a:ln w="9525">
            <a:noFill/>
            <a:miter lim="800000"/>
            <a:headEnd/>
            <a:tailEnd/>
          </a:ln>
        </p:spPr>
        <p:txBody>
          <a:bodyPr anchor="ctr"/>
          <a:lstStyle/>
          <a:p>
            <a:pPr algn="ctr"/>
            <a:r>
              <a:rPr lang="en-US" altLang="zh-CN" sz="4400" dirty="0">
                <a:solidFill>
                  <a:srgbClr val="990000"/>
                </a:solidFill>
                <a:latin typeface="Times New Roman" pitchFamily="18" charset="0"/>
                <a:cs typeface="Times New Roman" pitchFamily="18" charset="0"/>
              </a:rPr>
              <a:t>Study Questions</a:t>
            </a:r>
          </a:p>
        </p:txBody>
      </p:sp>
      <p:sp>
        <p:nvSpPr>
          <p:cNvPr id="15363" name="Rectangle 5"/>
          <p:cNvSpPr>
            <a:spLocks noChangeArrowheads="1"/>
          </p:cNvSpPr>
          <p:nvPr/>
        </p:nvSpPr>
        <p:spPr bwMode="auto">
          <a:xfrm>
            <a:off x="1371600" y="3733800"/>
            <a:ext cx="6400800" cy="1752600"/>
          </a:xfrm>
          <a:prstGeom prst="rect">
            <a:avLst/>
          </a:prstGeom>
          <a:noFill/>
          <a:ln w="9525">
            <a:noFill/>
            <a:miter lim="800000"/>
            <a:headEnd/>
            <a:tailEnd/>
          </a:ln>
        </p:spPr>
        <p:txBody>
          <a:bodyPr/>
          <a:lstStyle/>
          <a:p>
            <a:pPr lvl="8" algn="ctr">
              <a:spcBef>
                <a:spcPct val="20000"/>
              </a:spcBef>
            </a:pPr>
            <a:endParaRPr lang="en-US" altLang="zh-CN" sz="3200" dirty="0">
              <a:latin typeface="Century Gothic"/>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152400"/>
            <a:ext cx="8229600" cy="972344"/>
          </a:xfrm>
        </p:spPr>
        <p:txBody>
          <a:bodyPr/>
          <a:lstStyle/>
          <a:p>
            <a:r>
              <a:rPr lang="en-US" altLang="zh-CN" dirty="0">
                <a:latin typeface="Times New Roman" pitchFamily="18" charset="0"/>
                <a:cs typeface="Times New Roman" pitchFamily="18" charset="0"/>
              </a:rPr>
              <a:t>Study Questions</a:t>
            </a:r>
            <a:endParaRPr lang="zh-CN" altLang="en-US" dirty="0"/>
          </a:p>
        </p:txBody>
      </p:sp>
      <p:sp>
        <p:nvSpPr>
          <p:cNvPr id="3" name="内容占位符 2"/>
          <p:cNvSpPr>
            <a:spLocks noGrp="1"/>
          </p:cNvSpPr>
          <p:nvPr>
            <p:ph idx="1"/>
          </p:nvPr>
        </p:nvSpPr>
        <p:spPr>
          <a:xfrm>
            <a:off x="71500" y="1124744"/>
            <a:ext cx="9001000" cy="4221163"/>
          </a:xfrm>
        </p:spPr>
        <p:txBody>
          <a:bodyPr/>
          <a:lstStyle/>
          <a:p>
            <a:pPr marL="514350" indent="-514350">
              <a:buFont typeface="+mj-lt"/>
              <a:buAutoNum type="arabicPeriod"/>
            </a:pPr>
            <a:r>
              <a:rPr lang="en-US" altLang="zh-CN" sz="2800" dirty="0">
                <a:latin typeface="Times New Roman" pitchFamily="18" charset="0"/>
                <a:cs typeface="Times New Roman" pitchFamily="18" charset="0"/>
              </a:rPr>
              <a:t>What were some of the characteristics of East Germany’s Central Planned Economy prior to 1990?</a:t>
            </a:r>
            <a:endParaRPr lang="zh-CN" altLang="zh-CN" sz="2800" dirty="0">
              <a:latin typeface="Times New Roman" pitchFamily="18" charset="0"/>
              <a:cs typeface="Times New Roman" pitchFamily="18" charset="0"/>
            </a:endParaRPr>
          </a:p>
          <a:p>
            <a:pPr marL="514350" indent="-514350">
              <a:buFont typeface="+mj-lt"/>
              <a:buAutoNum type="arabicPeriod"/>
            </a:pPr>
            <a:r>
              <a:rPr lang="en-US" altLang="zh-CN" sz="2800" dirty="0">
                <a:latin typeface="Times New Roman" pitchFamily="18" charset="0"/>
                <a:cs typeface="Times New Roman" pitchFamily="18" charset="0"/>
              </a:rPr>
              <a:t>What were the improvements in Eastern Germany’s economy after 20 years of unification, according to the survey of the </a:t>
            </a:r>
            <a:r>
              <a:rPr lang="en-US" altLang="zh-CN" sz="2800" dirty="0" err="1">
                <a:latin typeface="Times New Roman" pitchFamily="18" charset="0"/>
                <a:cs typeface="Times New Roman" pitchFamily="18" charset="0"/>
              </a:rPr>
              <a:t>Ifo</a:t>
            </a:r>
            <a:r>
              <a:rPr lang="en-US" altLang="zh-CN" sz="2800" dirty="0">
                <a:latin typeface="Times New Roman" pitchFamily="18" charset="0"/>
                <a:cs typeface="Times New Roman" pitchFamily="18" charset="0"/>
              </a:rPr>
              <a:t> economic research institute?</a:t>
            </a:r>
            <a:endParaRPr lang="zh-CN" altLang="zh-CN" sz="2800" dirty="0">
              <a:latin typeface="Times New Roman" pitchFamily="18" charset="0"/>
              <a:cs typeface="Times New Roman" pitchFamily="18" charset="0"/>
            </a:endParaRPr>
          </a:p>
          <a:p>
            <a:pPr marL="514350" indent="-514350">
              <a:buFont typeface="+mj-lt"/>
              <a:buAutoNum type="arabicPeriod"/>
            </a:pPr>
            <a:r>
              <a:rPr lang="en-US" altLang="zh-CN" sz="2800" dirty="0">
                <a:latin typeface="Times New Roman" pitchFamily="18" charset="0"/>
                <a:cs typeface="Times New Roman" pitchFamily="18" charset="0"/>
              </a:rPr>
              <a:t>What was the pattern of Soviet reforms up to the time of Gorbachev?</a:t>
            </a:r>
          </a:p>
          <a:p>
            <a:pPr marL="514350" indent="-514350">
              <a:buFont typeface="+mj-lt"/>
              <a:buAutoNum type="arabicPeriod"/>
            </a:pPr>
            <a:r>
              <a:rPr lang="en-US" altLang="zh-CN" sz="2800" dirty="0">
                <a:latin typeface="Times New Roman" pitchFamily="18" charset="0"/>
                <a:cs typeface="Times New Roman" pitchFamily="18" charset="0"/>
              </a:rPr>
              <a:t>Why and how did Gorbachev’s reforms bring about the dissolution of the USSR and the collapse of its economic system?</a:t>
            </a:r>
            <a:endParaRPr lang="zh-CN" altLang="zh-CN" sz="2800" dirty="0">
              <a:latin typeface="Times New Roman" pitchFamily="18" charset="0"/>
              <a:cs typeface="Times New Roman" pitchFamily="18" charset="0"/>
            </a:endParaRPr>
          </a:p>
          <a:p>
            <a:pPr marL="514350" indent="-514350">
              <a:buFont typeface="+mj-lt"/>
              <a:buAutoNum type="arabicPeriod"/>
            </a:pPr>
            <a:r>
              <a:rPr lang="en-US" altLang="zh-CN" sz="2800" dirty="0">
                <a:latin typeface="Times New Roman" pitchFamily="18" charset="0"/>
                <a:cs typeface="Times New Roman" pitchFamily="18" charset="0"/>
              </a:rPr>
              <a:t>What factors contributed to the continuation of Russia’s transformational recession?</a:t>
            </a:r>
            <a:endParaRPr lang="zh-CN" altLang="zh-CN" sz="2800" dirty="0">
              <a:latin typeface="Times New Roman" pitchFamily="18" charset="0"/>
              <a:cs typeface="Times New Roman" pitchFamily="18" charset="0"/>
            </a:endParaRPr>
          </a:p>
          <a:p>
            <a:pPr marL="514350" indent="-514350">
              <a:buFont typeface="+mj-lt"/>
              <a:buAutoNum type="arabicPeriod"/>
            </a:pPr>
            <a:endParaRPr lang="zh-CN" altLang="zh-CN" sz="2800" dirty="0">
              <a:latin typeface="Times New Roman" pitchFamily="18" charset="0"/>
              <a:cs typeface="Times New Roman" pitchFamily="18" charset="0"/>
            </a:endParaRPr>
          </a:p>
          <a:p>
            <a:pPr marL="514350" indent="-514350">
              <a:buFont typeface="+mj-lt"/>
              <a:buAutoNum type="arabicPeriod"/>
            </a:pPr>
            <a:endParaRPr lang="zh-CN" altLang="en-US" sz="3000" dirty="0">
              <a:latin typeface="Times New Roman" pitchFamily="18" charset="0"/>
              <a:cs typeface="Times New Roman" pitchFamily="18"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cs typeface="Times New Roman" pitchFamily="18" charset="0"/>
              </a:rPr>
              <a:t>Study Questions</a:t>
            </a:r>
            <a:endParaRPr lang="zh-CN" altLang="en-US" dirty="0"/>
          </a:p>
        </p:txBody>
      </p:sp>
      <p:sp>
        <p:nvSpPr>
          <p:cNvPr id="3" name="内容占位符 2"/>
          <p:cNvSpPr>
            <a:spLocks noGrp="1"/>
          </p:cNvSpPr>
          <p:nvPr>
            <p:ph idx="1"/>
          </p:nvPr>
        </p:nvSpPr>
        <p:spPr>
          <a:xfrm>
            <a:off x="16884" y="1412776"/>
            <a:ext cx="9145016" cy="4221163"/>
          </a:xfrm>
        </p:spPr>
        <p:txBody>
          <a:bodyPr/>
          <a:lstStyle/>
          <a:p>
            <a:pPr marL="514350" indent="-514350">
              <a:buFont typeface="+mj-lt"/>
              <a:buAutoNum type="arabicPeriod" startAt="6"/>
            </a:pPr>
            <a:r>
              <a:rPr lang="en-US" altLang="zh-CN" sz="2800" dirty="0">
                <a:latin typeface="Times New Roman" pitchFamily="18" charset="0"/>
                <a:cs typeface="Times New Roman" pitchFamily="18" charset="0"/>
              </a:rPr>
              <a:t>What is the role of the SEZs in the Chinese economic reform process?</a:t>
            </a:r>
          </a:p>
          <a:p>
            <a:pPr marL="514350" indent="-514350">
              <a:buFont typeface="+mj-lt"/>
              <a:buAutoNum type="arabicPeriod" startAt="6"/>
            </a:pPr>
            <a:r>
              <a:rPr lang="en-US" altLang="zh-CN" sz="2800" dirty="0">
                <a:latin typeface="Times New Roman" pitchFamily="18" charset="0"/>
                <a:cs typeface="Times New Roman" pitchFamily="18" charset="0"/>
              </a:rPr>
              <a:t>How have </a:t>
            </a:r>
            <a:r>
              <a:rPr lang="en-US" altLang="zh-CN" sz="2800" dirty="0" err="1">
                <a:latin typeface="Times New Roman" pitchFamily="18" charset="0"/>
                <a:cs typeface="Times New Roman" pitchFamily="18" charset="0"/>
              </a:rPr>
              <a:t>Dengist</a:t>
            </a:r>
            <a:r>
              <a:rPr lang="en-US" altLang="zh-CN" sz="2800" dirty="0">
                <a:latin typeface="Times New Roman" pitchFamily="18" charset="0"/>
                <a:cs typeface="Times New Roman" pitchFamily="18" charset="0"/>
              </a:rPr>
              <a:t> reforms changed China’s income distribution?</a:t>
            </a:r>
          </a:p>
          <a:p>
            <a:pPr marL="514350" indent="-514350">
              <a:buFont typeface="+mj-lt"/>
              <a:buAutoNum type="arabicPeriod" startAt="6"/>
            </a:pPr>
            <a:r>
              <a:rPr lang="en-US" altLang="zh-CN" sz="2800" dirty="0">
                <a:latin typeface="Times New Roman" pitchFamily="18" charset="0"/>
                <a:cs typeface="Times New Roman" pitchFamily="18" charset="0"/>
              </a:rPr>
              <a:t>What are the limits to continued Chinese economic growth?</a:t>
            </a:r>
          </a:p>
          <a:p>
            <a:pPr marL="514350" indent="-514350">
              <a:buFont typeface="+mj-lt"/>
              <a:buAutoNum type="arabicPeriod" startAt="6"/>
            </a:pPr>
            <a:r>
              <a:rPr lang="en-US" altLang="zh-CN" sz="2800" dirty="0">
                <a:latin typeface="Times New Roman" pitchFamily="18" charset="0"/>
                <a:cs typeface="Times New Roman" pitchFamily="18" charset="0"/>
              </a:rPr>
              <a:t>In what way are East Germany, Russia and China different in terms of economic transition?</a:t>
            </a:r>
          </a:p>
          <a:p>
            <a:pPr marL="514350" indent="-514350">
              <a:buFont typeface="+mj-lt"/>
              <a:buAutoNum type="arabicPeriod" startAt="6"/>
            </a:pPr>
            <a:r>
              <a:rPr lang="en-US" altLang="zh-CN" sz="2800" dirty="0">
                <a:latin typeface="Times New Roman" pitchFamily="18" charset="0"/>
                <a:cs typeface="Times New Roman" pitchFamily="18" charset="0"/>
              </a:rPr>
              <a:t>How has Poland’s history affected its approach to economic reform?</a:t>
            </a:r>
            <a:endParaRPr lang="zh-CN" altLang="zh-CN" sz="2800" dirty="0">
              <a:latin typeface="Times New Roman" pitchFamily="18" charset="0"/>
              <a:cs typeface="Times New Roman" pitchFamily="18" charset="0"/>
            </a:endParaRPr>
          </a:p>
          <a:p>
            <a:pPr marL="514350" indent="-514350">
              <a:buFont typeface="+mj-lt"/>
              <a:buAutoNum type="arabicPeriod" startAt="6"/>
            </a:pPr>
            <a:endParaRPr lang="zh-CN" altLang="zh-CN" sz="2800" dirty="0">
              <a:latin typeface="Times New Roman" pitchFamily="18" charset="0"/>
              <a:cs typeface="Times New Roman" pitchFamily="18" charset="0"/>
            </a:endParaRPr>
          </a:p>
          <a:p>
            <a:pPr marL="514350" indent="-514350">
              <a:buFont typeface="+mj-lt"/>
              <a:buAutoNum type="arabicPeriod" startAt="6"/>
            </a:pPr>
            <a:endParaRPr lang="zh-CN" altLang="zh-CN" sz="2800" dirty="0">
              <a:latin typeface="Times New Roman" pitchFamily="18" charset="0"/>
              <a:cs typeface="Times New Roman" pitchFamily="18" charset="0"/>
            </a:endParaRPr>
          </a:p>
          <a:p>
            <a:endParaRPr lang="zh-CN" alt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cs typeface="Times New Roman" pitchFamily="18" charset="0"/>
              </a:rPr>
              <a:t>Study Questions</a:t>
            </a:r>
            <a:endParaRPr lang="zh-CN" altLang="en-US" dirty="0"/>
          </a:p>
        </p:txBody>
      </p:sp>
      <p:sp>
        <p:nvSpPr>
          <p:cNvPr id="3" name="内容占位符 2"/>
          <p:cNvSpPr>
            <a:spLocks noGrp="1"/>
          </p:cNvSpPr>
          <p:nvPr>
            <p:ph idx="1"/>
          </p:nvPr>
        </p:nvSpPr>
        <p:spPr>
          <a:xfrm>
            <a:off x="29688" y="1484784"/>
            <a:ext cx="8934799" cy="5220816"/>
          </a:xfrm>
        </p:spPr>
        <p:txBody>
          <a:bodyPr/>
          <a:lstStyle/>
          <a:p>
            <a:pPr marL="514350" indent="-514350">
              <a:buFont typeface="+mj-lt"/>
              <a:buAutoNum type="arabicPeriod" startAt="11"/>
            </a:pPr>
            <a:r>
              <a:rPr lang="en-US" altLang="zh-CN" sz="2800" dirty="0">
                <a:latin typeface="Times New Roman" pitchFamily="18" charset="0"/>
                <a:cs typeface="Times New Roman" pitchFamily="18" charset="0"/>
              </a:rPr>
              <a:t>What have been the greatest successes and failures of the shock therapy approach in Poland?</a:t>
            </a:r>
            <a:endParaRPr lang="zh-CN" altLang="zh-CN" sz="2800" dirty="0">
              <a:latin typeface="Times New Roman" pitchFamily="18" charset="0"/>
              <a:cs typeface="Times New Roman" pitchFamily="18" charset="0"/>
            </a:endParaRPr>
          </a:p>
          <a:p>
            <a:pPr marL="514350" indent="-514350">
              <a:buFont typeface="+mj-lt"/>
              <a:buAutoNum type="arabicPeriod" startAt="11"/>
            </a:pPr>
            <a:r>
              <a:rPr lang="en-US" altLang="zh-CN" sz="2800" dirty="0">
                <a:latin typeface="Times New Roman" pitchFamily="18" charset="0"/>
                <a:cs typeface="Times New Roman" pitchFamily="18" charset="0"/>
              </a:rPr>
              <a:t>What are the contributing factors for Poland’s outstanding performance in recent years?</a:t>
            </a:r>
          </a:p>
          <a:p>
            <a:pPr marL="514350" indent="-514350">
              <a:buFont typeface="+mj-lt"/>
              <a:buAutoNum type="arabicPeriod" startAt="11"/>
            </a:pPr>
            <a:r>
              <a:rPr lang="en-US" altLang="zh-CN" sz="2800" dirty="0">
                <a:latin typeface="Times New Roman" pitchFamily="18" charset="0"/>
                <a:cs typeface="Times New Roman" pitchFamily="18" charset="0"/>
              </a:rPr>
              <a:t>How significant is the 1959 revolution to Cuba’s socio-economic development? </a:t>
            </a:r>
            <a:endParaRPr lang="zh-CN" altLang="zh-CN" sz="2800" dirty="0">
              <a:latin typeface="Times New Roman" pitchFamily="18" charset="0"/>
              <a:cs typeface="Times New Roman" pitchFamily="18" charset="0"/>
            </a:endParaRPr>
          </a:p>
          <a:p>
            <a:pPr marL="514350" indent="-514350">
              <a:buFont typeface="+mj-lt"/>
              <a:buAutoNum type="arabicPeriod" startAt="11"/>
            </a:pPr>
            <a:r>
              <a:rPr lang="en-US" altLang="zh-CN" sz="2800" dirty="0">
                <a:latin typeface="Times New Roman" pitchFamily="18" charset="0"/>
                <a:cs typeface="Times New Roman" pitchFamily="18" charset="0"/>
              </a:rPr>
              <a:t>How does Raúl Castro compare to Fidel Castro in terms of Cuba’s development model? Did they just disagree over policy, or disagree over fundamentals? </a:t>
            </a:r>
            <a:endParaRPr lang="zh-CN" altLang="zh-CN" sz="2800" dirty="0">
              <a:latin typeface="Times New Roman" pitchFamily="18" charset="0"/>
              <a:cs typeface="Times New Roman" pitchFamily="18" charset="0"/>
            </a:endParaRPr>
          </a:p>
          <a:p>
            <a:pPr marL="514350" indent="-514350">
              <a:buFont typeface="+mj-lt"/>
              <a:buAutoNum type="arabicPeriod" startAt="11"/>
            </a:pPr>
            <a:r>
              <a:rPr lang="en-US" altLang="zh-CN" sz="2800" dirty="0">
                <a:latin typeface="Times New Roman" pitchFamily="18" charset="0"/>
                <a:cs typeface="Times New Roman" pitchFamily="18" charset="0"/>
              </a:rPr>
              <a:t>What are some of Cuba’s economic reforms after Raúl Castro took power?</a:t>
            </a:r>
            <a:endParaRPr lang="zh-CN" altLang="zh-CN" sz="2800" dirty="0">
              <a:latin typeface="Times New Roman" pitchFamily="18" charset="0"/>
              <a:cs typeface="Times New Roman" pitchFamily="18" charset="0"/>
            </a:endParaRPr>
          </a:p>
          <a:p>
            <a:pPr marL="514350" indent="-514350">
              <a:buAutoNum type="arabicPeriod" startAt="11"/>
            </a:pPr>
            <a:endParaRPr lang="zh-CN" altLang="zh-CN" sz="2800" dirty="0">
              <a:latin typeface="Times New Roman" pitchFamily="18" charset="0"/>
              <a:cs typeface="Times New Roman" pitchFamily="18" charset="0"/>
            </a:endParaRPr>
          </a:p>
          <a:p>
            <a:endParaRPr lang="zh-CN" alt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4" name="内容占位符 3" descr="c1a8b776871e61a4ed226613281fec83.jpg"/>
          <p:cNvPicPr>
            <a:picLocks noGrp="1" noChangeAspect="1"/>
          </p:cNvPicPr>
          <p:nvPr>
            <p:ph idx="1"/>
          </p:nvPr>
        </p:nvPicPr>
        <p:blipFill>
          <a:blip r:embed="rId2" cstate="print"/>
          <a:stretch>
            <a:fillRect/>
          </a:stretch>
        </p:blipFill>
        <p:spPr>
          <a:xfrm>
            <a:off x="395536" y="548680"/>
            <a:ext cx="8292864" cy="5832648"/>
          </a:xfr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Eastern Germany’s Road to Western Prosperity</a:t>
            </a:r>
            <a:endParaRPr lang="zh-CN" altLang="en-US" dirty="0"/>
          </a:p>
        </p:txBody>
      </p:sp>
      <p:sp>
        <p:nvSpPr>
          <p:cNvPr id="3" name="内容占位符 2"/>
          <p:cNvSpPr>
            <a:spLocks noGrp="1"/>
          </p:cNvSpPr>
          <p:nvPr>
            <p:ph idx="1"/>
          </p:nvPr>
        </p:nvSpPr>
        <p:spPr>
          <a:xfrm>
            <a:off x="6533" y="1844824"/>
            <a:ext cx="9144000" cy="4221163"/>
          </a:xfrm>
        </p:spPr>
        <p:txBody>
          <a:bodyPr/>
          <a:lstStyle/>
          <a:p>
            <a:pPr>
              <a:buFont typeface="Wingdings" panose="05000000000000000000" pitchFamily="2" charset="2"/>
              <a:buChar char="n"/>
            </a:pPr>
            <a:r>
              <a:rPr lang="en-US" altLang="zh-CN" b="1" dirty="0">
                <a:latin typeface="Times New Roman" panose="02020603050405020304" pitchFamily="18" charset="0"/>
                <a:cs typeface="Times New Roman" panose="02020603050405020304" pitchFamily="18" charset="0"/>
              </a:rPr>
              <a:t>The change to an open market economy </a:t>
            </a:r>
          </a:p>
          <a:p>
            <a:pPr>
              <a:buFont typeface="Wingdings" panose="05000000000000000000" pitchFamily="2" charset="2"/>
              <a:buChar char="n"/>
            </a:pPr>
            <a:endParaRPr lang="en-US" altLang="zh-CN" sz="2000" b="1" dirty="0">
              <a:latin typeface="Times New Roman" panose="02020603050405020304" pitchFamily="18" charset="0"/>
              <a:cs typeface="Times New Roman" pitchFamily="18" charset="0"/>
            </a:endParaRPr>
          </a:p>
          <a:p>
            <a:pPr>
              <a:buFont typeface="Wingdings" panose="05000000000000000000" pitchFamily="2" charset="2"/>
              <a:buChar char="Ø"/>
            </a:pPr>
            <a:r>
              <a:rPr lang="en-US" altLang="zh-CN" sz="2800" b="1" dirty="0">
                <a:latin typeface="Times New Roman" panose="02020603050405020304" pitchFamily="18" charset="0"/>
                <a:cs typeface="Times New Roman" pitchFamily="18" charset="0"/>
              </a:rPr>
              <a:t>Central Planned Economy (CPE)</a:t>
            </a:r>
            <a:r>
              <a:rPr lang="en-US" altLang="zh-CN" sz="2800" dirty="0">
                <a:latin typeface="Times New Roman" panose="02020603050405020304" pitchFamily="18" charset="0"/>
                <a:cs typeface="Times New Roman" pitchFamily="18" charset="0"/>
              </a:rPr>
              <a:t> was almost entirely based on state-owned enterprises and capitals.</a:t>
            </a:r>
          </a:p>
          <a:p>
            <a:pPr>
              <a:buFont typeface="Wingdings" panose="05000000000000000000" pitchFamily="2" charset="2"/>
              <a:buChar char="Ø"/>
            </a:pPr>
            <a:endParaRPr lang="en-US" altLang="zh-CN" sz="2800" dirty="0">
              <a:latin typeface="Times New Roman" panose="02020603050405020304" pitchFamily="18" charset="0"/>
              <a:cs typeface="Times New Roman" pitchFamily="18" charset="0"/>
            </a:endParaRPr>
          </a:p>
          <a:p>
            <a:pPr>
              <a:buFont typeface="Wingdings" panose="05000000000000000000" pitchFamily="2" charset="2"/>
              <a:buChar char="Ø"/>
            </a:pPr>
            <a:r>
              <a:rPr lang="en-US" altLang="zh-CN" sz="2800" dirty="0">
                <a:latin typeface="Times New Roman" panose="02020603050405020304" pitchFamily="18" charset="0"/>
                <a:cs typeface="Times New Roman" panose="02020603050405020304" pitchFamily="18" charset="0"/>
              </a:rPr>
              <a:t>For two decades since Germany merged, the eastern states have been catching up with their western neighbors. The standard of living in the former East Germany has improved significantly since the fall of the Wall, with the full support from the Western part of Germany.</a:t>
            </a:r>
            <a:endParaRPr lang="zh-CN" altLang="en-US" sz="2800" dirty="0">
              <a:latin typeface="Times New Roman" panose="02020603050405020304" pitchFamily="18" charset="0"/>
              <a:cs typeface="Times New Roman"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Eastern Germany’s Road to Western Prosperity</a:t>
            </a:r>
            <a:endParaRPr lang="zh-CN" altLang="en-US" dirty="0"/>
          </a:p>
        </p:txBody>
      </p:sp>
      <p:sp>
        <p:nvSpPr>
          <p:cNvPr id="3" name="内容占位符 2"/>
          <p:cNvSpPr>
            <a:spLocks noGrp="1"/>
          </p:cNvSpPr>
          <p:nvPr>
            <p:ph idx="1"/>
          </p:nvPr>
        </p:nvSpPr>
        <p:spPr>
          <a:xfrm>
            <a:off x="107504" y="1916832"/>
            <a:ext cx="8928992" cy="4221163"/>
          </a:xfrm>
        </p:spPr>
        <p:txBody>
          <a:bodyPr/>
          <a:lstStyle/>
          <a:p>
            <a:pPr>
              <a:buFont typeface="Wingdings" panose="05000000000000000000" pitchFamily="2" charset="2"/>
              <a:buChar char="n"/>
            </a:pPr>
            <a:r>
              <a:rPr lang="en-US" altLang="zh-CN" sz="2800" b="1" dirty="0">
                <a:latin typeface="Times New Roman" pitchFamily="18" charset="0"/>
                <a:cs typeface="Times New Roman" pitchFamily="18" charset="0"/>
              </a:rPr>
              <a:t>Initiative New Social Market Economy (INSM) </a:t>
            </a:r>
            <a:r>
              <a:rPr lang="en-US" altLang="zh-CN" sz="2800" dirty="0">
                <a:latin typeface="Times New Roman" pitchFamily="18" charset="0"/>
                <a:cs typeface="Times New Roman" pitchFamily="18" charset="0"/>
              </a:rPr>
              <a:t>study</a:t>
            </a:r>
          </a:p>
          <a:p>
            <a:pPr>
              <a:buFont typeface="Wingdings" panose="05000000000000000000" pitchFamily="2" charset="2"/>
              <a:buChar char="Ø"/>
            </a:pPr>
            <a:endParaRPr lang="en-US" altLang="zh-CN" sz="2000" dirty="0">
              <a:latin typeface="Times New Roman" pitchFamily="18" charset="0"/>
              <a:cs typeface="Times New Roman" pitchFamily="18" charset="0"/>
            </a:endParaRPr>
          </a:p>
          <a:p>
            <a:pPr>
              <a:buFont typeface="Wingdings" panose="05000000000000000000" pitchFamily="2" charset="2"/>
              <a:buChar char="Ø"/>
            </a:pPr>
            <a:r>
              <a:rPr lang="en-US" altLang="zh-CN" sz="2800" dirty="0">
                <a:latin typeface="Times New Roman" pitchFamily="18" charset="0"/>
                <a:cs typeface="Times New Roman" pitchFamily="18" charset="0"/>
              </a:rPr>
              <a:t>Despite Germany’s robust economic recovery, eastern Germans continue to suffer disproportionately from unemployment. </a:t>
            </a:r>
          </a:p>
          <a:p>
            <a:pPr>
              <a:buFont typeface="Wingdings" panose="05000000000000000000" pitchFamily="2" charset="2"/>
              <a:buChar char="Ø"/>
            </a:pPr>
            <a:r>
              <a:rPr lang="en-US" altLang="zh-CN" sz="2800" dirty="0">
                <a:latin typeface="Times New Roman" pitchFamily="18" charset="0"/>
                <a:cs typeface="Times New Roman" pitchFamily="18" charset="0"/>
              </a:rPr>
              <a:t>Everyday lives had improved in the former East.</a:t>
            </a:r>
            <a:endParaRPr lang="zh-CN" altLang="en-US" sz="2800" dirty="0">
              <a:latin typeface="Times New Roman" pitchFamily="18" charset="0"/>
              <a:cs typeface="Times New Roman"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Russia’s Uncertain Path to Reform</a:t>
            </a:r>
            <a:endParaRPr lang="zh-CN" altLang="en-US" dirty="0"/>
          </a:p>
        </p:txBody>
      </p:sp>
      <p:sp>
        <p:nvSpPr>
          <p:cNvPr id="3" name="内容占位符 2"/>
          <p:cNvSpPr>
            <a:spLocks noGrp="1"/>
          </p:cNvSpPr>
          <p:nvPr>
            <p:ph idx="1"/>
          </p:nvPr>
        </p:nvSpPr>
        <p:spPr>
          <a:xfrm>
            <a:off x="161764" y="1480022"/>
            <a:ext cx="8874732" cy="5256584"/>
          </a:xfrm>
        </p:spPr>
        <p:txBody>
          <a:bodyPr/>
          <a:lstStyle/>
          <a:p>
            <a:pPr>
              <a:buFont typeface="Wingdings" panose="05000000000000000000" pitchFamily="2" charset="2"/>
              <a:buChar char="n"/>
            </a:pPr>
            <a:r>
              <a:rPr lang="en-US" altLang="zh-CN" sz="2800" dirty="0">
                <a:latin typeface="Times New Roman" pitchFamily="18" charset="0"/>
                <a:cs typeface="Times New Roman" pitchFamily="18" charset="0"/>
              </a:rPr>
              <a:t>Russia’s shift toward market capitalism has its roots in a reform process initiated during the final years of the existence of the Soviet Union. </a:t>
            </a:r>
          </a:p>
          <a:p>
            <a:pPr>
              <a:buFont typeface="Wingdings" panose="05000000000000000000" pitchFamily="2" charset="2"/>
              <a:buChar char="n"/>
            </a:pPr>
            <a:endParaRPr lang="en-US" altLang="zh-CN" sz="2800" dirty="0">
              <a:latin typeface="Times New Roman" pitchFamily="18" charset="0"/>
              <a:cs typeface="Times New Roman" pitchFamily="18" charset="0"/>
            </a:endParaRPr>
          </a:p>
          <a:p>
            <a:pPr>
              <a:buFont typeface="Wingdings" panose="05000000000000000000" pitchFamily="2" charset="2"/>
              <a:buChar char="n"/>
            </a:pPr>
            <a:r>
              <a:rPr lang="en-US" altLang="zh-CN" sz="2800" dirty="0">
                <a:latin typeface="Times New Roman" pitchFamily="18" charset="0"/>
                <a:cs typeface="Times New Roman" pitchFamily="18" charset="0"/>
              </a:rPr>
              <a:t>Mikhail Gorbachev deserves due credit for initiating the transition to a market economy. </a:t>
            </a:r>
          </a:p>
          <a:p>
            <a:pPr>
              <a:buFont typeface="Wingdings" panose="05000000000000000000" pitchFamily="2" charset="2"/>
              <a:buChar char="n"/>
            </a:pPr>
            <a:endParaRPr lang="en-US" altLang="zh-CN" sz="2800" dirty="0">
              <a:latin typeface="Times New Roman" pitchFamily="18" charset="0"/>
              <a:cs typeface="Times New Roman" pitchFamily="18" charset="0"/>
            </a:endParaRPr>
          </a:p>
          <a:p>
            <a:pPr>
              <a:buFont typeface="Wingdings" panose="05000000000000000000" pitchFamily="2" charset="2"/>
              <a:buChar char="n"/>
            </a:pPr>
            <a:r>
              <a:rPr lang="en-US" altLang="zh-CN" sz="2800" dirty="0">
                <a:latin typeface="Times New Roman" pitchFamily="18" charset="0"/>
                <a:cs typeface="Times New Roman" pitchFamily="18" charset="0"/>
              </a:rPr>
              <a:t>The Soviet Union had a well-established system of command socialism. </a:t>
            </a:r>
          </a:p>
          <a:p>
            <a:pPr>
              <a:buFont typeface="Wingdings" panose="05000000000000000000" pitchFamily="2" charset="2"/>
              <a:buChar char="n"/>
            </a:pPr>
            <a:endParaRPr lang="en-US" altLang="zh-CN" sz="2000" dirty="0">
              <a:latin typeface="Times New Roman" pitchFamily="18" charset="0"/>
              <a:cs typeface="Times New Roman" pitchFamily="18" charset="0"/>
            </a:endParaRPr>
          </a:p>
          <a:p>
            <a:pPr>
              <a:buFont typeface="Wingdings" panose="05000000000000000000" pitchFamily="2" charset="2"/>
              <a:buChar char="n"/>
            </a:pPr>
            <a:endParaRPr lang="en-US" altLang="zh-CN" sz="2800" dirty="0">
              <a:latin typeface="Times New Roman" pitchFamily="18" charset="0"/>
              <a:cs typeface="Times New Roman" pitchFamily="18" charset="0"/>
            </a:endParaRPr>
          </a:p>
          <a:p>
            <a:pPr>
              <a:buFont typeface="Wingdings" panose="05000000000000000000" pitchFamily="2" charset="2"/>
              <a:buChar char="n"/>
            </a:pPr>
            <a:endParaRPr lang="zh-CN" altLang="en-US" sz="2800" dirty="0">
              <a:latin typeface="Times New Roman" pitchFamily="18" charset="0"/>
              <a:cs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Russia’s Uncertain Path to Reform</a:t>
            </a:r>
            <a:endParaRPr lang="zh-CN" altLang="en-US" dirty="0"/>
          </a:p>
        </p:txBody>
      </p:sp>
      <p:sp>
        <p:nvSpPr>
          <p:cNvPr id="3" name="内容占位符 2"/>
          <p:cNvSpPr>
            <a:spLocks noGrp="1"/>
          </p:cNvSpPr>
          <p:nvPr>
            <p:ph idx="1"/>
          </p:nvPr>
        </p:nvSpPr>
        <p:spPr>
          <a:xfrm>
            <a:off x="107504" y="1556792"/>
            <a:ext cx="8928992" cy="4221163"/>
          </a:xfrm>
        </p:spPr>
        <p:txBody>
          <a:bodyPr/>
          <a:lstStyle/>
          <a:p>
            <a:pPr>
              <a:buFont typeface="Wingdings" panose="05000000000000000000" pitchFamily="2" charset="2"/>
              <a:buChar char="n"/>
            </a:pPr>
            <a:r>
              <a:rPr lang="en-US" altLang="zh-CN" sz="2800" dirty="0">
                <a:latin typeface="Times New Roman" pitchFamily="18" charset="0"/>
                <a:cs typeface="Times New Roman" pitchFamily="18" charset="0"/>
              </a:rPr>
              <a:t>With Mikhail Gorbachev’s radial reform, the Soviet people faced the worst of economic worlds in 1991.</a:t>
            </a:r>
            <a:endParaRPr lang="zh-CN" altLang="en-US" sz="2800" dirty="0">
              <a:latin typeface="Times New Roman" pitchFamily="18" charset="0"/>
              <a:cs typeface="Times New Roman" pitchFamily="18" charset="0"/>
            </a:endParaRPr>
          </a:p>
          <a:p>
            <a:pPr>
              <a:buFont typeface="Wingdings" panose="05000000000000000000" pitchFamily="2" charset="2"/>
              <a:buChar char="n"/>
            </a:pPr>
            <a:endParaRPr lang="en-US" altLang="zh-CN" sz="2800" dirty="0">
              <a:latin typeface="Times New Roman" pitchFamily="18" charset="0"/>
              <a:cs typeface="Times New Roman" pitchFamily="18" charset="0"/>
            </a:endParaRPr>
          </a:p>
          <a:p>
            <a:pPr>
              <a:buFont typeface="Wingdings" panose="05000000000000000000" pitchFamily="2" charset="2"/>
              <a:buChar char="n"/>
            </a:pPr>
            <a:r>
              <a:rPr lang="en-US" altLang="zh-CN" sz="2800" dirty="0">
                <a:latin typeface="Times New Roman" pitchFamily="18" charset="0"/>
                <a:cs typeface="Times New Roman" pitchFamily="18" charset="0"/>
              </a:rPr>
              <a:t>The demise of the Soviet Union in the fall of 1991 gave Boris Yeltsin new latitude to pursue truly far-reaching reform.</a:t>
            </a:r>
          </a:p>
          <a:p>
            <a:pPr>
              <a:buFont typeface="Wingdings" panose="05000000000000000000" pitchFamily="2" charset="2"/>
              <a:buChar char="n"/>
            </a:pPr>
            <a:endParaRPr lang="en-US" altLang="zh-CN" sz="2800" dirty="0">
              <a:latin typeface="Times New Roman" pitchFamily="18" charset="0"/>
              <a:cs typeface="Times New Roman" pitchFamily="18" charset="0"/>
            </a:endParaRPr>
          </a:p>
          <a:p>
            <a:pPr>
              <a:buFont typeface="Wingdings" panose="05000000000000000000" pitchFamily="2" charset="2"/>
              <a:buChar char="n"/>
            </a:pPr>
            <a:r>
              <a:rPr lang="en-US" altLang="zh-CN" sz="2800" dirty="0">
                <a:latin typeface="Times New Roman" pitchFamily="18" charset="0"/>
                <a:cs typeface="Times New Roman" pitchFamily="18" charset="0"/>
              </a:rPr>
              <a:t>Despite the hurdles, Russian reformers have accomplished a great deal.</a:t>
            </a:r>
            <a:endParaRPr lang="zh-CN" altLang="en-US" sz="2800" dirty="0">
              <a:latin typeface="Times New Roman" pitchFamily="18" charset="0"/>
              <a:cs typeface="Times New Roman"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Russia’s Uncertain Path to Reform</a:t>
            </a:r>
            <a:endParaRPr lang="zh-CN" altLang="en-US" dirty="0"/>
          </a:p>
        </p:txBody>
      </p:sp>
      <p:sp>
        <p:nvSpPr>
          <p:cNvPr id="3" name="内容占位符 2"/>
          <p:cNvSpPr>
            <a:spLocks noGrp="1"/>
          </p:cNvSpPr>
          <p:nvPr>
            <p:ph idx="1"/>
          </p:nvPr>
        </p:nvSpPr>
        <p:spPr>
          <a:xfrm>
            <a:off x="66628" y="1556792"/>
            <a:ext cx="9077371" cy="4392488"/>
          </a:xfrm>
        </p:spPr>
        <p:txBody>
          <a:bodyPr/>
          <a:lstStyle/>
          <a:p>
            <a:pPr>
              <a:buFont typeface="Wingdings" panose="05000000000000000000" pitchFamily="2" charset="2"/>
              <a:buChar char="n"/>
            </a:pPr>
            <a:r>
              <a:rPr lang="en-US" altLang="zh-CN" sz="2800" dirty="0">
                <a:latin typeface="Times New Roman" panose="02020603050405020304" pitchFamily="18" charset="0"/>
                <a:cs typeface="Times New Roman" pitchFamily="18" charset="0"/>
              </a:rPr>
              <a:t>In the early years of the 21st century, Russia achieved substantial growth, meanwhile government finances improved following a major tax reform and inflation went down near hyperinflation levels. </a:t>
            </a:r>
          </a:p>
          <a:p>
            <a:pPr>
              <a:buFont typeface="Wingdings" panose="05000000000000000000" pitchFamily="2" charset="2"/>
              <a:buChar char="n"/>
            </a:pPr>
            <a:endParaRPr lang="en-US" altLang="zh-CN" sz="2800" dirty="0">
              <a:latin typeface="Times New Roman" panose="02020603050405020304" pitchFamily="18" charset="0"/>
              <a:cs typeface="Times New Roman" pitchFamily="18" charset="0"/>
            </a:endParaRPr>
          </a:p>
          <a:p>
            <a:pPr>
              <a:buFont typeface="Wingdings" panose="05000000000000000000" pitchFamily="2" charset="2"/>
              <a:buChar char="n"/>
            </a:pPr>
            <a:r>
              <a:rPr lang="en-US" altLang="zh-CN" sz="2800" dirty="0">
                <a:latin typeface="Times New Roman" panose="02020603050405020304" pitchFamily="18" charset="0"/>
                <a:cs typeface="Times New Roman" pitchFamily="18" charset="0"/>
              </a:rPr>
              <a:t>The reality of the Russian transition was a balancing act between maintaining the administrative integrity of Russia as a country and implementing a viable market economy with democratic institutions. </a:t>
            </a:r>
            <a:endParaRPr lang="zh-CN" altLang="en-US" sz="2800" dirty="0">
              <a:latin typeface="Times New Roman" panose="02020603050405020304" pitchFamily="18" charset="0"/>
              <a:cs typeface="Times New Roman" pitchFamily="18" charset="0"/>
            </a:endParaRPr>
          </a:p>
          <a:p>
            <a:endParaRPr lang="zh-CN" altLang="en-US" sz="2800" dirty="0">
              <a:latin typeface="Times New Roman" pitchFamily="18" charset="0"/>
              <a:cs typeface="Times New Roman"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China’s Socialist Market Economy</a:t>
            </a:r>
            <a:endParaRPr lang="zh-CN" altLang="en-US" dirty="0"/>
          </a:p>
        </p:txBody>
      </p:sp>
      <p:sp>
        <p:nvSpPr>
          <p:cNvPr id="3" name="内容占位符 2"/>
          <p:cNvSpPr>
            <a:spLocks noGrp="1"/>
          </p:cNvSpPr>
          <p:nvPr>
            <p:ph idx="1"/>
          </p:nvPr>
        </p:nvSpPr>
        <p:spPr>
          <a:xfrm>
            <a:off x="251520" y="1556792"/>
            <a:ext cx="8640960" cy="4221163"/>
          </a:xfrm>
        </p:spPr>
        <p:txBody>
          <a:bodyPr/>
          <a:lstStyle/>
          <a:p>
            <a:pPr>
              <a:buFont typeface="Wingdings" panose="05000000000000000000" pitchFamily="2" charset="2"/>
              <a:buChar char="n"/>
            </a:pPr>
            <a:r>
              <a:rPr lang="en-US" altLang="zh-CN" sz="2800" b="1" dirty="0">
                <a:latin typeface="Times New Roman" pitchFamily="18" charset="0"/>
                <a:cs typeface="Times New Roman" pitchFamily="18" charset="0"/>
              </a:rPr>
              <a:t>State Socialism in Mao’s Era</a:t>
            </a:r>
          </a:p>
          <a:p>
            <a:endParaRPr lang="en-US" altLang="zh-CN" sz="2000" dirty="0">
              <a:latin typeface="Times New Roman" pitchFamily="18" charset="0"/>
              <a:cs typeface="Times New Roman" pitchFamily="18" charset="0"/>
            </a:endParaRPr>
          </a:p>
          <a:p>
            <a:pPr>
              <a:buFont typeface="Wingdings" panose="05000000000000000000" pitchFamily="2" charset="2"/>
              <a:buChar char="p"/>
            </a:pPr>
            <a:r>
              <a:rPr lang="en-US" altLang="zh-CN" sz="2800" dirty="0">
                <a:latin typeface="Times New Roman" panose="02020603050405020304" pitchFamily="18" charset="0"/>
                <a:cs typeface="Times New Roman" panose="02020603050405020304" pitchFamily="18" charset="0"/>
              </a:rPr>
              <a:t>Chairman Mao set about to create a socialist state in the new nation imitating the Soviet model</a:t>
            </a:r>
          </a:p>
          <a:p>
            <a:pPr>
              <a:buFont typeface="Wingdings" panose="05000000000000000000" pitchFamily="2" charset="2"/>
              <a:buChar char="p"/>
            </a:pPr>
            <a:endParaRPr lang="en-US" altLang="zh-CN" sz="2800" dirty="0">
              <a:latin typeface="Times New Roman" panose="02020603050405020304" pitchFamily="18" charset="0"/>
              <a:cs typeface="Times New Roman" panose="02020603050405020304" pitchFamily="18" charset="0"/>
            </a:endParaRPr>
          </a:p>
          <a:p>
            <a:pPr>
              <a:buFont typeface="Wingdings" panose="05000000000000000000" pitchFamily="2" charset="2"/>
              <a:buChar char="p"/>
            </a:pPr>
            <a:r>
              <a:rPr lang="en-US" altLang="zh-CN" sz="2800" dirty="0">
                <a:latin typeface="Times New Roman" pitchFamily="18" charset="0"/>
                <a:cs typeface="Times New Roman" pitchFamily="18" charset="0"/>
              </a:rPr>
              <a:t>1958: the Great Leap Forward</a:t>
            </a:r>
          </a:p>
          <a:p>
            <a:pPr>
              <a:buFont typeface="Wingdings" panose="05000000000000000000" pitchFamily="2" charset="2"/>
              <a:buChar char="Ø"/>
            </a:pPr>
            <a:r>
              <a:rPr lang="en-US" altLang="zh-CN" sz="2800" dirty="0">
                <a:latin typeface="Times New Roman" pitchFamily="18" charset="0"/>
                <a:cs typeface="Times New Roman" pitchFamily="18" charset="0"/>
              </a:rPr>
              <a:t>greater emphasis on </a:t>
            </a:r>
            <a:r>
              <a:rPr lang="en-US" altLang="zh-CN" sz="2800" b="1" dirty="0">
                <a:latin typeface="Times New Roman" pitchFamily="18" charset="0"/>
                <a:cs typeface="Times New Roman" pitchFamily="18" charset="0"/>
              </a:rPr>
              <a:t>collectivization</a:t>
            </a:r>
            <a:endParaRPr lang="en-US" altLang="zh-CN" sz="2800" dirty="0">
              <a:latin typeface="Times New Roman" pitchFamily="18" charset="0"/>
              <a:cs typeface="Times New Roman" pitchFamily="18" charset="0"/>
            </a:endParaRPr>
          </a:p>
          <a:p>
            <a:pPr>
              <a:buFont typeface="Wingdings" panose="05000000000000000000" pitchFamily="2" charset="2"/>
              <a:buChar char="Ø"/>
            </a:pPr>
            <a:r>
              <a:rPr lang="en-US" altLang="zh-CN" sz="2800" dirty="0">
                <a:latin typeface="Times New Roman" pitchFamily="18" charset="0"/>
                <a:cs typeface="Times New Roman" pitchFamily="18" charset="0"/>
              </a:rPr>
              <a:t>doomed to be an economic disaster</a:t>
            </a:r>
            <a:endParaRPr lang="zh-CN" altLang="zh-CN" sz="2800" dirty="0">
              <a:latin typeface="Times New Roman" pitchFamily="18" charset="0"/>
              <a:cs typeface="Times New Roman"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China’s Socialist Market Economy</a:t>
            </a:r>
            <a:endParaRPr lang="zh-CN" altLang="en-US" dirty="0"/>
          </a:p>
        </p:txBody>
      </p:sp>
      <p:sp>
        <p:nvSpPr>
          <p:cNvPr id="3" name="内容占位符 2"/>
          <p:cNvSpPr>
            <a:spLocks noGrp="1"/>
          </p:cNvSpPr>
          <p:nvPr>
            <p:ph idx="1"/>
          </p:nvPr>
        </p:nvSpPr>
        <p:spPr>
          <a:xfrm>
            <a:off x="179512" y="1556792"/>
            <a:ext cx="8784976" cy="4221163"/>
          </a:xfrm>
        </p:spPr>
        <p:txBody>
          <a:bodyPr/>
          <a:lstStyle/>
          <a:p>
            <a:pPr>
              <a:buFont typeface="Wingdings" panose="05000000000000000000" pitchFamily="2" charset="2"/>
              <a:buChar char="n"/>
            </a:pPr>
            <a:r>
              <a:rPr lang="en-US" altLang="zh-CN" sz="2800" b="1" dirty="0">
                <a:latin typeface="Times New Roman" panose="02020603050405020304" pitchFamily="18" charset="0"/>
                <a:cs typeface="Times New Roman" pitchFamily="18" charset="0"/>
              </a:rPr>
              <a:t>Opening-up and Reform</a:t>
            </a:r>
          </a:p>
          <a:p>
            <a:pPr>
              <a:buFont typeface="Wingdings" panose="05000000000000000000" pitchFamily="2" charset="2"/>
              <a:buChar char="n"/>
            </a:pPr>
            <a:endParaRPr lang="zh-CN" altLang="zh-CN" sz="2000" dirty="0">
              <a:latin typeface="Times New Roman" panose="02020603050405020304" pitchFamily="18" charset="0"/>
              <a:cs typeface="Times New Roman" pitchFamily="18" charset="0"/>
            </a:endParaRPr>
          </a:p>
          <a:p>
            <a:pPr>
              <a:buFont typeface="Wingdings" panose="05000000000000000000" pitchFamily="2" charset="2"/>
              <a:buChar char="p"/>
            </a:pPr>
            <a:r>
              <a:rPr lang="en-US" altLang="zh-CN" sz="2800" dirty="0">
                <a:latin typeface="Times New Roman" panose="02020603050405020304" pitchFamily="18" charset="0"/>
                <a:cs typeface="Times New Roman" pitchFamily="18" charset="0"/>
              </a:rPr>
              <a:t>Guiding Principle: </a:t>
            </a:r>
          </a:p>
          <a:p>
            <a:pPr marL="0" indent="0">
              <a:buNone/>
            </a:pPr>
            <a:endParaRPr lang="en-US" altLang="zh-CN" sz="2000" dirty="0">
              <a:latin typeface="Times New Roman" panose="02020603050405020304" pitchFamily="18" charset="0"/>
              <a:cs typeface="Times New Roman" pitchFamily="18" charset="0"/>
            </a:endParaRPr>
          </a:p>
          <a:p>
            <a:pPr>
              <a:buFont typeface="Wingdings" panose="05000000000000000000" pitchFamily="2" charset="2"/>
              <a:buChar char="Ø"/>
            </a:pPr>
            <a:r>
              <a:rPr lang="en-US" altLang="zh-CN" sz="2800" dirty="0">
                <a:latin typeface="Times New Roman" pitchFamily="18" charset="0"/>
                <a:cs typeface="Times New Roman" pitchFamily="18" charset="0"/>
              </a:rPr>
              <a:t>the market was to complement and support state planning, not replace it.</a:t>
            </a:r>
          </a:p>
          <a:p>
            <a:pPr>
              <a:buFont typeface="Wingdings" panose="05000000000000000000" pitchFamily="2" charset="2"/>
              <a:buChar char="Ø"/>
            </a:pPr>
            <a:r>
              <a:rPr lang="en-US" altLang="zh-CN" sz="2800" dirty="0">
                <a:latin typeface="Times New Roman" pitchFamily="18" charset="0"/>
                <a:cs typeface="Times New Roman" pitchFamily="18" charset="0"/>
              </a:rPr>
              <a:t>To catch the “outward-oriented” East Asian economies, “</a:t>
            </a:r>
            <a:r>
              <a:rPr lang="en-US" altLang="zh-CN" sz="2800" b="1" dirty="0">
                <a:latin typeface="Times New Roman" pitchFamily="18" charset="0"/>
                <a:cs typeface="Times New Roman" pitchFamily="18" charset="0"/>
              </a:rPr>
              <a:t>open-door policy</a:t>
            </a:r>
            <a:r>
              <a:rPr lang="en-US" altLang="zh-CN" sz="2800" dirty="0">
                <a:latin typeface="Times New Roman" pitchFamily="18" charset="0"/>
                <a:cs typeface="Times New Roman" pitchFamily="18" charset="0"/>
              </a:rPr>
              <a:t>”. </a:t>
            </a:r>
            <a:endParaRPr lang="zh-CN" altLang="en-US" sz="2800" dirty="0">
              <a:latin typeface="Times New Roman" pitchFamily="18" charset="0"/>
              <a:cs typeface="Times New Roman" pitchFamily="18" charset="0"/>
            </a:endParaRPr>
          </a:p>
        </p:txBody>
      </p:sp>
    </p:spTree>
  </p:cSld>
  <p:clrMapOvr>
    <a:masterClrMapping/>
  </p:clrMapOvr>
</p:sld>
</file>

<file path=ppt/theme/theme1.xml><?xml version="1.0" encoding="utf-8"?>
<a:theme xmlns:a="http://schemas.openxmlformats.org/drawingml/2006/main" name="locker_life">
  <a:themeElements>
    <a:clrScheme name="Office 主题​​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主题​​">
      <a:majorFont>
        <a:latin typeface="Century Gothic"/>
        <a:ea typeface=""/>
        <a:cs typeface=""/>
      </a:majorFont>
      <a:minorFont>
        <a:latin typeface="Century Gothic"/>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主题​​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主题​​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主题​​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主题​​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主题​​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主题​​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主题​​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主题​​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locker_life</Template>
  <TotalTime>151</TotalTime>
  <Words>1390</Words>
  <Application>Microsoft Office PowerPoint</Application>
  <PresentationFormat>全屏显示(4:3)</PresentationFormat>
  <Paragraphs>148</Paragraphs>
  <Slides>26</Slides>
  <Notes>1</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26</vt:i4>
      </vt:variant>
    </vt:vector>
  </HeadingPairs>
  <TitlesOfParts>
    <vt:vector size="33" baseType="lpstr">
      <vt:lpstr>等线</vt:lpstr>
      <vt:lpstr>宋体</vt:lpstr>
      <vt:lpstr>Arial</vt:lpstr>
      <vt:lpstr>Century Gothic</vt:lpstr>
      <vt:lpstr>Times New Roman</vt:lpstr>
      <vt:lpstr>Wingdings</vt:lpstr>
      <vt:lpstr>locker_life</vt:lpstr>
      <vt:lpstr>Transition among Former Socialist Economies</vt:lpstr>
      <vt:lpstr>In this chapter, we’ll cover:</vt:lpstr>
      <vt:lpstr>Eastern Germany’s Road to Western Prosperity</vt:lpstr>
      <vt:lpstr>Eastern Germany’s Road to Western Prosperity</vt:lpstr>
      <vt:lpstr>Russia’s Uncertain Path to Reform</vt:lpstr>
      <vt:lpstr>Russia’s Uncertain Path to Reform</vt:lpstr>
      <vt:lpstr>Russia’s Uncertain Path to Reform</vt:lpstr>
      <vt:lpstr>China’s Socialist Market Economy</vt:lpstr>
      <vt:lpstr>China’s Socialist Market Economy</vt:lpstr>
      <vt:lpstr>China’s Socialist Market Economy</vt:lpstr>
      <vt:lpstr>China’s Socialist Market Economy</vt:lpstr>
      <vt:lpstr>China’s Socialist Market Economy</vt:lpstr>
      <vt:lpstr>Poland: A Success Story in Central Europe</vt:lpstr>
      <vt:lpstr>Poland: A Success Story in Central Europe</vt:lpstr>
      <vt:lpstr>Poland: A Success Story in Central Europe</vt:lpstr>
      <vt:lpstr>Poland: A Success Story in Central Europe</vt:lpstr>
      <vt:lpstr>Poland: A Success Story in Central Europe</vt:lpstr>
      <vt:lpstr>Cuba: A Country of Two Brothers</vt:lpstr>
      <vt:lpstr>Cuba: A Country of Two Brothers</vt:lpstr>
      <vt:lpstr>Cuba: A Country of Two Brothers</vt:lpstr>
      <vt:lpstr>Cuba: A Country of Two Brothers</vt:lpstr>
      <vt:lpstr>PowerPoint 演示文稿</vt:lpstr>
      <vt:lpstr>Study Questions</vt:lpstr>
      <vt:lpstr>Study Questions</vt:lpstr>
      <vt:lpstr>Study Questions</vt:lpstr>
      <vt:lpstr>PowerPoint 演示文稿</vt:lpstr>
    </vt:vector>
  </TitlesOfParts>
  <Company>微软中国</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Locker Life</dc:title>
  <dc:creator>微软中国</dc:creator>
  <cp:lastModifiedBy>付美榕</cp:lastModifiedBy>
  <cp:revision>46</cp:revision>
  <dcterms:created xsi:type="dcterms:W3CDTF">2014-01-09T07:29:04Z</dcterms:created>
  <dcterms:modified xsi:type="dcterms:W3CDTF">2025-02-18T02:54:21Z</dcterms:modified>
</cp:coreProperties>
</file>