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1" r:id="rId4"/>
    <p:sldId id="265" r:id="rId5"/>
    <p:sldId id="266" r:id="rId6"/>
    <p:sldId id="268" r:id="rId7"/>
    <p:sldId id="270" r:id="rId8"/>
    <p:sldId id="272" r:id="rId9"/>
    <p:sldId id="274" r:id="rId10"/>
    <p:sldId id="276" r:id="rId11"/>
    <p:sldId id="258" r:id="rId12"/>
    <p:sldId id="262" r:id="rId13"/>
    <p:sldId id="264" r:id="rId1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6975" autoAdjust="0"/>
    <p:restoredTop sz="94660"/>
  </p:normalViewPr>
  <p:slideViewPr>
    <p:cSldViewPr>
      <p:cViewPr varScale="1">
        <p:scale>
          <a:sx n="66" d="100"/>
          <a:sy n="66" d="100"/>
        </p:scale>
        <p:origin x="1228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269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A9BDBD-0208-4922-90CC-F15AC1351820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526E3E-D7A6-48A4-AACA-3A054E72FE68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152400"/>
            <a:ext cx="2057400" cy="5973763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52400"/>
            <a:ext cx="6019800" cy="5973763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EE22B3-653A-43A5-ACA8-82F63D402463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8F89CA-4970-43DA-BA13-3B924B0DCF6B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3EA3C7-C320-4240-ABCB-367EA5A55A6A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905000"/>
            <a:ext cx="3848100" cy="42211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838700" y="1905000"/>
            <a:ext cx="3848100" cy="42211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48917B-0C62-41CB-97A8-4155D4C32494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2E21B1-32D5-46FE-ACC7-54E7E28AB342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AB88E2-7F54-4A35-9F8F-F7C3F325172B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4E9C75-CC1E-4004-8A76-1CDBB6763728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D6264D-7DF0-427B-BB84-63FCF5B7E773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zh-CN" altLang="en-US" noProof="0"/>
              <a:t>单击图标添加图片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C6440C-29C9-468B-ADAB-7E6B0D2AB3A5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524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单击此处编辑母版标题样式</a:t>
            </a:r>
            <a:endParaRPr lang="en-US" altLang="zh-CN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905000"/>
            <a:ext cx="7848600" cy="4221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altLang="zh-CN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  <a:ea typeface="宋体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  <a:ea typeface="宋体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  <a:ea typeface="宋体" charset="-122"/>
              </a:defRPr>
            </a:lvl1pPr>
          </a:lstStyle>
          <a:p>
            <a:pPr>
              <a:defRPr/>
            </a:pPr>
            <a:fld id="{B17E9B8C-54B9-46A7-AA23-01448E656E4B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rgbClr val="990000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rgbClr val="990000"/>
          </a:solidFill>
          <a:latin typeface="Century Gothic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rgbClr val="990000"/>
          </a:solidFill>
          <a:latin typeface="Century Gothic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rgbClr val="990000"/>
          </a:solidFill>
          <a:latin typeface="Century Gothic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rgbClr val="990000"/>
          </a:solidFill>
          <a:latin typeface="Century Gothic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990000"/>
          </a:solidFill>
          <a:latin typeface="Century Gothic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990000"/>
          </a:solidFill>
          <a:latin typeface="Century Gothic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990000"/>
          </a:solidFill>
          <a:latin typeface="Century Gothic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990000"/>
          </a:solidFill>
          <a:latin typeface="Century Gothic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CN" dirty="0">
                <a:latin typeface="Times New Roman" pitchFamily="18" charset="0"/>
                <a:ea typeface="宋体" charset="-122"/>
                <a:cs typeface="Times New Roman" pitchFamily="18" charset="0"/>
              </a:rPr>
              <a:t>International Monetary Dimensions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>
                <a:latin typeface="Times New Roman" pitchFamily="18" charset="0"/>
                <a:ea typeface="宋体" charset="-122"/>
                <a:cs typeface="Times New Roman" pitchFamily="18" charset="0"/>
              </a:rPr>
              <a:t>Prospects of RMB to Become a Global Currency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51520" y="1905000"/>
            <a:ext cx="8640960" cy="4221163"/>
          </a:xfrm>
        </p:spPr>
        <p:txBody>
          <a:bodyPr/>
          <a:lstStyle/>
          <a:p>
            <a:pPr>
              <a:buFont typeface="Wingdings" panose="05000000000000000000" pitchFamily="2" charset="2"/>
              <a:buChar char="p"/>
            </a:pPr>
            <a:r>
              <a:rPr lang="en-US" altLang="zh-CN" sz="2800" dirty="0">
                <a:latin typeface="Times New Roman" pitchFamily="18" charset="0"/>
                <a:cs typeface="Times New Roman" pitchFamily="18" charset="0"/>
              </a:rPr>
              <a:t>Traditionally, CNH—the offshore version—has traded at a different FX rate to CNY due to heavy regulation in mainland China. But that regulation has now eased and the rates have converged.</a:t>
            </a:r>
          </a:p>
          <a:p>
            <a:pPr>
              <a:buFont typeface="Wingdings" panose="05000000000000000000" pitchFamily="2" charset="2"/>
              <a:buChar char="p"/>
            </a:pPr>
            <a:r>
              <a:rPr lang="en-US" altLang="zh-CN" sz="2800" dirty="0">
                <a:latin typeface="Times New Roman" pitchFamily="18" charset="0"/>
                <a:cs typeface="Times New Roman" pitchFamily="18" charset="0"/>
              </a:rPr>
              <a:t>Meeting the government’s apparent deadline for RMB internationalization is not going to be easy. But promoting RMB as a global reserve currency, with all the economic benefits that will bring in addition to exerting more political influence on the global stage, clearly remains high on the authorities’ agenda.</a:t>
            </a:r>
            <a:endParaRPr lang="zh-CN" altLang="en-US" sz="2800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anose="05000000000000000000" pitchFamily="2" charset="2"/>
              <a:buChar char="p"/>
            </a:pPr>
            <a:endParaRPr lang="zh-CN" altLang="en-US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4"/>
          <p:cNvSpPr>
            <a:spLocks noChangeArrowheads="1"/>
          </p:cNvSpPr>
          <p:nvPr/>
        </p:nvSpPr>
        <p:spPr bwMode="auto">
          <a:xfrm>
            <a:off x="685800" y="1752600"/>
            <a:ext cx="7772400" cy="147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altLang="zh-CN" sz="4400" dirty="0">
                <a:solidFill>
                  <a:srgbClr val="990000"/>
                </a:solidFill>
                <a:latin typeface="Times New Roman" pitchFamily="18" charset="0"/>
                <a:cs typeface="Times New Roman" pitchFamily="18" charset="0"/>
              </a:rPr>
              <a:t>Study Questions</a:t>
            </a:r>
          </a:p>
        </p:txBody>
      </p:sp>
      <p:sp>
        <p:nvSpPr>
          <p:cNvPr id="15363" name="Rectangle 5"/>
          <p:cNvSpPr>
            <a:spLocks noChangeArrowheads="1"/>
          </p:cNvSpPr>
          <p:nvPr/>
        </p:nvSpPr>
        <p:spPr bwMode="auto">
          <a:xfrm>
            <a:off x="1371600" y="3733800"/>
            <a:ext cx="640080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lvl="8" algn="ctr">
              <a:spcBef>
                <a:spcPct val="20000"/>
              </a:spcBef>
            </a:pPr>
            <a:endParaRPr lang="en-US" altLang="zh-CN" sz="3200" dirty="0">
              <a:latin typeface="Century Gothic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>
                <a:latin typeface="Times New Roman" pitchFamily="18" charset="0"/>
                <a:cs typeface="Times New Roman" pitchFamily="18" charset="0"/>
              </a:rPr>
              <a:t>Study Questions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51520" y="1318418"/>
            <a:ext cx="8712968" cy="4221163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altLang="zh-CN" sz="2400" dirty="0">
                <a:latin typeface="Times New Roman" pitchFamily="18" charset="0"/>
                <a:cs typeface="Times New Roman" pitchFamily="18" charset="0"/>
              </a:rPr>
              <a:t>How has China’s financial system changed as a result of reforms during the past three decades? </a:t>
            </a:r>
            <a:endParaRPr lang="zh-CN" altLang="zh-CN" sz="2400" dirty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zh-CN" altLang="zh-CN" sz="2400" dirty="0">
                <a:latin typeface="Times New Roman" pitchFamily="18" charset="0"/>
                <a:cs typeface="Times New Roman" pitchFamily="18" charset="0"/>
              </a:rPr>
              <a:t>Explain</a:t>
            </a:r>
            <a:r>
              <a:rPr lang="en-US" altLang="zh-CN" sz="2400" dirty="0">
                <a:latin typeface="Times New Roman" pitchFamily="18" charset="0"/>
                <a:cs typeface="Times New Roman" pitchFamily="18" charset="0"/>
              </a:rPr>
              <a:t> China’s gradualism approach used in reforming the quota system for its monetary policies and currency issuance. </a:t>
            </a:r>
            <a:endParaRPr lang="zh-CN" altLang="zh-CN" sz="2400" dirty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zh-CN" altLang="zh-CN" sz="2400" dirty="0">
                <a:latin typeface="Times New Roman" pitchFamily="18" charset="0"/>
                <a:cs typeface="Times New Roman" pitchFamily="18" charset="0"/>
              </a:rPr>
              <a:t>Why</a:t>
            </a:r>
            <a:r>
              <a:rPr lang="en-US" altLang="zh-CN" sz="2400" dirty="0">
                <a:latin typeface="Times New Roman" pitchFamily="18" charset="0"/>
                <a:cs typeface="Times New Roman" pitchFamily="18" charset="0"/>
              </a:rPr>
              <a:t> did the Chinese government establish the policy banks in the 1990s?</a:t>
            </a:r>
          </a:p>
          <a:p>
            <a:pPr marL="514350" indent="-514350">
              <a:buFont typeface="+mj-lt"/>
              <a:buAutoNum type="arabicPeriod"/>
            </a:pPr>
            <a:r>
              <a:rPr lang="zh-CN" altLang="zh-CN" sz="2400" dirty="0">
                <a:latin typeface="Times New Roman" pitchFamily="18" charset="0"/>
                <a:cs typeface="Times New Roman" pitchFamily="18" charset="0"/>
              </a:rPr>
              <a:t>What </a:t>
            </a:r>
            <a:r>
              <a:rPr lang="en-US" altLang="zh-CN" sz="2400" dirty="0">
                <a:latin typeface="Times New Roman" pitchFamily="18" charset="0"/>
                <a:cs typeface="Times New Roman" pitchFamily="18" charset="0"/>
              </a:rPr>
              <a:t>are the current trends of China financial liberalization?</a:t>
            </a:r>
            <a:endParaRPr lang="zh-CN" altLang="zh-CN" sz="2400" dirty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zh-CN" altLang="zh-CN" sz="2400" dirty="0">
                <a:latin typeface="Times New Roman" pitchFamily="18" charset="0"/>
                <a:cs typeface="Times New Roman" pitchFamily="18" charset="0"/>
              </a:rPr>
              <a:t>According</a:t>
            </a:r>
            <a:r>
              <a:rPr lang="en-US" altLang="zh-CN" sz="2400" dirty="0">
                <a:latin typeface="Times New Roman" pitchFamily="18" charset="0"/>
                <a:cs typeface="Times New Roman" pitchFamily="18" charset="0"/>
              </a:rPr>
              <a:t> to the study by Lardy and Douglass, what are the three major preconditions for the RMB convertibility in China?</a:t>
            </a:r>
            <a:endParaRPr lang="zh-CN" altLang="zh-CN" sz="2400" dirty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zh-CN" altLang="zh-CN" sz="2400" dirty="0">
                <a:latin typeface="Times New Roman" pitchFamily="18" charset="0"/>
                <a:cs typeface="Times New Roman" pitchFamily="18" charset="0"/>
              </a:rPr>
              <a:t>How</a:t>
            </a:r>
            <a:r>
              <a:rPr lang="en-US" altLang="zh-CN" sz="2400" dirty="0">
                <a:latin typeface="Times New Roman" pitchFamily="18" charset="0"/>
                <a:cs typeface="Times New Roman" pitchFamily="18" charset="0"/>
              </a:rPr>
              <a:t> has China strived to gradually realizing convertibility of the capital account? </a:t>
            </a:r>
            <a:endParaRPr lang="zh-CN" altLang="zh-CN" sz="2400" dirty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Font typeface="+mj-lt"/>
              <a:buAutoNum type="arabicPeriod"/>
            </a:pPr>
            <a:endParaRPr lang="zh-CN" altLang="zh-CN" sz="2800" dirty="0">
              <a:latin typeface="Times New Roman" pitchFamily="18" charset="0"/>
              <a:cs typeface="Times New Roman" pitchFamily="18" charset="0"/>
            </a:endParaRPr>
          </a:p>
          <a:p>
            <a:endParaRPr lang="zh-CN" alt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4" name="内容占位符 3" descr="c1a8b776871e61a4ed226613281fec8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23528" y="620688"/>
            <a:ext cx="8497627" cy="5976664"/>
          </a:xfr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>
                <a:latin typeface="Times New Roman" pitchFamily="18" charset="0"/>
                <a:ea typeface="宋体" charset="-122"/>
                <a:cs typeface="Times New Roman" pitchFamily="18" charset="0"/>
              </a:rPr>
              <a:t>In this chapter, we’ll cover:</a:t>
            </a:r>
          </a:p>
        </p:txBody>
      </p:sp>
      <p:sp>
        <p:nvSpPr>
          <p:cNvPr id="1433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2060848"/>
            <a:ext cx="8820472" cy="4221163"/>
          </a:xfrm>
        </p:spPr>
        <p:txBody>
          <a:bodyPr/>
          <a:lstStyle/>
          <a:p>
            <a:pPr>
              <a:buFont typeface="Wingdings" panose="05000000000000000000" pitchFamily="2" charset="2"/>
              <a:buChar char="u"/>
            </a:pPr>
            <a:r>
              <a:rPr lang="en-US" altLang="zh-CN" dirty="0">
                <a:latin typeface="Times New Roman" pitchFamily="18" charset="0"/>
                <a:ea typeface="宋体" charset="-122"/>
                <a:cs typeface="Times New Roman" pitchFamily="18" charset="0"/>
              </a:rPr>
              <a:t>Reforming China’s Banking and Financial Sectors</a:t>
            </a:r>
          </a:p>
          <a:p>
            <a:pPr>
              <a:buFont typeface="Wingdings" panose="05000000000000000000" pitchFamily="2" charset="2"/>
              <a:buChar char="u"/>
            </a:pPr>
            <a:r>
              <a:rPr lang="en-US" altLang="zh-CN" dirty="0">
                <a:latin typeface="Times New Roman" pitchFamily="18" charset="0"/>
                <a:ea typeface="宋体" charset="-122"/>
                <a:cs typeface="Times New Roman" pitchFamily="18" charset="0"/>
              </a:rPr>
              <a:t>China’s Capital Account Convertibility</a:t>
            </a:r>
          </a:p>
          <a:p>
            <a:pPr>
              <a:buFont typeface="Wingdings" panose="05000000000000000000" pitchFamily="2" charset="2"/>
              <a:buChar char="u"/>
            </a:pPr>
            <a:r>
              <a:rPr lang="en-US" altLang="zh-CN" dirty="0">
                <a:latin typeface="Times New Roman" pitchFamily="18" charset="0"/>
                <a:ea typeface="宋体" charset="-122"/>
                <a:cs typeface="Times New Roman" pitchFamily="18" charset="0"/>
              </a:rPr>
              <a:t>Prospects of RMB to Become a Global Currency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>
                <a:latin typeface="Times New Roman" pitchFamily="18" charset="0"/>
                <a:ea typeface="宋体" charset="-122"/>
                <a:cs typeface="Times New Roman" pitchFamily="18" charset="0"/>
              </a:rPr>
              <a:t>Reforming China’s Banking and Financial Sectors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7428" y="1772816"/>
            <a:ext cx="9029068" cy="4221163"/>
          </a:xfrm>
        </p:spPr>
        <p:txBody>
          <a:bodyPr/>
          <a:lstStyle/>
          <a:p>
            <a:pPr>
              <a:buFont typeface="Wingdings" panose="05000000000000000000" pitchFamily="2" charset="2"/>
              <a:buChar char="n"/>
            </a:pPr>
            <a:r>
              <a:rPr lang="en-US" altLang="zh-CN" sz="2800" b="1" dirty="0">
                <a:latin typeface="Times New Roman" pitchFamily="18" charset="0"/>
                <a:cs typeface="Times New Roman" pitchFamily="18" charset="0"/>
              </a:rPr>
              <a:t>Changes in the Banking System</a:t>
            </a:r>
            <a:endParaRPr lang="zh-CN" altLang="zh-CN" sz="2800" dirty="0">
              <a:latin typeface="Times New Roman" pitchFamily="18" charset="0"/>
              <a:cs typeface="Times New Roman" pitchFamily="18" charset="0"/>
            </a:endParaRPr>
          </a:p>
          <a:p>
            <a:endParaRPr lang="en-US" altLang="zh-CN" sz="2000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anose="05000000000000000000" pitchFamily="2" charset="2"/>
              <a:buChar char="p"/>
            </a:pPr>
            <a:r>
              <a:rPr lang="en-US" altLang="zh-CN" sz="2800" dirty="0">
                <a:latin typeface="Times New Roman" pitchFamily="18" charset="0"/>
                <a:cs typeface="Times New Roman" pitchFamily="18" charset="0"/>
              </a:rPr>
              <a:t>In 1984, a central bank was separated out from the old PBOC while relinquishing its commercial functions to a newly established bank, the Industrial and Commercial Bank of China (ICBC).</a:t>
            </a:r>
          </a:p>
          <a:p>
            <a:pPr>
              <a:buFont typeface="Wingdings" panose="05000000000000000000" pitchFamily="2" charset="2"/>
              <a:buChar char="p"/>
            </a:pPr>
            <a:r>
              <a:rPr lang="en-US" altLang="zh-CN" sz="2800" dirty="0">
                <a:latin typeface="Times New Roman" pitchFamily="18" charset="0"/>
                <a:cs typeface="Times New Roman" pitchFamily="18" charset="0"/>
              </a:rPr>
              <a:t>To promote competition in the banking system and to meet the funding needs of different sectors and areas, other banks, </a:t>
            </a:r>
            <a:r>
              <a:rPr lang="en-US" altLang="zh-CN" sz="2800" b="1" dirty="0">
                <a:latin typeface="Times New Roman" pitchFamily="18" charset="0"/>
                <a:cs typeface="Times New Roman" pitchFamily="18" charset="0"/>
              </a:rPr>
              <a:t>non-bank financial intermediaries</a:t>
            </a:r>
            <a:r>
              <a:rPr lang="en-US" altLang="zh-CN" sz="2800" dirty="0">
                <a:latin typeface="Times New Roman" pitchFamily="18" charset="0"/>
                <a:cs typeface="Times New Roman" pitchFamily="18" charset="0"/>
              </a:rPr>
              <a:t> and cooperatives began to emerge</a:t>
            </a:r>
            <a:r>
              <a:rPr lang="en-US" altLang="zh-CN" sz="2800" dirty="0"/>
              <a:t>. </a:t>
            </a:r>
            <a:endParaRPr lang="zh-CN" altLang="en-US" sz="28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>
                <a:latin typeface="Times New Roman" pitchFamily="18" charset="0"/>
                <a:ea typeface="宋体" charset="-122"/>
                <a:cs typeface="Times New Roman" pitchFamily="18" charset="0"/>
              </a:rPr>
              <a:t>Reforming China’s Banking and Financial Sectors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23528" y="1905000"/>
            <a:ext cx="8568952" cy="4221163"/>
          </a:xfrm>
        </p:spPr>
        <p:txBody>
          <a:bodyPr/>
          <a:lstStyle/>
          <a:p>
            <a:pPr>
              <a:buFont typeface="Wingdings" panose="05000000000000000000" pitchFamily="2" charset="2"/>
              <a:buChar char="p"/>
            </a:pPr>
            <a:r>
              <a:rPr lang="en-US" altLang="zh-CN" sz="2800" dirty="0">
                <a:latin typeface="Times New Roman" pitchFamily="18" charset="0"/>
                <a:cs typeface="Times New Roman" pitchFamily="18" charset="0"/>
              </a:rPr>
              <a:t>By the end of 2008, there had been 5,600 banking financial institutions, including:</a:t>
            </a:r>
          </a:p>
          <a:p>
            <a:r>
              <a:rPr lang="en-US" altLang="zh-CN" sz="2800" dirty="0">
                <a:latin typeface="Times New Roman" pitchFamily="18" charset="0"/>
                <a:cs typeface="Times New Roman" pitchFamily="18" charset="0"/>
              </a:rPr>
              <a:t>3 policy banks, the Big Four, Bank of Communications</a:t>
            </a:r>
          </a:p>
          <a:p>
            <a:r>
              <a:rPr lang="en-US" altLang="zh-CN" sz="2800" dirty="0">
                <a:latin typeface="Times New Roman" pitchFamily="18" charset="0"/>
                <a:cs typeface="Times New Roman" pitchFamily="18" charset="0"/>
              </a:rPr>
              <a:t>13 </a:t>
            </a:r>
            <a:r>
              <a:rPr lang="en-US" altLang="zh-CN" sz="2800" b="1" dirty="0">
                <a:latin typeface="Times New Roman" pitchFamily="18" charset="0"/>
                <a:cs typeface="Times New Roman" pitchFamily="18" charset="0"/>
              </a:rPr>
              <a:t>joint-stock commercial banks</a:t>
            </a:r>
          </a:p>
          <a:p>
            <a:r>
              <a:rPr lang="en-US" altLang="zh-CN" sz="2800" dirty="0">
                <a:latin typeface="Times New Roman" pitchFamily="18" charset="0"/>
                <a:cs typeface="Times New Roman" pitchFamily="18" charset="0"/>
              </a:rPr>
              <a:t>136 </a:t>
            </a:r>
            <a:r>
              <a:rPr lang="en-US" altLang="zh-CN" sz="2800" b="1" dirty="0">
                <a:latin typeface="Times New Roman" pitchFamily="18" charset="0"/>
                <a:cs typeface="Times New Roman" pitchFamily="18" charset="0"/>
              </a:rPr>
              <a:t>City Commercial Banks</a:t>
            </a:r>
            <a:endParaRPr lang="en-US" altLang="zh-CN" sz="28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altLang="zh-CN" sz="2800" dirty="0">
                <a:latin typeface="Times New Roman" pitchFamily="18" charset="0"/>
                <a:cs typeface="Times New Roman" pitchFamily="18" charset="0"/>
              </a:rPr>
              <a:t>4,965 Rural Credit Cooperatives and other institutions .</a:t>
            </a:r>
            <a:endParaRPr lang="zh-CN" altLang="en-US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>
                <a:latin typeface="Times New Roman" pitchFamily="18" charset="0"/>
                <a:ea typeface="宋体" charset="-122"/>
                <a:cs typeface="Times New Roman" pitchFamily="18" charset="0"/>
              </a:rPr>
              <a:t>Reforming China’s Banking and Financial Sectors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51520" y="1916832"/>
            <a:ext cx="8640960" cy="4221163"/>
          </a:xfrm>
        </p:spPr>
        <p:txBody>
          <a:bodyPr/>
          <a:lstStyle/>
          <a:p>
            <a:pPr>
              <a:buFont typeface="Wingdings" panose="05000000000000000000" pitchFamily="2" charset="2"/>
              <a:buChar char="n"/>
            </a:pPr>
            <a:r>
              <a:rPr lang="en-US" altLang="zh-CN" sz="2800" b="1" dirty="0">
                <a:latin typeface="Times New Roman" pitchFamily="18" charset="0"/>
                <a:cs typeface="Times New Roman" pitchFamily="18" charset="0"/>
              </a:rPr>
              <a:t>Monetary Policy and Financial Supervision</a:t>
            </a:r>
            <a:endParaRPr lang="zh-CN" altLang="zh-CN" sz="2800" b="1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anose="05000000000000000000" pitchFamily="2" charset="2"/>
              <a:buChar char="p"/>
            </a:pPr>
            <a:r>
              <a:rPr lang="en-US" altLang="zh-CN" sz="2800" dirty="0">
                <a:latin typeface="Times New Roman" pitchFamily="18" charset="0"/>
                <a:cs typeface="Times New Roman" pitchFamily="18" charset="0"/>
              </a:rPr>
              <a:t>Objectives and Instruments of Monetary Policy</a:t>
            </a:r>
          </a:p>
          <a:p>
            <a:pPr>
              <a:buFont typeface="Wingdings" panose="05000000000000000000" pitchFamily="2" charset="2"/>
              <a:buChar char="p"/>
            </a:pPr>
            <a:r>
              <a:rPr lang="en-US" altLang="zh-CN" sz="2800" dirty="0">
                <a:latin typeface="Times New Roman" pitchFamily="18" charset="0"/>
                <a:cs typeface="Times New Roman" pitchFamily="18" charset="0"/>
              </a:rPr>
              <a:t>Regulatory Framework for Banks and Financial Markets</a:t>
            </a:r>
          </a:p>
          <a:p>
            <a:pPr>
              <a:buFont typeface="Wingdings" panose="05000000000000000000" pitchFamily="2" charset="2"/>
              <a:buChar char="p"/>
            </a:pPr>
            <a:r>
              <a:rPr lang="en-US" altLang="zh-CN" sz="2800" dirty="0">
                <a:latin typeface="Times New Roman" pitchFamily="18" charset="0"/>
                <a:cs typeface="Times New Roman" pitchFamily="18" charset="0"/>
              </a:rPr>
              <a:t> Coordination problems arose.</a:t>
            </a:r>
          </a:p>
          <a:p>
            <a:r>
              <a:rPr lang="en-US" altLang="zh-CN" sz="2800" dirty="0">
                <a:latin typeface="Times New Roman" pitchFamily="18" charset="0"/>
                <a:cs typeface="Times New Roman" pitchFamily="18" charset="0"/>
              </a:rPr>
              <a:t>How to solve the boundary problem in regulation? </a:t>
            </a:r>
          </a:p>
          <a:p>
            <a:r>
              <a:rPr lang="en-US" altLang="zh-CN" sz="2800" dirty="0">
                <a:latin typeface="Times New Roman" pitchFamily="18" charset="0"/>
                <a:cs typeface="Times New Roman" pitchFamily="18" charset="0"/>
              </a:rPr>
              <a:t>How to make supervisors positively and promptly respond to financial risks or crisis? </a:t>
            </a:r>
          </a:p>
          <a:p>
            <a:r>
              <a:rPr lang="en-US" altLang="zh-CN" sz="2800" dirty="0">
                <a:latin typeface="Times New Roman" pitchFamily="18" charset="0"/>
                <a:cs typeface="Times New Roman" pitchFamily="18" charset="0"/>
              </a:rPr>
              <a:t>How to balance between </a:t>
            </a:r>
            <a:r>
              <a:rPr lang="en-US" altLang="zh-CN" sz="2800" b="1" dirty="0">
                <a:latin typeface="Times New Roman" pitchFamily="18" charset="0"/>
                <a:cs typeface="Times New Roman" pitchFamily="18" charset="0"/>
              </a:rPr>
              <a:t>financial innovations</a:t>
            </a:r>
            <a:r>
              <a:rPr lang="en-US" altLang="zh-CN" sz="2800" dirty="0">
                <a:latin typeface="Times New Roman" pitchFamily="18" charset="0"/>
                <a:cs typeface="Times New Roman" pitchFamily="18" charset="0"/>
              </a:rPr>
              <a:t> or efficiency and</a:t>
            </a:r>
            <a:r>
              <a:rPr lang="en-US" altLang="zh-CN" sz="2800" b="1" dirty="0">
                <a:latin typeface="Times New Roman" pitchFamily="18" charset="0"/>
                <a:cs typeface="Times New Roman" pitchFamily="18" charset="0"/>
              </a:rPr>
              <a:t> financial stability</a:t>
            </a:r>
            <a:r>
              <a:rPr lang="en-US" altLang="zh-CN" sz="2800" dirty="0">
                <a:latin typeface="Times New Roman" pitchFamily="18" charset="0"/>
                <a:cs typeface="Times New Roman" pitchFamily="18" charset="0"/>
              </a:rPr>
              <a:t>?</a:t>
            </a:r>
            <a:endParaRPr lang="zh-CN" altLang="en-US" sz="2800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anose="05000000000000000000" pitchFamily="2" charset="2"/>
              <a:buChar char="p"/>
            </a:pPr>
            <a:endParaRPr lang="zh-CN" altLang="en-US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>
                <a:latin typeface="Times New Roman" pitchFamily="18" charset="0"/>
                <a:ea typeface="宋体" charset="-122"/>
                <a:cs typeface="Times New Roman" pitchFamily="18" charset="0"/>
              </a:rPr>
              <a:t>Reforming China’s Banking and Financial Sectors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9756" y="1916832"/>
            <a:ext cx="8964488" cy="4221163"/>
          </a:xfrm>
        </p:spPr>
        <p:txBody>
          <a:bodyPr/>
          <a:lstStyle/>
          <a:p>
            <a:pPr>
              <a:buFont typeface="Wingdings" panose="05000000000000000000" pitchFamily="2" charset="2"/>
              <a:buChar char="n"/>
            </a:pPr>
            <a:r>
              <a:rPr lang="en-US" altLang="zh-CN" b="1" dirty="0">
                <a:latin typeface="Times New Roman" pitchFamily="18" charset="0"/>
                <a:cs typeface="Times New Roman" pitchFamily="18" charset="0"/>
              </a:rPr>
              <a:t>Reform of the ‘Big Four’ </a:t>
            </a:r>
            <a:endParaRPr lang="zh-CN" altLang="zh-CN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US" altLang="zh-CN" sz="2800" dirty="0">
                <a:latin typeface="Times New Roman" pitchFamily="18" charset="0"/>
                <a:cs typeface="Times New Roman" pitchFamily="18" charset="0"/>
              </a:rPr>
              <a:t>Given the difficulties in reforming the Big Four, the authorities then turned their attention to growing new financial institutions by setting up a number of joint-stock banks.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altLang="zh-CN" sz="2800" dirty="0">
                <a:latin typeface="Times New Roman" pitchFamily="18" charset="0"/>
                <a:cs typeface="Times New Roman" pitchFamily="18" charset="0"/>
              </a:rPr>
              <a:t>In the wake of the Asian financial crisis in 1997, the stumbling reform of the Big Four became more compelling.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altLang="zh-CN" sz="2800" dirty="0">
                <a:latin typeface="Times New Roman" pitchFamily="18" charset="0"/>
                <a:cs typeface="Times New Roman" pitchFamily="18" charset="0"/>
              </a:rPr>
              <a:t>China’s accession to the WTO called for more fundamental reforms of its banking sector.</a:t>
            </a:r>
          </a:p>
          <a:p>
            <a:endParaRPr lang="zh-CN" alt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>
                <a:latin typeface="Times New Roman" pitchFamily="18" charset="0"/>
                <a:ea typeface="宋体" charset="-122"/>
                <a:cs typeface="Times New Roman" pitchFamily="18" charset="0"/>
              </a:rPr>
              <a:t>China’s Capital Account Convertibility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79512" y="1905000"/>
            <a:ext cx="8856984" cy="4221163"/>
          </a:xfrm>
        </p:spPr>
        <p:txBody>
          <a:bodyPr/>
          <a:lstStyle/>
          <a:p>
            <a:pPr>
              <a:buFont typeface="Wingdings" panose="05000000000000000000" pitchFamily="2" charset="2"/>
              <a:buChar char="n"/>
            </a:pPr>
            <a:r>
              <a:rPr lang="en-US" altLang="zh-CN" sz="2800" dirty="0">
                <a:latin typeface="Times New Roman" pitchFamily="18" charset="0"/>
                <a:cs typeface="Times New Roman" pitchFamily="18" charset="0"/>
              </a:rPr>
              <a:t>The first precondition for capital account convertibility is a strong domestic banking system. </a:t>
            </a:r>
          </a:p>
          <a:p>
            <a:pPr>
              <a:buFont typeface="Wingdings" panose="05000000000000000000" pitchFamily="2" charset="2"/>
              <a:buChar char="n"/>
            </a:pPr>
            <a:endParaRPr lang="en-US" altLang="zh-CN" sz="2800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anose="05000000000000000000" pitchFamily="2" charset="2"/>
              <a:buChar char="n"/>
            </a:pPr>
            <a:r>
              <a:rPr lang="en-US" altLang="zh-CN" sz="2800" dirty="0">
                <a:latin typeface="Times New Roman" pitchFamily="18" charset="0"/>
                <a:cs typeface="Times New Roman" pitchFamily="18" charset="0"/>
              </a:rPr>
              <a:t>A second prerequisite for the liberalization of the capital account is a well-developed capital market.</a:t>
            </a:r>
          </a:p>
          <a:p>
            <a:pPr>
              <a:buFont typeface="Wingdings" panose="05000000000000000000" pitchFamily="2" charset="2"/>
              <a:buChar char="n"/>
            </a:pPr>
            <a:endParaRPr lang="en-US" altLang="zh-CN" sz="2800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anose="05000000000000000000" pitchFamily="2" charset="2"/>
              <a:buChar char="n"/>
            </a:pPr>
            <a:r>
              <a:rPr lang="en-US" altLang="zh-CN" sz="2800" dirty="0">
                <a:latin typeface="Times New Roman" pitchFamily="18" charset="0"/>
                <a:cs typeface="Times New Roman" pitchFamily="18" charset="0"/>
              </a:rPr>
              <a:t>A third precondition for a successful transition to capital account convertibility is an exchange rate that is reasonably close to its underlying equilibrium level. </a:t>
            </a:r>
            <a:endParaRPr lang="zh-CN" altLang="en-US" sz="2800" dirty="0">
              <a:latin typeface="Times New Roman" pitchFamily="18" charset="0"/>
              <a:cs typeface="Times New Roman" pitchFamily="18" charset="0"/>
            </a:endParaRPr>
          </a:p>
          <a:p>
            <a:endParaRPr lang="en-US" altLang="zh-CN" sz="2400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zh-CN" alt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>
                <a:latin typeface="Times New Roman" pitchFamily="18" charset="0"/>
                <a:ea typeface="宋体" charset="-122"/>
                <a:cs typeface="Times New Roman" pitchFamily="18" charset="0"/>
              </a:rPr>
              <a:t>Prospects of RMB to Become a Global Currency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79512" y="1905000"/>
            <a:ext cx="8784976" cy="4221163"/>
          </a:xfrm>
        </p:spPr>
        <p:txBody>
          <a:bodyPr/>
          <a:lstStyle/>
          <a:p>
            <a:pPr>
              <a:buFont typeface="Wingdings" panose="05000000000000000000" pitchFamily="2" charset="2"/>
              <a:buChar char="n"/>
            </a:pPr>
            <a:r>
              <a:rPr lang="en-US" altLang="zh-CN" sz="2800" b="1" dirty="0">
                <a:latin typeface="Times New Roman" pitchFamily="18" charset="0"/>
                <a:cs typeface="Times New Roman" pitchFamily="18" charset="0"/>
              </a:rPr>
              <a:t>Renminbi bloc in the US Backyard</a:t>
            </a:r>
          </a:p>
          <a:p>
            <a:endParaRPr lang="en-US" altLang="zh-CN" sz="2000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anose="05000000000000000000" pitchFamily="2" charset="2"/>
              <a:buChar char="p"/>
            </a:pPr>
            <a:r>
              <a:rPr lang="en-US" altLang="zh-CN" sz="2800" dirty="0">
                <a:latin typeface="Times New Roman" pitchFamily="18" charset="0"/>
                <a:cs typeface="Times New Roman" pitchFamily="18" charset="0"/>
              </a:rPr>
              <a:t>East Asia is now a renminbi bloc because the currencies of seven out of ten economies in the region track the renminbi more closely than the US dollar. </a:t>
            </a:r>
          </a:p>
          <a:p>
            <a:pPr>
              <a:buFont typeface="Wingdings" panose="05000000000000000000" pitchFamily="2" charset="2"/>
              <a:buChar char="p"/>
            </a:pPr>
            <a:r>
              <a:rPr lang="en-US" altLang="zh-CN" sz="2800" dirty="0">
                <a:latin typeface="Times New Roman" pitchFamily="18" charset="0"/>
                <a:cs typeface="Times New Roman" pitchFamily="18" charset="0"/>
              </a:rPr>
              <a:t>Two Implications: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altLang="zh-CN" sz="2400" dirty="0">
                <a:latin typeface="Times New Roman" pitchFamily="18" charset="0"/>
                <a:cs typeface="Times New Roman" pitchFamily="18" charset="0"/>
              </a:rPr>
              <a:t>It is one more important marker in the shift of economic dominance away from the United States and towards China.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altLang="zh-CN" sz="2400" dirty="0">
                <a:latin typeface="Times New Roman" pitchFamily="18" charset="0"/>
                <a:cs typeface="Times New Roman" pitchFamily="18" charset="0"/>
              </a:rPr>
              <a:t>This shift highlights the conflicting tugs that East Asian countries will face. </a:t>
            </a:r>
            <a:endParaRPr lang="zh-CN" altLang="en-US" sz="2400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anose="05000000000000000000" pitchFamily="2" charset="2"/>
              <a:buChar char="p"/>
            </a:pPr>
            <a:endParaRPr lang="zh-CN" altLang="en-US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>
                <a:latin typeface="Times New Roman" pitchFamily="18" charset="0"/>
                <a:ea typeface="宋体" charset="-122"/>
                <a:cs typeface="Times New Roman" pitchFamily="18" charset="0"/>
              </a:rPr>
              <a:t>Prospects of RMB to Become a Global Currency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43508" y="1772816"/>
            <a:ext cx="8856984" cy="4221163"/>
          </a:xfrm>
        </p:spPr>
        <p:txBody>
          <a:bodyPr/>
          <a:lstStyle/>
          <a:p>
            <a:pPr>
              <a:buFont typeface="Wingdings" panose="05000000000000000000" pitchFamily="2" charset="2"/>
              <a:buChar char="n"/>
            </a:pPr>
            <a:r>
              <a:rPr lang="en-US" altLang="zh-CN" sz="2800" b="1" dirty="0">
                <a:latin typeface="Times New Roman" pitchFamily="18" charset="0"/>
                <a:cs typeface="Times New Roman" pitchFamily="18" charset="0"/>
              </a:rPr>
              <a:t>Prelude to RMB internationalization</a:t>
            </a:r>
            <a:r>
              <a:rPr lang="en-US" altLang="zh-CN" sz="2800" b="1" i="1" dirty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Font typeface="Wingdings" panose="05000000000000000000" pitchFamily="2" charset="2"/>
              <a:buChar char="p"/>
            </a:pPr>
            <a:r>
              <a:rPr lang="en-US" altLang="zh-CN" sz="2800" dirty="0">
                <a:latin typeface="Times New Roman" pitchFamily="18" charset="0"/>
                <a:cs typeface="Times New Roman" pitchFamily="18" charset="0"/>
              </a:rPr>
              <a:t>The International Monetary Fund is reviewing its special drawing rights basket.</a:t>
            </a:r>
          </a:p>
          <a:p>
            <a:pPr>
              <a:buFont typeface="Wingdings" panose="05000000000000000000" pitchFamily="2" charset="2"/>
              <a:buChar char="p"/>
            </a:pPr>
            <a:r>
              <a:rPr lang="en-US" altLang="zh-CN" sz="2800" dirty="0">
                <a:latin typeface="Times New Roman" pitchFamily="18" charset="0"/>
                <a:cs typeface="Times New Roman" pitchFamily="18" charset="0"/>
              </a:rPr>
              <a:t>The Shanghai Municipal Government has set a goal of making the city the global pricing </a:t>
            </a:r>
            <a:r>
              <a:rPr lang="en-US" altLang="zh-CN" sz="2800" dirty="0" err="1">
                <a:latin typeface="Times New Roman" pitchFamily="18" charset="0"/>
                <a:cs typeface="Times New Roman" pitchFamily="18" charset="0"/>
              </a:rPr>
              <a:t>centre</a:t>
            </a:r>
            <a:r>
              <a:rPr lang="en-US" altLang="zh-CN" sz="2800" dirty="0">
                <a:latin typeface="Times New Roman" pitchFamily="18" charset="0"/>
                <a:cs typeface="Times New Roman" pitchFamily="18" charset="0"/>
              </a:rPr>
              <a:t> for both </a:t>
            </a:r>
            <a:r>
              <a:rPr lang="en-US" altLang="zh-CN" sz="2800" b="1" dirty="0">
                <a:latin typeface="Times New Roman" pitchFamily="18" charset="0"/>
                <a:cs typeface="Times New Roman" pitchFamily="18" charset="0"/>
              </a:rPr>
              <a:t>onshore and offshore RMB financial products</a:t>
            </a:r>
            <a:r>
              <a:rPr lang="en-US" altLang="zh-CN" sz="2800" dirty="0">
                <a:latin typeface="Times New Roman" pitchFamily="18" charset="0"/>
                <a:cs typeface="Times New Roman" pitchFamily="18" charset="0"/>
              </a:rPr>
              <a:t> by 2015 and a global financial </a:t>
            </a:r>
            <a:r>
              <a:rPr lang="en-US" altLang="zh-CN" sz="2800" dirty="0" err="1">
                <a:latin typeface="Times New Roman" pitchFamily="18" charset="0"/>
                <a:cs typeface="Times New Roman" pitchFamily="18" charset="0"/>
              </a:rPr>
              <a:t>centre</a:t>
            </a:r>
            <a:r>
              <a:rPr lang="en-US" altLang="zh-CN" sz="2800" dirty="0">
                <a:latin typeface="Times New Roman" pitchFamily="18" charset="0"/>
                <a:cs typeface="Times New Roman" pitchFamily="18" charset="0"/>
              </a:rPr>
              <a:t> by 2020.</a:t>
            </a:r>
          </a:p>
          <a:p>
            <a:pPr>
              <a:buFont typeface="Wingdings" panose="05000000000000000000" pitchFamily="2" charset="2"/>
              <a:buChar char="p"/>
            </a:pPr>
            <a:r>
              <a:rPr lang="en-US" altLang="zh-CN" sz="2800" dirty="0">
                <a:latin typeface="Times New Roman" pitchFamily="18" charset="0"/>
                <a:cs typeface="Times New Roman" pitchFamily="18" charset="0"/>
              </a:rPr>
              <a:t>There is China’s work alongside the UK Government promoting London as a CNY </a:t>
            </a:r>
            <a:r>
              <a:rPr lang="en-US" altLang="zh-CN" sz="2800" dirty="0" err="1">
                <a:latin typeface="Times New Roman" pitchFamily="18" charset="0"/>
                <a:cs typeface="Times New Roman" pitchFamily="18" charset="0"/>
              </a:rPr>
              <a:t>centre</a:t>
            </a:r>
            <a:r>
              <a:rPr lang="en-US" altLang="zh-CN" sz="2800" dirty="0">
                <a:latin typeface="Times New Roman" pitchFamily="18" charset="0"/>
                <a:cs typeface="Times New Roman" pitchFamily="18" charset="0"/>
              </a:rPr>
              <a:t>, operating in partnership with Hong Kong.</a:t>
            </a:r>
            <a:endParaRPr lang="zh-CN" altLang="en-US" sz="2800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anose="05000000000000000000" pitchFamily="2" charset="2"/>
              <a:buChar char="p"/>
            </a:pPr>
            <a:endParaRPr lang="en-US" altLang="zh-CN" sz="2800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anose="05000000000000000000" pitchFamily="2" charset="2"/>
              <a:buChar char="p"/>
            </a:pPr>
            <a:endParaRPr lang="en-US" altLang="zh-CN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locker_life">
  <a:themeElements>
    <a:clrScheme name="Office 主题​​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 主题​​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ffice 主题​​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​​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​​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​​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​​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​​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主题​​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主题​​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主题​​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主题​​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主题​​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主题​​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locker_life</Template>
  <TotalTime>62</TotalTime>
  <Words>710</Words>
  <Application>Microsoft Office PowerPoint</Application>
  <PresentationFormat>全屏显示(4:3)</PresentationFormat>
  <Paragraphs>58</Paragraphs>
  <Slides>13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13</vt:i4>
      </vt:variant>
    </vt:vector>
  </HeadingPairs>
  <TitlesOfParts>
    <vt:vector size="19" baseType="lpstr">
      <vt:lpstr>宋体</vt:lpstr>
      <vt:lpstr>Arial</vt:lpstr>
      <vt:lpstr>Century Gothic</vt:lpstr>
      <vt:lpstr>Times New Roman</vt:lpstr>
      <vt:lpstr>Wingdings</vt:lpstr>
      <vt:lpstr>locker_life</vt:lpstr>
      <vt:lpstr>International Monetary Dimensions</vt:lpstr>
      <vt:lpstr>In this chapter, we’ll cover:</vt:lpstr>
      <vt:lpstr>Reforming China’s Banking and Financial Sectors</vt:lpstr>
      <vt:lpstr>Reforming China’s Banking and Financial Sectors</vt:lpstr>
      <vt:lpstr>Reforming China’s Banking and Financial Sectors</vt:lpstr>
      <vt:lpstr>Reforming China’s Banking and Financial Sectors</vt:lpstr>
      <vt:lpstr>China’s Capital Account Convertibility</vt:lpstr>
      <vt:lpstr>Prospects of RMB to Become a Global Currency</vt:lpstr>
      <vt:lpstr>Prospects of RMB to Become a Global Currency</vt:lpstr>
      <vt:lpstr>Prospects of RMB to Become a Global Currency</vt:lpstr>
      <vt:lpstr>PowerPoint 演示文稿</vt:lpstr>
      <vt:lpstr>Study Questions</vt:lpstr>
      <vt:lpstr>PowerPoint 演示文稿</vt:lpstr>
    </vt:vector>
  </TitlesOfParts>
  <Company>微软中国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Locker Life</dc:title>
  <dc:creator>微软中国</dc:creator>
  <cp:lastModifiedBy>付美榕</cp:lastModifiedBy>
  <cp:revision>32</cp:revision>
  <dcterms:created xsi:type="dcterms:W3CDTF">2014-01-09T07:29:04Z</dcterms:created>
  <dcterms:modified xsi:type="dcterms:W3CDTF">2025-02-18T04:35:52Z</dcterms:modified>
</cp:coreProperties>
</file>