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77" r:id="rId11"/>
    <p:sldId id="266" r:id="rId12"/>
    <p:sldId id="267" r:id="rId13"/>
    <p:sldId id="268" r:id="rId14"/>
    <p:sldId id="269" r:id="rId15"/>
    <p:sldId id="270" r:id="rId16"/>
    <p:sldId id="274" r:id="rId17"/>
    <p:sldId id="276" r:id="rId18"/>
    <p:sldId id="258" r:id="rId19"/>
    <p:sldId id="271" r:id="rId20"/>
    <p:sldId id="27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31" autoAdjust="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C3810-3B63-4261-AB5A-898EDC8DA3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D98CD-1073-4653-856C-BC668FC03B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6AF0C-7E42-43BF-8F4E-36CBA0DC3D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167AC-EF4B-466D-B10E-F276305E18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B9FA5-7828-44EA-83B5-1A30302309A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387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4716E-5B3C-442B-8600-EADB418FE5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DBB0D-E0F9-47FE-A4B5-174519BF69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EB92-E7BF-4554-98FB-B61E22DFC4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C8C5E-7999-49B0-BC39-8D4CF00895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2B723-11CC-49E0-A046-BD5DAB191B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D315F-B172-4713-975A-C4A07F73CB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848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FDB94231-0FA6-4991-A240-DEFD1C06FF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5654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Chapter 1</a:t>
            </a:r>
            <a:b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</a:b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International Trade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Development of International Trade Theories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556792"/>
            <a:ext cx="8686800" cy="4221163"/>
          </a:xfrm>
        </p:spPr>
        <p:txBody>
          <a:bodyPr/>
          <a:lstStyle/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H-O model: factors of production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Raymond Vernon: International product life cycle theory</a:t>
            </a:r>
          </a:p>
          <a:p>
            <a:pPr marL="0" indent="0">
              <a:buNone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late 1970s and early 1980s: New trade theory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Benefits of </a:t>
            </a:r>
            <a:r>
              <a:rPr lang="en-US" altLang="zh-CN">
                <a:latin typeface="Times New Roman" pitchFamily="18" charset="0"/>
                <a:cs typeface="Times New Roman" pitchFamily="18" charset="0"/>
              </a:rPr>
              <a:t>Free Trade</a:t>
            </a:r>
            <a:endParaRPr lang="zh-CN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772816"/>
            <a:ext cx="8291264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Promotes competition and deters monopoly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Increased variety of goods and services available to consumers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Free trade has led to prosperity and growth and that protectionism has had the opposite effects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Trade Barriers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4740" y="1412776"/>
            <a:ext cx="8525732" cy="5292824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Tariffs: specific Tariffs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and Ad Valorem Tariffs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revenue tariff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protective tariff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non-tariff barrier (NTB): license and quota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license:</a:t>
            </a:r>
            <a:r>
              <a:rPr lang="en-US" altLang="zh-CN" sz="2800" dirty="0"/>
              <a:t>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permits for import and export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quota: import and export quota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Voluntary export restraint (VER)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Embargo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Standards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Subsidy</a:t>
            </a:r>
          </a:p>
          <a:p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Arguments for Trade Protection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National security argument: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self-sufficiency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Increased domestic employment argument: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Job creation from imports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Fallacy of composition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Possibility of retaliation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Long-run feedbacks</a:t>
            </a:r>
          </a:p>
          <a:p>
            <a:endParaRPr lang="en-US" altLang="zh-C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Arguments for Trade Protection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00808"/>
            <a:ext cx="843528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Diversification for Stability Argument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Infant-industry argument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Protection against dumping argument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Cheap foreign labor argument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3600" dirty="0">
                <a:latin typeface="Times New Roman" pitchFamily="18" charset="0"/>
                <a:cs typeface="Times New Roman" pitchFamily="18" charset="0"/>
              </a:rPr>
              <a:t>The retaliation argument</a:t>
            </a:r>
            <a:endParaRPr lang="zh-CN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GATT and WTO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GATT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General Agreement on Tariffs 1947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Three principles: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Equal, non-discriminatory trade treatment for all member nations; 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Reduction of tariffs by multilateral negotiation;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Elimination of import quotas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136056"/>
            <a:ext cx="8229600" cy="916680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GATT and WTO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24744"/>
            <a:ext cx="9145016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WTO (World Trade Organization)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Successor of GATT 1995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Six key objectives: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to set and enforce rules for international trade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to provide a forum for negotiating and monitoring further trade liberalization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to resolve trade disputes</a:t>
            </a:r>
          </a:p>
          <a:p>
            <a:pPr marL="514350" indent="-514350">
              <a:buFont typeface="+mj-ea"/>
              <a:buAutoNum type="circleNumDbPlain" startAt="4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to increase the transparency of decision-making processes, </a:t>
            </a:r>
          </a:p>
          <a:p>
            <a:pPr marL="514350" indent="-514350">
              <a:buFont typeface="+mj-ea"/>
              <a:buAutoNum type="circleNumDbPlain" startAt="4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to cooperate with other major international economic institutions involved in global economic management, </a:t>
            </a:r>
          </a:p>
          <a:p>
            <a:pPr marL="514350" indent="-514350">
              <a:buFont typeface="+mj-ea"/>
              <a:buAutoNum type="circleNumDbPlain" startAt="4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to help developing countries benefit fully from global trading system</a:t>
            </a:r>
          </a:p>
          <a:p>
            <a:pPr marL="514350" indent="-514350">
              <a:buFont typeface="+mj-ea"/>
              <a:buAutoNum type="circleNumDbPlain"/>
            </a:pPr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GATT and WTO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Three purposes of WTO rules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protect the interests of small and weak countries against discriminatory trade practices of large and powerful countries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require members to limit trade only through tariffs and to provide market access not less favorable than that specified in their schedules</a:t>
            </a:r>
          </a:p>
          <a:p>
            <a:pPr marL="514350" indent="-514350">
              <a:buFont typeface="+mj-ea"/>
              <a:buAutoNum type="circleNumDbPlai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help governments resist lobbying efforts by domestic interest groups seeking special favors</a:t>
            </a:r>
            <a:endParaRPr lang="zh-CN" altLang="en-US" sz="2800" dirty="0"/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85800" y="17526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Study Questions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371600" y="37338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en-US" altLang="zh-CN" sz="3200" dirty="0">
              <a:latin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4749"/>
            <a:ext cx="8229600" cy="1143000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Study Questions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980728"/>
            <a:ext cx="9001000" cy="42211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1. Why do nations engage in international trade?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2. How does a country’s international trade affect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its exchange rate?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3. What are some of the important theories of 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international trade?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4. What happened to world trade in the 1930s? Why did 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it happen?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5. What are the arguments in favor of trade protection? 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How valid are they? 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6. What are the functions of the WTO as an organization </a:t>
            </a: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   for liberalizing trade?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zh-CN" altLang="zh-C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 this chapter, we’ll cover: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905000"/>
            <a:ext cx="8363272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Reasons and Effects of International Trade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Development of International Trade Theories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Benefits of Free Trade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Trade Barriers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Arguments for Trade Protection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GATT and WTO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内容占位符 3" descr="c1a8b776871e61a4ed226613281fec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7992888" cy="562166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International Trade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712968" cy="4221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ea typeface="宋体" charset="-122"/>
                <a:cs typeface="Times New Roman" pitchFamily="18" charset="0"/>
              </a:rPr>
              <a:t>Definition: </a:t>
            </a:r>
            <a:r>
              <a:rPr lang="en-US" altLang="zh-CN" sz="2800" dirty="0">
                <a:latin typeface="Times New Roman" pitchFamily="18" charset="0"/>
                <a:ea typeface="宋体" charset="-122"/>
                <a:cs typeface="Times New Roman" pitchFamily="18" charset="0"/>
              </a:rPr>
              <a:t>the purchase, sale or exchange of goods and services across national borders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n"/>
            </a:pPr>
            <a:endParaRPr lang="en-US" altLang="zh-CN" sz="2800" b="1" dirty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ea typeface="宋体" charset="-122"/>
                <a:cs typeface="Times New Roman" pitchFamily="18" charset="0"/>
              </a:rPr>
              <a:t>Functions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latin typeface="Times New Roman" pitchFamily="18" charset="0"/>
                <a:ea typeface="宋体" charset="-122"/>
                <a:cs typeface="Times New Roman" pitchFamily="18" charset="0"/>
              </a:rPr>
              <a:t>Increases the number of goods that domestic consumers can choose from;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latin typeface="Times New Roman" pitchFamily="18" charset="0"/>
                <a:ea typeface="宋体" charset="-122"/>
                <a:cs typeface="Times New Roman" pitchFamily="18" charset="0"/>
              </a:rPr>
              <a:t>Decreases the cost of those goods through increased competition;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dirty="0">
                <a:latin typeface="Times New Roman" pitchFamily="18" charset="0"/>
                <a:ea typeface="宋体" charset="-122"/>
                <a:cs typeface="Times New Roman" pitchFamily="18" charset="0"/>
              </a:rPr>
              <a:t>Allows domestic industries to ship their products abroad.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Reasons and Effects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84784"/>
            <a:ext cx="8640960" cy="5112568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Why do nations trade?</a:t>
            </a:r>
          </a:p>
          <a:p>
            <a:endParaRPr lang="en-US" altLang="zh-CN" sz="2000" dirty="0">
              <a:ea typeface="宋体" charset="-122"/>
            </a:endParaRP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distribution of natural, human, and capital resources among nations is uneven; nations differ in their endowments of economic resources.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Efficient production of various goods requires different technologies or combinations of resources.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Products are differentiated as to quality and other non-price attributes. Some people may prefer certain imported goods to similar goods made domestically.</a:t>
            </a:r>
            <a:endParaRPr lang="en-US" altLang="zh-CN" sz="2800" dirty="0">
              <a:latin typeface="Times New Roman" pitchFamily="18" charset="0"/>
              <a:ea typeface="宋体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Reasons and Effects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8700141" cy="4221163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Japan: labor-intensive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goods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Australia: land-intensive goods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Industrially advanced economies: capital-intensive goods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Reasons and Effects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628800"/>
            <a:ext cx="7848600" cy="4221163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Comparative advantage</a:t>
            </a:r>
          </a:p>
          <a:p>
            <a:pPr>
              <a:buNone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 e.g. chartered accountant or painter?</a:t>
            </a:r>
          </a:p>
          <a:p>
            <a:pPr>
              <a:buNone/>
            </a:pP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Opportunity cost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Note: absolute advantage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Reasons and Effects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72" y="1412776"/>
            <a:ext cx="9361040" cy="4221163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An economy’s annual GDP: C+I+G+(X-M)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Trade surplus and trade deficit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Exports and imports 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Exchange rate: appreciation and depreciation</a:t>
            </a:r>
          </a:p>
          <a:p>
            <a:pPr>
              <a:buNone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   competitive devaluation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Development of International Trade Theories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905000"/>
            <a:ext cx="843528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Mercantilism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Absolute advantage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Comparative advantage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Factor endowments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International product life cycle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New trade and national competitive advantage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Development of International Trade Theories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905000"/>
            <a:ext cx="8363272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Government intervention: tariff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Adam Smith: 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absolute advantage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 “the invisible hand”</a:t>
            </a:r>
          </a:p>
          <a:p>
            <a:pPr>
              <a:buNone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David Ricardo: comparative advantage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cker_life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​​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locker_life</Template>
  <TotalTime>298</TotalTime>
  <Words>692</Words>
  <Application>Microsoft Office PowerPoint</Application>
  <PresentationFormat>全屏显示(4:3)</PresentationFormat>
  <Paragraphs>132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6" baseType="lpstr">
      <vt:lpstr>宋体</vt:lpstr>
      <vt:lpstr>Arial</vt:lpstr>
      <vt:lpstr>Century Gothic</vt:lpstr>
      <vt:lpstr>Times New Roman</vt:lpstr>
      <vt:lpstr>Wingdings</vt:lpstr>
      <vt:lpstr>locker_life</vt:lpstr>
      <vt:lpstr>Chapter 1 International Trade</vt:lpstr>
      <vt:lpstr>In this chapter, we’ll cover:</vt:lpstr>
      <vt:lpstr>International Trade</vt:lpstr>
      <vt:lpstr>Reasons and Effects</vt:lpstr>
      <vt:lpstr>Reasons and Effects</vt:lpstr>
      <vt:lpstr>Reasons and Effects</vt:lpstr>
      <vt:lpstr>Reasons and Effects</vt:lpstr>
      <vt:lpstr>Development of International Trade Theories</vt:lpstr>
      <vt:lpstr>Development of International Trade Theories</vt:lpstr>
      <vt:lpstr>Development of International Trade Theories</vt:lpstr>
      <vt:lpstr>Benefits of Free Trade</vt:lpstr>
      <vt:lpstr>Trade Barriers</vt:lpstr>
      <vt:lpstr>Arguments for Trade Protection</vt:lpstr>
      <vt:lpstr>Arguments for Trade Protection</vt:lpstr>
      <vt:lpstr>GATT and WTO</vt:lpstr>
      <vt:lpstr>GATT and WTO</vt:lpstr>
      <vt:lpstr>GATT and WTO</vt:lpstr>
      <vt:lpstr>PowerPoint 演示文稿</vt:lpstr>
      <vt:lpstr>Study Questions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Locker Life</dc:title>
  <dc:creator>微软中国</dc:creator>
  <cp:lastModifiedBy>付美榕</cp:lastModifiedBy>
  <cp:revision>41</cp:revision>
  <dcterms:created xsi:type="dcterms:W3CDTF">2014-01-09T07:29:04Z</dcterms:created>
  <dcterms:modified xsi:type="dcterms:W3CDTF">2025-02-18T13:17:02Z</dcterms:modified>
</cp:coreProperties>
</file>