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61" r:id="rId4"/>
    <p:sldId id="263" r:id="rId5"/>
    <p:sldId id="264" r:id="rId6"/>
    <p:sldId id="265" r:id="rId7"/>
    <p:sldId id="266" r:id="rId8"/>
    <p:sldId id="267" r:id="rId9"/>
    <p:sldId id="269" r:id="rId10"/>
    <p:sldId id="271" r:id="rId11"/>
    <p:sldId id="272" r:id="rId12"/>
    <p:sldId id="274" r:id="rId13"/>
    <p:sldId id="275" r:id="rId14"/>
    <p:sldId id="277" r:id="rId15"/>
    <p:sldId id="278" r:id="rId16"/>
    <p:sldId id="279" r:id="rId17"/>
    <p:sldId id="280" r:id="rId18"/>
    <p:sldId id="281" r:id="rId19"/>
    <p:sldId id="282" r:id="rId20"/>
    <p:sldId id="283" r:id="rId21"/>
    <p:sldId id="284" r:id="rId22"/>
    <p:sldId id="287" r:id="rId23"/>
    <p:sldId id="286" r:id="rId24"/>
    <p:sldId id="288" r:id="rId25"/>
    <p:sldId id="258" r:id="rId26"/>
    <p:sldId id="289" r:id="rId27"/>
    <p:sldId id="291"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4" d="100"/>
          <a:sy n="74" d="100"/>
        </p:scale>
        <p:origin x="1060" y="6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F58400-6F26-4098-B582-4920786FDBE9}" type="datetimeFigureOut">
              <a:rPr lang="zh-CN" altLang="en-US" smtClean="0"/>
              <a:t>2025/2/17</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956BB0-ED94-4217-B49B-FC25AD60F693}" type="slidenum">
              <a:rPr lang="zh-CN" altLang="en-US" smtClean="0"/>
              <a:t>‹#›</a:t>
            </a:fld>
            <a:endParaRPr lang="zh-CN" altLang="en-US"/>
          </a:p>
        </p:txBody>
      </p:sp>
    </p:spTree>
    <p:extLst>
      <p:ext uri="{BB962C8B-B14F-4D97-AF65-F5344CB8AC3E}">
        <p14:creationId xmlns:p14="http://schemas.microsoft.com/office/powerpoint/2010/main" val="3321554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F956BB0-ED94-4217-B49B-FC25AD60F693}" type="slidenum">
              <a:rPr lang="zh-CN" altLang="en-US" smtClean="0"/>
              <a:t>11</a:t>
            </a:fld>
            <a:endParaRPr lang="zh-CN" altLang="en-US"/>
          </a:p>
        </p:txBody>
      </p:sp>
    </p:spTree>
    <p:extLst>
      <p:ext uri="{BB962C8B-B14F-4D97-AF65-F5344CB8AC3E}">
        <p14:creationId xmlns:p14="http://schemas.microsoft.com/office/powerpoint/2010/main" val="1984838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F956BB0-ED94-4217-B49B-FC25AD60F693}" type="slidenum">
              <a:rPr lang="zh-CN" altLang="en-US" smtClean="0"/>
              <a:t>22</a:t>
            </a:fld>
            <a:endParaRPr lang="zh-CN" altLang="en-US"/>
          </a:p>
        </p:txBody>
      </p:sp>
    </p:spTree>
    <p:extLst>
      <p:ext uri="{BB962C8B-B14F-4D97-AF65-F5344CB8AC3E}">
        <p14:creationId xmlns:p14="http://schemas.microsoft.com/office/powerpoint/2010/main" val="986525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A9BDBD-0208-4922-90CC-F15AC135182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5526E3E-D7A6-48A4-AACA-3A054E72FE6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2400"/>
            <a:ext cx="6019800" cy="59737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BEE22B3-653A-43A5-ACA8-82F63D4024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8F89CA-4970-43DA-BA13-3B924B0DCF6B}"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3EA3C7-C320-4240-ABCB-367EA5A55A6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8387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C48917B-0C62-41CB-97A8-4155D4C3249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A2E21B1-32D5-46FE-ACC7-54E7E28AB34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EAB88E2-7F54-4A35-9F8F-F7C3F325172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94E9C75-CC1E-4004-8A76-1CDBB6763728}"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6264D-7DF0-427B-BB84-63FCF5B7E773}"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AC6440C-29C9-468B-ADAB-7E6B0D2AB3A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Rectangle 3"/>
          <p:cNvSpPr>
            <a:spLocks noGrp="1" noChangeArrowheads="1"/>
          </p:cNvSpPr>
          <p:nvPr>
            <p:ph type="body" idx="1"/>
          </p:nvPr>
        </p:nvSpPr>
        <p:spPr bwMode="auto">
          <a:xfrm>
            <a:off x="838200" y="1905000"/>
            <a:ext cx="78486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ea typeface="宋体"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ea typeface="宋体"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mn-lt"/>
                <a:ea typeface="宋体" charset="-122"/>
              </a:defRPr>
            </a:lvl1pPr>
          </a:lstStyle>
          <a:p>
            <a:pPr>
              <a:defRPr/>
            </a:pPr>
            <a:fld id="{B17E9B8C-54B9-46A7-AA23-01448E656E4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990000"/>
          </a:solidFill>
          <a:latin typeface="+mj-lt"/>
          <a:ea typeface="+mj-ea"/>
          <a:cs typeface="+mj-cs"/>
        </a:defRPr>
      </a:lvl1pPr>
      <a:lvl2pPr algn="ctr" rtl="0" fontAlgn="base">
        <a:spcBef>
          <a:spcPct val="0"/>
        </a:spcBef>
        <a:spcAft>
          <a:spcPct val="0"/>
        </a:spcAft>
        <a:defRPr sz="4400">
          <a:solidFill>
            <a:srgbClr val="990000"/>
          </a:solidFill>
          <a:latin typeface="Century Gothic" pitchFamily="34" charset="0"/>
        </a:defRPr>
      </a:lvl2pPr>
      <a:lvl3pPr algn="ctr" rtl="0" fontAlgn="base">
        <a:spcBef>
          <a:spcPct val="0"/>
        </a:spcBef>
        <a:spcAft>
          <a:spcPct val="0"/>
        </a:spcAft>
        <a:defRPr sz="4400">
          <a:solidFill>
            <a:srgbClr val="990000"/>
          </a:solidFill>
          <a:latin typeface="Century Gothic" pitchFamily="34" charset="0"/>
        </a:defRPr>
      </a:lvl3pPr>
      <a:lvl4pPr algn="ctr" rtl="0" fontAlgn="base">
        <a:spcBef>
          <a:spcPct val="0"/>
        </a:spcBef>
        <a:spcAft>
          <a:spcPct val="0"/>
        </a:spcAft>
        <a:defRPr sz="4400">
          <a:solidFill>
            <a:srgbClr val="990000"/>
          </a:solidFill>
          <a:latin typeface="Century Gothic" pitchFamily="34" charset="0"/>
        </a:defRPr>
      </a:lvl4pPr>
      <a:lvl5pPr algn="ctr" rtl="0" fontAlgn="base">
        <a:spcBef>
          <a:spcPct val="0"/>
        </a:spcBef>
        <a:spcAft>
          <a:spcPct val="0"/>
        </a:spcAft>
        <a:defRPr sz="4400">
          <a:solidFill>
            <a:srgbClr val="990000"/>
          </a:solidFill>
          <a:latin typeface="Century Gothic" pitchFamily="34" charset="0"/>
        </a:defRPr>
      </a:lvl5pPr>
      <a:lvl6pPr marL="457200" algn="ctr" rtl="0" eaLnBrk="1" fontAlgn="base" hangingPunct="1">
        <a:spcBef>
          <a:spcPct val="0"/>
        </a:spcBef>
        <a:spcAft>
          <a:spcPct val="0"/>
        </a:spcAft>
        <a:defRPr sz="4400">
          <a:solidFill>
            <a:srgbClr val="990000"/>
          </a:solidFill>
          <a:latin typeface="Century Gothic" pitchFamily="34" charset="0"/>
        </a:defRPr>
      </a:lvl6pPr>
      <a:lvl7pPr marL="914400" algn="ctr" rtl="0" eaLnBrk="1" fontAlgn="base" hangingPunct="1">
        <a:spcBef>
          <a:spcPct val="0"/>
        </a:spcBef>
        <a:spcAft>
          <a:spcPct val="0"/>
        </a:spcAft>
        <a:defRPr sz="4400">
          <a:solidFill>
            <a:srgbClr val="990000"/>
          </a:solidFill>
          <a:latin typeface="Century Gothic" pitchFamily="34" charset="0"/>
        </a:defRPr>
      </a:lvl7pPr>
      <a:lvl8pPr marL="1371600" algn="ctr" rtl="0" eaLnBrk="1" fontAlgn="base" hangingPunct="1">
        <a:spcBef>
          <a:spcPct val="0"/>
        </a:spcBef>
        <a:spcAft>
          <a:spcPct val="0"/>
        </a:spcAft>
        <a:defRPr sz="4400">
          <a:solidFill>
            <a:srgbClr val="990000"/>
          </a:solidFill>
          <a:latin typeface="Century Gothic" pitchFamily="34" charset="0"/>
        </a:defRPr>
      </a:lvl8pPr>
      <a:lvl9pPr marL="1828800" algn="ctr" rtl="0" eaLnBrk="1" fontAlgn="base" hangingPunct="1">
        <a:spcBef>
          <a:spcPct val="0"/>
        </a:spcBef>
        <a:spcAft>
          <a:spcPct val="0"/>
        </a:spcAft>
        <a:defRPr sz="4400">
          <a:solidFill>
            <a:srgbClr val="990000"/>
          </a:solidFill>
          <a:latin typeface="Century Gothic"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altLang="zh-CN" dirty="0">
                <a:latin typeface="Times New Roman" pitchFamily="18" charset="0"/>
                <a:ea typeface="宋体" charset="-122"/>
                <a:cs typeface="Times New Roman" pitchFamily="18" charset="0"/>
              </a:rPr>
              <a:t>Regional Economic Integration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Driving Factors for Regional Integration</a:t>
            </a:r>
            <a:endParaRPr lang="zh-CN" altLang="en-US" dirty="0"/>
          </a:p>
        </p:txBody>
      </p:sp>
      <p:sp>
        <p:nvSpPr>
          <p:cNvPr id="3" name="内容占位符 2"/>
          <p:cNvSpPr>
            <a:spLocks noGrp="1"/>
          </p:cNvSpPr>
          <p:nvPr>
            <p:ph idx="1"/>
          </p:nvPr>
        </p:nvSpPr>
        <p:spPr>
          <a:xfrm>
            <a:off x="251520" y="1772816"/>
            <a:ext cx="8712968" cy="4221163"/>
          </a:xfrm>
        </p:spPr>
        <p:txBody>
          <a:bodyPr/>
          <a:lstStyle/>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Latin America: </a:t>
            </a:r>
          </a:p>
          <a:p>
            <a:r>
              <a:rPr lang="en-US" altLang="zh-CN" sz="2800" dirty="0">
                <a:latin typeface="Times New Roman" panose="02020603050405020304" pitchFamily="18" charset="0"/>
                <a:cs typeface="Times New Roman" panose="02020603050405020304" pitchFamily="18" charset="0"/>
              </a:rPr>
              <a:t>the Southern Common Market Treaty</a:t>
            </a:r>
          </a:p>
          <a:p>
            <a:r>
              <a:rPr lang="en-US" altLang="zh-CN" sz="2800" dirty="0">
                <a:latin typeface="Times New Roman" panose="02020603050405020304" pitchFamily="18" charset="0"/>
                <a:cs typeface="Times New Roman" pitchFamily="18" charset="0"/>
              </a:rPr>
              <a:t>the Central American Common Market (CACM)</a:t>
            </a:r>
          </a:p>
          <a:p>
            <a:r>
              <a:rPr lang="en-US" altLang="zh-CN" sz="2800" dirty="0">
                <a:latin typeface="Times New Roman" pitchFamily="18" charset="0"/>
                <a:cs typeface="Times New Roman" pitchFamily="18" charset="0"/>
              </a:rPr>
              <a:t>the Caribbean Community and Common Market (CCCM) </a:t>
            </a:r>
          </a:p>
          <a:p>
            <a:r>
              <a:rPr lang="en-US" altLang="zh-CN" sz="2800" dirty="0">
                <a:latin typeface="Times New Roman" pitchFamily="18" charset="0"/>
                <a:cs typeface="Times New Roman" pitchFamily="18" charset="0"/>
              </a:rPr>
              <a:t>Andean Community (AC) </a:t>
            </a:r>
          </a:p>
          <a:p>
            <a:r>
              <a:rPr lang="en-US" altLang="zh-CN" sz="2800" dirty="0">
                <a:latin typeface="Times New Roman" pitchFamily="18" charset="0"/>
                <a:cs typeface="Times New Roman" pitchFamily="18" charset="0"/>
              </a:rPr>
              <a:t>the Free Trade Area of the Americas</a:t>
            </a:r>
            <a:r>
              <a:rPr lang="en-US" altLang="zh-CN" sz="2800" i="1" dirty="0">
                <a:latin typeface="Times New Roman" panose="02020603050405020304" pitchFamily="18" charset="0"/>
                <a:cs typeface="Times New Roman" pitchFamily="18" charset="0"/>
              </a:rPr>
              <a:t> </a:t>
            </a:r>
            <a:r>
              <a:rPr lang="en-US" altLang="zh-CN" sz="2800" dirty="0">
                <a:latin typeface="Times New Roman" panose="02020603050405020304" pitchFamily="18" charset="0"/>
                <a:cs typeface="Times New Roman" pitchFamily="18" charset="0"/>
              </a:rPr>
              <a:t>(FTAA)</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Driving Factors for Regional Integration</a:t>
            </a:r>
            <a:endParaRPr lang="zh-CN" altLang="en-US" dirty="0"/>
          </a:p>
        </p:txBody>
      </p:sp>
      <p:sp>
        <p:nvSpPr>
          <p:cNvPr id="3" name="内容占位符 2"/>
          <p:cNvSpPr>
            <a:spLocks noGrp="1"/>
          </p:cNvSpPr>
          <p:nvPr>
            <p:ph idx="1"/>
          </p:nvPr>
        </p:nvSpPr>
        <p:spPr>
          <a:xfrm>
            <a:off x="53752" y="1556792"/>
            <a:ext cx="9036496" cy="4221163"/>
          </a:xfrm>
        </p:spPr>
        <p:txBody>
          <a:bodyPr/>
          <a:lstStyle/>
          <a:p>
            <a:pPr>
              <a:buFont typeface="Wingdings" panose="05000000000000000000" pitchFamily="2" charset="2"/>
              <a:buChar char="p"/>
            </a:pPr>
            <a:r>
              <a:rPr lang="en-US" altLang="zh-CN" sz="2800" dirty="0">
                <a:latin typeface="Times New Roman" pitchFamily="18" charset="0"/>
                <a:cs typeface="Times New Roman" pitchFamily="18" charset="0"/>
              </a:rPr>
              <a:t>Africa:</a:t>
            </a:r>
          </a:p>
          <a:p>
            <a:pPr>
              <a:buFont typeface="Wingdings" panose="05000000000000000000" pitchFamily="2" charset="2"/>
              <a:buChar char="Ø"/>
            </a:pPr>
            <a:r>
              <a:rPr lang="en-US" altLang="zh-CN" sz="2800" dirty="0">
                <a:latin typeface="Times New Roman" pitchFamily="18" charset="0"/>
                <a:cs typeface="Times New Roman" pitchFamily="18" charset="0"/>
              </a:rPr>
              <a:t>Economic Commission for Africa (ECA)</a:t>
            </a:r>
          </a:p>
          <a:p>
            <a:pPr>
              <a:buFont typeface="Wingdings" panose="05000000000000000000" pitchFamily="2" charset="2"/>
              <a:buChar char="Ø"/>
            </a:pPr>
            <a:r>
              <a:rPr lang="en-US" altLang="zh-CN" sz="2800" dirty="0">
                <a:latin typeface="Times New Roman" pitchFamily="18" charset="0"/>
                <a:cs typeface="Times New Roman" pitchFamily="18" charset="0"/>
              </a:rPr>
              <a:t>Economic Community of West African States (ECOWAS)</a:t>
            </a:r>
          </a:p>
          <a:p>
            <a:pPr>
              <a:buFont typeface="Wingdings" panose="05000000000000000000" pitchFamily="2" charset="2"/>
              <a:buChar char="Ø"/>
            </a:pPr>
            <a:r>
              <a:rPr lang="en-US" altLang="zh-CN" sz="2800" dirty="0">
                <a:latin typeface="Times New Roman" pitchFamily="18" charset="0"/>
                <a:cs typeface="Times New Roman" pitchFamily="18" charset="0"/>
              </a:rPr>
              <a:t>Economic Community of Central African States (ECCAS)</a:t>
            </a:r>
          </a:p>
          <a:p>
            <a:pPr>
              <a:buFont typeface="Wingdings" panose="05000000000000000000" pitchFamily="2" charset="2"/>
              <a:buChar char="Ø"/>
            </a:pPr>
            <a:r>
              <a:rPr lang="en-US" altLang="zh-CN" sz="2800" dirty="0">
                <a:latin typeface="Times New Roman" pitchFamily="18" charset="0"/>
                <a:cs typeface="Times New Roman" pitchFamily="18" charset="0"/>
              </a:rPr>
              <a:t>Arab Maghreb Union (AMU) in North Africa</a:t>
            </a:r>
          </a:p>
          <a:p>
            <a:pPr>
              <a:buFont typeface="Wingdings" panose="05000000000000000000" pitchFamily="2" charset="2"/>
              <a:buChar char="Ø"/>
            </a:pPr>
            <a:r>
              <a:rPr lang="en-US" altLang="zh-CN" sz="2800" dirty="0">
                <a:latin typeface="Times New Roman" pitchFamily="18" charset="0"/>
                <a:cs typeface="Times New Roman" pitchFamily="18" charset="0"/>
              </a:rPr>
              <a:t>West African Economic and Monetary Union (WAEMU)</a:t>
            </a:r>
          </a:p>
          <a:p>
            <a:pPr>
              <a:buFont typeface="Wingdings" panose="05000000000000000000" pitchFamily="2" charset="2"/>
              <a:buChar char="Ø"/>
            </a:pPr>
            <a:r>
              <a:rPr lang="en-US" altLang="zh-CN" sz="2800" dirty="0">
                <a:latin typeface="Times New Roman" pitchFamily="18" charset="0"/>
                <a:cs typeface="Times New Roman" pitchFamily="18" charset="0"/>
              </a:rPr>
              <a:t>Economic and Monetary Union of Central Africa (CEMAC)</a:t>
            </a:r>
          </a:p>
          <a:p>
            <a:pPr>
              <a:buFont typeface="Wingdings" panose="05000000000000000000" pitchFamily="2" charset="2"/>
              <a:buChar char="Ø"/>
            </a:pPr>
            <a:r>
              <a:rPr lang="en-US" altLang="zh-CN" sz="2800" dirty="0">
                <a:latin typeface="Times New Roman" pitchFamily="18" charset="0"/>
                <a:cs typeface="Times New Roman" pitchFamily="18" charset="0"/>
              </a:rPr>
              <a:t>Southern African Customs Union (SACU)</a:t>
            </a:r>
          </a:p>
          <a:p>
            <a:pPr>
              <a:buFont typeface="Wingdings" panose="05000000000000000000" pitchFamily="2" charset="2"/>
              <a:buChar char="Ø"/>
            </a:pPr>
            <a:r>
              <a:rPr lang="en-US" altLang="zh-CN" sz="2800" dirty="0">
                <a:latin typeface="Times New Roman" pitchFamily="18" charset="0"/>
                <a:cs typeface="Times New Roman" pitchFamily="18" charset="0"/>
              </a:rPr>
              <a:t>Southern African Development Community (SADC)</a:t>
            </a:r>
            <a:endParaRPr lang="zh-CN" altLang="en-US" sz="2800" dirty="0">
              <a:latin typeface="Times New Roman" pitchFamily="18" charset="0"/>
              <a:cs typeface="Times New Roman" pitchFamily="18" charset="0"/>
            </a:endParaRPr>
          </a:p>
          <a:p>
            <a:pPr>
              <a:buFont typeface="Wingdings" panose="05000000000000000000" pitchFamily="2" charset="2"/>
              <a:buChar char="Ø"/>
            </a:pPr>
            <a:endParaRPr lang="zh-CN" altLang="en-US" sz="2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Growing Complexity of Regional Integration</a:t>
            </a:r>
            <a:endParaRPr lang="zh-CN" altLang="en-US" dirty="0"/>
          </a:p>
        </p:txBody>
      </p:sp>
      <p:sp>
        <p:nvSpPr>
          <p:cNvPr id="3" name="内容占位符 2"/>
          <p:cNvSpPr>
            <a:spLocks noGrp="1"/>
          </p:cNvSpPr>
          <p:nvPr>
            <p:ph idx="1"/>
          </p:nvPr>
        </p:nvSpPr>
        <p:spPr>
          <a:xfrm>
            <a:off x="179512" y="1916832"/>
            <a:ext cx="8784976" cy="4221163"/>
          </a:xfrm>
        </p:spPr>
        <p:txBody>
          <a:bodyPr/>
          <a:lstStyle/>
          <a:p>
            <a:pPr>
              <a:buFont typeface="Wingdings" panose="05000000000000000000" pitchFamily="2" charset="2"/>
              <a:buChar char="l"/>
            </a:pPr>
            <a:r>
              <a:rPr lang="en-US" altLang="zh-CN" dirty="0">
                <a:latin typeface="Times New Roman" pitchFamily="18" charset="0"/>
                <a:cs typeface="Times New Roman" pitchFamily="18" charset="0"/>
              </a:rPr>
              <a:t>The first wave of regional integration : the establishment in 1957 of the forerunner of the European Union.</a:t>
            </a:r>
          </a:p>
          <a:p>
            <a:pPr>
              <a:buFont typeface="Wingdings" panose="05000000000000000000" pitchFamily="2" charset="2"/>
              <a:buChar char="l"/>
            </a:pPr>
            <a:endParaRPr lang="en-US" altLang="zh-CN" dirty="0">
              <a:latin typeface="Times New Roman" pitchFamily="18" charset="0"/>
              <a:cs typeface="Times New Roman" pitchFamily="18" charset="0"/>
            </a:endParaRPr>
          </a:p>
          <a:p>
            <a:pPr>
              <a:buFont typeface="Wingdings" panose="05000000000000000000" pitchFamily="2" charset="2"/>
              <a:buChar char="l"/>
            </a:pPr>
            <a:r>
              <a:rPr lang="en-US" altLang="zh-CN" dirty="0">
                <a:latin typeface="Times New Roman" pitchFamily="18" charset="0"/>
                <a:cs typeface="Times New Roman" pitchFamily="18" charset="0"/>
              </a:rPr>
              <a:t>The second wave of regional integration started during roughly the second half of the 1980s. </a:t>
            </a:r>
          </a:p>
          <a:p>
            <a:pPr>
              <a:buNone/>
            </a:pPr>
            <a:r>
              <a:rPr lang="en-US" altLang="zh-CN" b="1" dirty="0"/>
              <a:t>  </a:t>
            </a:r>
            <a:endParaRPr lang="zh-CN" altLang="en-US"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Growing Complexity of Regional Integration</a:t>
            </a:r>
            <a:endParaRPr lang="zh-CN" altLang="en-US" dirty="0"/>
          </a:p>
        </p:txBody>
      </p:sp>
      <p:sp>
        <p:nvSpPr>
          <p:cNvPr id="3" name="内容占位符 2"/>
          <p:cNvSpPr>
            <a:spLocks noGrp="1"/>
          </p:cNvSpPr>
          <p:nvPr>
            <p:ph idx="1"/>
          </p:nvPr>
        </p:nvSpPr>
        <p:spPr>
          <a:xfrm>
            <a:off x="24876" y="1772816"/>
            <a:ext cx="9001000" cy="4221163"/>
          </a:xfrm>
        </p:spPr>
        <p:txBody>
          <a:bodyPr/>
          <a:lstStyle/>
          <a:p>
            <a:pPr>
              <a:buFont typeface="Wingdings" panose="05000000000000000000" pitchFamily="2" charset="2"/>
              <a:buChar char="l"/>
            </a:pPr>
            <a:r>
              <a:rPr lang="en-US" altLang="zh-CN" dirty="0">
                <a:latin typeface="Times New Roman" pitchFamily="18" charset="0"/>
                <a:cs typeface="Times New Roman" pitchFamily="18" charset="0"/>
              </a:rPr>
              <a:t>New wave of regionalism:</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The modern motivation for forming RTAs is to open up markets and promote competition.</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The new regionalism is marked by an increase in the size of regional groupings. </a:t>
            </a:r>
          </a:p>
          <a:p>
            <a:pPr>
              <a:buFont typeface="Wingdings" panose="05000000000000000000" pitchFamily="2" charset="2"/>
              <a:buChar char="Ø"/>
            </a:pPr>
            <a:r>
              <a:rPr lang="en-US" altLang="zh-CN" sz="2400" dirty="0">
                <a:latin typeface="Times New Roman" pitchFamily="18" charset="0"/>
                <a:cs typeface="Times New Roman" pitchFamily="18" charset="0"/>
              </a:rPr>
              <a:t>There is the emergence of overlapping regionalism.</a:t>
            </a:r>
          </a:p>
          <a:p>
            <a:pPr>
              <a:buFont typeface="Wingdings" panose="05000000000000000000" pitchFamily="2" charset="2"/>
              <a:buChar char="Ø"/>
            </a:pPr>
            <a:r>
              <a:rPr lang="en-US" altLang="zh-CN" sz="2400" dirty="0">
                <a:latin typeface="Times New Roman" pitchFamily="18" charset="0"/>
                <a:cs typeface="Times New Roman" pitchFamily="18" charset="0"/>
              </a:rPr>
              <a:t>RTAs follow a strategy that combines internal liberalization with external liberalization agreements.</a:t>
            </a:r>
          </a:p>
          <a:p>
            <a:pPr>
              <a:buFont typeface="Wingdings" panose="05000000000000000000" pitchFamily="2" charset="2"/>
              <a:buChar char="Ø"/>
            </a:pPr>
            <a:r>
              <a:rPr lang="en-US" altLang="zh-CN" sz="2400" dirty="0">
                <a:latin typeface="Times New Roman" pitchFamily="18" charset="0"/>
                <a:cs typeface="Times New Roman" pitchFamily="18" charset="0"/>
              </a:rPr>
              <a:t>The present regionalism as a process is driven by many motivations.</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Regionalism is on the rise in scope and scale.</a:t>
            </a:r>
            <a:endParaRPr lang="zh-CN" altLang="en-US" sz="2400" dirty="0">
              <a:latin typeface="Times New Roman" panose="02020603050405020304" pitchFamily="18" charset="0"/>
              <a:cs typeface="Times New Roman" pitchFamily="18" charset="0"/>
            </a:endParaRPr>
          </a:p>
          <a:p>
            <a:endParaRPr lang="en-US" altLang="zh-CN" sz="2400" dirty="0">
              <a:latin typeface="Times New Roman" pitchFamily="18" charset="0"/>
              <a:cs typeface="Times New Roman" pitchFamily="18" charset="0"/>
            </a:endParaRPr>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107504" y="1844824"/>
            <a:ext cx="8928992" cy="4221163"/>
          </a:xfrm>
        </p:spPr>
        <p:txBody>
          <a:bodyPr/>
          <a:lstStyle/>
          <a:p>
            <a:pPr marL="0" indent="0">
              <a:buNone/>
            </a:pPr>
            <a:r>
              <a:rPr lang="en-US" altLang="zh-CN" b="1" dirty="0">
                <a:latin typeface="Times New Roman" pitchFamily="18" charset="0"/>
                <a:cs typeface="Times New Roman" pitchFamily="18" charset="0"/>
              </a:rPr>
              <a:t>1. The European Union</a:t>
            </a:r>
          </a:p>
          <a:p>
            <a:endParaRPr lang="en-US" altLang="zh-CN" sz="2000" dirty="0">
              <a:latin typeface="Times New Roman" pitchFamily="18" charset="0"/>
              <a:cs typeface="Times New Roman" pitchFamily="18" charset="0"/>
            </a:endParaRPr>
          </a:p>
          <a:p>
            <a:pPr>
              <a:buFont typeface="Wingdings" panose="05000000000000000000" pitchFamily="2" charset="2"/>
              <a:buChar char="n"/>
            </a:pPr>
            <a:r>
              <a:rPr lang="en-US" altLang="zh-CN" sz="2800" dirty="0">
                <a:latin typeface="Times New Roman" pitchFamily="18" charset="0"/>
                <a:cs typeface="Times New Roman" pitchFamily="18" charset="0"/>
              </a:rPr>
              <a:t>Structure of the EU: </a:t>
            </a:r>
          </a:p>
          <a:p>
            <a:pPr>
              <a:buFont typeface="Wingdings" panose="05000000000000000000" pitchFamily="2" charset="2"/>
              <a:buChar char="Ø"/>
            </a:pPr>
            <a:r>
              <a:rPr lang="en-US" altLang="zh-CN" sz="2800" dirty="0">
                <a:latin typeface="Times New Roman" pitchFamily="18" charset="0"/>
                <a:cs typeface="Times New Roman" pitchFamily="18" charset="0"/>
              </a:rPr>
              <a:t>The EU is an economic and political union of 27 member states which are located primarily in Europe. </a:t>
            </a:r>
          </a:p>
          <a:p>
            <a:pPr>
              <a:buFont typeface="Wingdings" panose="05000000000000000000" pitchFamily="2" charset="2"/>
              <a:buChar char="Ø"/>
            </a:pPr>
            <a:r>
              <a:rPr lang="en-US" altLang="zh-CN" sz="2800" dirty="0">
                <a:latin typeface="Times New Roman" pitchFamily="18" charset="0"/>
                <a:cs typeface="Times New Roman" pitchFamily="18" charset="0"/>
              </a:rPr>
              <a:t>It operates through a system of supranational independent institutions and intergovernmental negotiated decisions by the member states.</a:t>
            </a:r>
            <a:endParaRPr lang="zh-CN" altLang="en-US" sz="28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251520" y="1772816"/>
            <a:ext cx="8784976" cy="4824536"/>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Governing Bodies of the EU</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European Parliament</a:t>
            </a:r>
          </a:p>
          <a:p>
            <a:pPr>
              <a:buFont typeface="Wingdings" panose="05000000000000000000" pitchFamily="2" charset="2"/>
              <a:buChar char="Ø"/>
            </a:pPr>
            <a:r>
              <a:rPr lang="en-US" altLang="zh-CN" sz="2800" dirty="0">
                <a:latin typeface="Times New Roman" pitchFamily="18" charset="0"/>
                <a:cs typeface="Times New Roman" pitchFamily="18" charset="0"/>
              </a:rPr>
              <a:t>the European Council</a:t>
            </a:r>
          </a:p>
          <a:p>
            <a:pPr>
              <a:buFont typeface="Wingdings" panose="05000000000000000000" pitchFamily="2" charset="2"/>
              <a:buChar char="Ø"/>
            </a:pPr>
            <a:r>
              <a:rPr lang="en-US" altLang="zh-CN" sz="2800" dirty="0">
                <a:latin typeface="Times New Roman" pitchFamily="18" charset="0"/>
                <a:cs typeface="Times New Roman" pitchFamily="18" charset="0"/>
              </a:rPr>
              <a:t>the Council of the European Union</a:t>
            </a:r>
          </a:p>
          <a:p>
            <a:pPr>
              <a:buFont typeface="Wingdings" panose="05000000000000000000" pitchFamily="2" charset="2"/>
              <a:buChar char="Ø"/>
            </a:pPr>
            <a:r>
              <a:rPr lang="en-US" altLang="zh-CN" sz="2800" dirty="0">
                <a:latin typeface="Times New Roman" pitchFamily="18" charset="0"/>
                <a:cs typeface="Times New Roman" pitchFamily="18" charset="0"/>
              </a:rPr>
              <a:t>the European Commission</a:t>
            </a:r>
          </a:p>
          <a:p>
            <a:pPr>
              <a:buFont typeface="Wingdings" panose="05000000000000000000" pitchFamily="2" charset="2"/>
              <a:buChar char="Ø"/>
            </a:pPr>
            <a:r>
              <a:rPr lang="en-US" altLang="zh-CN" sz="2800" dirty="0">
                <a:latin typeface="Times New Roman" pitchFamily="18" charset="0"/>
                <a:cs typeface="Times New Roman" pitchFamily="18" charset="0"/>
              </a:rPr>
              <a:t>the Court of Justice of the European Union</a:t>
            </a:r>
          </a:p>
          <a:p>
            <a:pPr>
              <a:buFont typeface="Wingdings" panose="05000000000000000000" pitchFamily="2" charset="2"/>
              <a:buChar char="Ø"/>
            </a:pPr>
            <a:r>
              <a:rPr lang="en-US" altLang="zh-CN" sz="2800" dirty="0">
                <a:latin typeface="Times New Roman" pitchFamily="18" charset="0"/>
                <a:cs typeface="Times New Roman" pitchFamily="18" charset="0"/>
              </a:rPr>
              <a:t>the European Central Bank </a:t>
            </a:r>
          </a:p>
          <a:p>
            <a:pPr>
              <a:buFont typeface="Wingdings" panose="05000000000000000000" pitchFamily="2" charset="2"/>
              <a:buChar char="Ø"/>
            </a:pPr>
            <a:r>
              <a:rPr lang="en-US" altLang="zh-CN" sz="2800" dirty="0">
                <a:latin typeface="Times New Roman" pitchFamily="18" charset="0"/>
                <a:cs typeface="Times New Roman" pitchFamily="18" charset="0"/>
              </a:rPr>
              <a:t>the Court of Auditors</a:t>
            </a:r>
            <a:endParaRPr lang="zh-CN" altLang="zh-CN"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143508" y="1844824"/>
            <a:ext cx="8856984" cy="4221163"/>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The Single Market</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EU’s main economic engine, enabling most goods, services, money and people to move freely. </a:t>
            </a:r>
          </a:p>
          <a:p>
            <a:pPr>
              <a:buFont typeface="Wingdings" panose="05000000000000000000" pitchFamily="2" charset="2"/>
              <a:buChar char="Ø"/>
            </a:pPr>
            <a:r>
              <a:rPr lang="en-US" altLang="zh-CN" sz="2800" dirty="0">
                <a:latin typeface="Times New Roman" pitchFamily="18" charset="0"/>
                <a:cs typeface="Times New Roman" pitchFamily="18" charset="0"/>
              </a:rPr>
              <a:t>Four freedoms of movement enshrined in the Treaties— for goods, services, people, and capital</a:t>
            </a:r>
            <a:endParaRPr lang="zh-CN" altLang="en-US" sz="28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179512" y="1905000"/>
            <a:ext cx="8640960" cy="4221163"/>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Criticism about the EU</a:t>
            </a:r>
          </a:p>
          <a:p>
            <a:endParaRPr lang="en-US" altLang="zh-CN" sz="20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Common Agricultural Policy (CAP) : one of the most inefficient economic policies and waste of money.</a:t>
            </a:r>
          </a:p>
          <a:p>
            <a:r>
              <a:rPr lang="en-US" altLang="zh-CN" sz="2800" dirty="0">
                <a:latin typeface="Times New Roman" pitchFamily="18" charset="0"/>
                <a:cs typeface="Times New Roman" pitchFamily="18" charset="0"/>
              </a:rPr>
              <a:t>Regulated </a:t>
            </a:r>
            <a:r>
              <a:rPr lang="en-US" altLang="zh-CN" sz="2800" dirty="0" err="1">
                <a:latin typeface="Times New Roman" pitchFamily="18" charset="0"/>
                <a:cs typeface="Times New Roman" pitchFamily="18" charset="0"/>
              </a:rPr>
              <a:t>Labour</a:t>
            </a:r>
            <a:r>
              <a:rPr lang="en-US" altLang="zh-CN" sz="2800" dirty="0">
                <a:latin typeface="Times New Roman" pitchFamily="18" charset="0"/>
                <a:cs typeface="Times New Roman" pitchFamily="18" charset="0"/>
              </a:rPr>
              <a:t> Markets </a:t>
            </a:r>
          </a:p>
          <a:p>
            <a:r>
              <a:rPr lang="en-US" altLang="zh-CN" sz="2800" dirty="0">
                <a:latin typeface="Times New Roman" pitchFamily="18" charset="0"/>
                <a:cs typeface="Times New Roman" pitchFamily="18" charset="0"/>
              </a:rPr>
              <a:t>Anti-inflation Bias </a:t>
            </a:r>
            <a:endParaRPr lang="zh-CN" altLang="en-US" sz="28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161764" y="1772816"/>
            <a:ext cx="8820472" cy="4221163"/>
          </a:xfrm>
        </p:spPr>
        <p:txBody>
          <a:bodyPr/>
          <a:lstStyle/>
          <a:p>
            <a:pPr marL="0" indent="0">
              <a:buNone/>
            </a:pPr>
            <a:r>
              <a:rPr lang="en-US" altLang="zh-CN" b="1" dirty="0">
                <a:latin typeface="Times New Roman" pitchFamily="18" charset="0"/>
                <a:cs typeface="Times New Roman" pitchFamily="18" charset="0"/>
              </a:rPr>
              <a:t>2.  The North American Free Trade Agreement </a:t>
            </a:r>
          </a:p>
          <a:p>
            <a:pPr marL="0" indent="0">
              <a:buNone/>
            </a:pPr>
            <a:endParaRPr lang="zh-CN" altLang="zh-CN" dirty="0">
              <a:latin typeface="Times New Roman" pitchFamily="18" charset="0"/>
              <a:cs typeface="Times New Roman" pitchFamily="18" charset="0"/>
            </a:endParaRPr>
          </a:p>
          <a:p>
            <a:pPr>
              <a:buFont typeface="Wingdings" panose="05000000000000000000" pitchFamily="2" charset="2"/>
              <a:buChar char="n"/>
            </a:pPr>
            <a:r>
              <a:rPr lang="en-US" altLang="zh-CN" sz="2800" dirty="0">
                <a:latin typeface="Times New Roman" pitchFamily="18" charset="0"/>
                <a:cs typeface="Times New Roman" pitchFamily="18" charset="0"/>
              </a:rPr>
              <a:t>Formation: </a:t>
            </a:r>
          </a:p>
          <a:p>
            <a:pPr>
              <a:buFont typeface="Wingdings" panose="05000000000000000000" pitchFamily="2" charset="2"/>
              <a:buChar char="Ø"/>
            </a:pPr>
            <a:r>
              <a:rPr lang="en-US" altLang="zh-CN" sz="2800" dirty="0">
                <a:latin typeface="Times New Roman" pitchFamily="18" charset="0"/>
                <a:cs typeface="Times New Roman" pitchFamily="18" charset="0"/>
              </a:rPr>
              <a:t>It is an trade agreement between Mexico, the United States, and Canada, which was designed to liberalize trade and investment activity in North America. </a:t>
            </a:r>
          </a:p>
          <a:p>
            <a:pPr>
              <a:buFont typeface="Wingdings" panose="05000000000000000000" pitchFamily="2" charset="2"/>
              <a:buChar char="Ø"/>
            </a:pPr>
            <a:r>
              <a:rPr lang="en-US" altLang="zh-CN" sz="2800" dirty="0">
                <a:latin typeface="Times New Roman" pitchFamily="18" charset="0"/>
                <a:cs typeface="Times New Roman" pitchFamily="18" charset="0"/>
              </a:rPr>
              <a:t>It went into effect On January 1, 1994</a:t>
            </a:r>
            <a:endParaRPr lang="zh-CN" altLang="en-US" sz="2800" dirty="0">
              <a:latin typeface="Times New Roman" pitchFamily="18" charset="0"/>
              <a:cs typeface="Times New Roman" pitchFamily="18" charset="0"/>
            </a:endParaRPr>
          </a:p>
          <a:p>
            <a:endParaRPr lang="en-US" altLang="zh-CN"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179512" y="1905000"/>
            <a:ext cx="8964488"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Provisions and Procedures</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market access through tariff-rate quotas (TRQs)</a:t>
            </a:r>
          </a:p>
          <a:p>
            <a:pPr>
              <a:buFont typeface="Wingdings" panose="05000000000000000000" pitchFamily="2" charset="2"/>
              <a:buChar char="Ø"/>
            </a:pPr>
            <a:r>
              <a:rPr lang="en-US" altLang="zh-CN" sz="2800" dirty="0">
                <a:latin typeface="Times New Roman" pitchFamily="18" charset="0"/>
                <a:cs typeface="Times New Roman" pitchFamily="18" charset="0"/>
              </a:rPr>
              <a:t>elimination of nontariff barriers through conversion to </a:t>
            </a:r>
            <a:r>
              <a:rPr lang="en-US" altLang="zh-CN" sz="2800" dirty="0" err="1">
                <a:latin typeface="Times New Roman" pitchFamily="18" charset="0"/>
                <a:cs typeface="Times New Roman" pitchFamily="18" charset="0"/>
              </a:rPr>
              <a:t>TRQs</a:t>
            </a: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grade and quality standards procedures</a:t>
            </a:r>
          </a:p>
          <a:p>
            <a:pPr>
              <a:buFont typeface="Wingdings" panose="05000000000000000000" pitchFamily="2" charset="2"/>
              <a:buChar char="Ø"/>
            </a:pPr>
            <a:r>
              <a:rPr lang="en-US" altLang="zh-CN" sz="2800" dirty="0">
                <a:latin typeface="Times New Roman" pitchFamily="18" charset="0"/>
                <a:cs typeface="Times New Roman" pitchFamily="18" charset="0"/>
              </a:rPr>
              <a:t>sanitary and </a:t>
            </a:r>
            <a:r>
              <a:rPr lang="en-US" altLang="zh-CN" sz="2800" dirty="0" err="1">
                <a:latin typeface="Times New Roman" pitchFamily="18" charset="0"/>
                <a:cs typeface="Times New Roman" pitchFamily="18" charset="0"/>
              </a:rPr>
              <a:t>phytosanitary</a:t>
            </a:r>
            <a:r>
              <a:rPr lang="en-US" altLang="zh-CN" sz="2800" dirty="0">
                <a:latin typeface="Times New Roman" pitchFamily="18" charset="0"/>
                <a:cs typeface="Times New Roman" pitchFamily="18" charset="0"/>
              </a:rPr>
              <a:t> regulations</a:t>
            </a:r>
          </a:p>
          <a:p>
            <a:pPr>
              <a:buFont typeface="Wingdings" panose="05000000000000000000" pitchFamily="2" charset="2"/>
              <a:buChar char="Ø"/>
            </a:pPr>
            <a:r>
              <a:rPr lang="en-US" altLang="zh-CN" sz="2800" dirty="0">
                <a:latin typeface="Times New Roman" pitchFamily="18" charset="0"/>
                <a:cs typeface="Times New Roman" pitchFamily="18" charset="0"/>
              </a:rPr>
              <a:t>rules of origin</a:t>
            </a:r>
          </a:p>
          <a:p>
            <a:endParaRPr lang="zh-CN" alt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zh-CN" dirty="0">
                <a:latin typeface="Times New Roman" pitchFamily="18" charset="0"/>
                <a:ea typeface="宋体" charset="-122"/>
                <a:cs typeface="Times New Roman" pitchFamily="18" charset="0"/>
              </a:rPr>
              <a:t>In this chapter, we’ll cover:</a:t>
            </a:r>
          </a:p>
        </p:txBody>
      </p:sp>
      <p:sp>
        <p:nvSpPr>
          <p:cNvPr id="14338" name="Rectangle 3"/>
          <p:cNvSpPr>
            <a:spLocks noGrp="1" noChangeArrowheads="1"/>
          </p:cNvSpPr>
          <p:nvPr>
            <p:ph type="body" idx="1"/>
          </p:nvPr>
        </p:nvSpPr>
        <p:spPr>
          <a:xfrm>
            <a:off x="539552" y="1905000"/>
            <a:ext cx="8568952" cy="4221163"/>
          </a:xfrm>
        </p:spPr>
        <p:txBody>
          <a:bodyPr/>
          <a:lstStyle/>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Characteristics and Effects of Regional Synergy</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Driving Factors for Regional Integration</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Growing Complexity of Regional Integration</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Major Regional Groups and Agreements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107504" y="1905000"/>
            <a:ext cx="9001000" cy="4221163"/>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Winners and Losers</a:t>
            </a:r>
          </a:p>
          <a:p>
            <a:pPr marL="0" indent="0">
              <a:buNone/>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NAFTA is a major policy victory for the architects of a new era of trade liberalization and economic globalization. </a:t>
            </a:r>
          </a:p>
          <a:p>
            <a:pPr>
              <a:buFont typeface="Wingdings" panose="05000000000000000000" pitchFamily="2" charset="2"/>
              <a:buChar char="Ø"/>
            </a:pPr>
            <a:r>
              <a:rPr lang="en-US" altLang="zh-CN" sz="2800" dirty="0">
                <a:latin typeface="Times New Roman" pitchFamily="18" charset="0"/>
                <a:cs typeface="Times New Roman" pitchFamily="18" charset="0"/>
              </a:rPr>
              <a:t>The economies of all three countries benefited, although it has not lived up to the high expectations of its proponents.</a:t>
            </a:r>
            <a:endParaRPr lang="zh-CN" altLang="en-US" sz="2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107504" y="1628800"/>
            <a:ext cx="8928992" cy="5076800"/>
          </a:xfrm>
        </p:spPr>
        <p:txBody>
          <a:bodyPr/>
          <a:lstStyle/>
          <a:p>
            <a:pPr marL="0" indent="0">
              <a:buNone/>
            </a:pPr>
            <a:r>
              <a:rPr lang="en-US" altLang="zh-CN" sz="2800" dirty="0">
                <a:latin typeface="Times New Roman" pitchFamily="18" charset="0"/>
                <a:cs typeface="Times New Roman" pitchFamily="18" charset="0"/>
              </a:rPr>
              <a:t>3. </a:t>
            </a:r>
            <a:r>
              <a:rPr lang="en-US" altLang="zh-CN" sz="2800" b="1" dirty="0">
                <a:latin typeface="Times New Roman" pitchFamily="18" charset="0"/>
                <a:cs typeface="Times New Roman" pitchFamily="18" charset="0"/>
              </a:rPr>
              <a:t> Asia-Pacific Economic Cooperation</a:t>
            </a:r>
            <a:r>
              <a:rPr lang="en-US" altLang="zh-CN" sz="2800" dirty="0">
                <a:latin typeface="Times New Roman" pitchFamily="18" charset="0"/>
                <a:cs typeface="Times New Roman" pitchFamily="18" charset="0"/>
              </a:rPr>
              <a:t> (</a:t>
            </a:r>
            <a:r>
              <a:rPr lang="en-US" altLang="zh-CN" sz="2800" b="1" dirty="0">
                <a:latin typeface="Times New Roman" pitchFamily="18" charset="0"/>
                <a:cs typeface="Times New Roman" pitchFamily="18" charset="0"/>
              </a:rPr>
              <a:t>APEC</a:t>
            </a:r>
            <a:r>
              <a:rPr lang="en-US" altLang="zh-CN" sz="2800" dirty="0">
                <a:latin typeface="Times New Roman" pitchFamily="18" charset="0"/>
                <a:cs typeface="Times New Roman" pitchFamily="18" charset="0"/>
              </a:rPr>
              <a:t>)</a:t>
            </a:r>
          </a:p>
          <a:p>
            <a:pPr>
              <a:buFont typeface="Wingdings" panose="05000000000000000000" pitchFamily="2" charset="2"/>
              <a:buChar char="Ø"/>
            </a:pPr>
            <a:r>
              <a:rPr lang="en-US" altLang="zh-CN" sz="2800" dirty="0">
                <a:latin typeface="Times New Roman" pitchFamily="18" charset="0"/>
                <a:cs typeface="Times New Roman" pitchFamily="18" charset="0"/>
              </a:rPr>
              <a:t>a forum for 21 Pacific Rim member economies that seek to promote free trade and economic cooperation throughout the Asia-Pacific region</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APEC works to raise living standards and education levels through sustainable economic growth and to foster a sense of community and an appreciation of shared interests among Asia-Pacific countries.</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Annual meeting since 1989</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APEC Economic Leaders’ Meetings since 1993</a:t>
            </a:r>
            <a:endParaRPr lang="zh-CN" altLang="en-US" sz="2800" dirty="0">
              <a:latin typeface="Times New Roman" panose="02020603050405020304" pitchFamily="18" charset="0"/>
              <a:cs typeface="Times New Roman" pitchFamily="18" charset="0"/>
            </a:endParaRPr>
          </a:p>
          <a:p>
            <a:endParaRPr lang="zh-CN" alt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107504" y="1772816"/>
            <a:ext cx="8928992" cy="4221163"/>
          </a:xfrm>
        </p:spPr>
        <p:txBody>
          <a:bodyPr/>
          <a:lstStyle/>
          <a:p>
            <a:pPr marL="0" indent="0">
              <a:buNone/>
            </a:pPr>
            <a:r>
              <a:rPr lang="en-US" altLang="zh-CN" sz="2800" b="1" dirty="0">
                <a:latin typeface="Times New Roman" pitchFamily="18" charset="0"/>
                <a:cs typeface="Times New Roman" pitchFamily="18" charset="0"/>
              </a:rPr>
              <a:t>4.  The African Union (AU)</a:t>
            </a:r>
            <a:endParaRPr lang="zh-CN"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dirty="0">
                <a:latin typeface="Times New Roman" panose="02020603050405020304" pitchFamily="18" charset="0"/>
                <a:cs typeface="Times New Roman" panose="02020603050405020304" pitchFamily="18" charset="0"/>
              </a:rPr>
              <a:t>Organization and Structure:</a:t>
            </a:r>
          </a:p>
          <a:p>
            <a:pPr>
              <a:buFont typeface="Wingdings" panose="05000000000000000000" pitchFamily="2" charset="2"/>
              <a:buChar char="Ø"/>
            </a:pPr>
            <a:r>
              <a:rPr lang="en-US" altLang="zh-CN" sz="2800" dirty="0">
                <a:latin typeface="Times New Roman" panose="02020603050405020304" pitchFamily="18" charset="0"/>
                <a:cs typeface="Times New Roman" panose="02020603050405020304" pitchFamily="18" charset="0"/>
              </a:rPr>
              <a:t>The AU is composed of 53 countries in Africa and is loosely based on the European Union. </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Its goal of integration has fostered one identity and has enhanced the political, economic, and social climate of the continent, thereby giving hundreds of millions of people a healthier and more successful future. </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457200" y="2060848"/>
            <a:ext cx="8507288" cy="4221163"/>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African Union Membership</a:t>
            </a:r>
          </a:p>
          <a:p>
            <a:pPr>
              <a:buFont typeface="Wingdings" panose="05000000000000000000" pitchFamily="2" charset="2"/>
              <a:buChar char="n"/>
            </a:pPr>
            <a:r>
              <a:rPr lang="en-US" altLang="zh-CN" sz="2800" dirty="0">
                <a:latin typeface="Times New Roman" pitchFamily="18" charset="0"/>
                <a:cs typeface="Times New Roman" pitchFamily="18" charset="0"/>
              </a:rPr>
              <a:t>The OAU - The Precursor</a:t>
            </a:r>
          </a:p>
          <a:p>
            <a:pPr>
              <a:buFont typeface="Wingdings" panose="05000000000000000000" pitchFamily="2" charset="2"/>
              <a:buChar char="n"/>
            </a:pPr>
            <a:r>
              <a:rPr lang="en-US" altLang="zh-CN" sz="2800" dirty="0">
                <a:latin typeface="Times New Roman" pitchFamily="18" charset="0"/>
                <a:cs typeface="Times New Roman" pitchFamily="18" charset="0"/>
              </a:rPr>
              <a:t>Inception of African Union</a:t>
            </a:r>
          </a:p>
          <a:p>
            <a:pPr>
              <a:buFont typeface="Wingdings" panose="05000000000000000000" pitchFamily="2" charset="2"/>
              <a:buChar char="n"/>
            </a:pPr>
            <a:r>
              <a:rPr lang="en-US" altLang="zh-CN" sz="2800" dirty="0">
                <a:latin typeface="Times New Roman" pitchFamily="18" charset="0"/>
                <a:cs typeface="Times New Roman" pitchFamily="18" charset="0"/>
              </a:rPr>
              <a:t>Three Administrative Bodies</a:t>
            </a:r>
          </a:p>
          <a:p>
            <a:pPr>
              <a:buFont typeface="Wingdings" panose="05000000000000000000" pitchFamily="2" charset="2"/>
              <a:buChar char="n"/>
            </a:pPr>
            <a:r>
              <a:rPr lang="en-US" altLang="zh-CN" sz="2800" dirty="0">
                <a:latin typeface="Times New Roman" pitchFamily="18" charset="0"/>
                <a:cs typeface="Times New Roman" pitchFamily="18" charset="0"/>
              </a:rPr>
              <a:t>Improvement of Human Life in Africa</a:t>
            </a:r>
          </a:p>
          <a:p>
            <a:pPr>
              <a:buFont typeface="Wingdings" panose="05000000000000000000" pitchFamily="2" charset="2"/>
              <a:buChar char="n"/>
            </a:pPr>
            <a:r>
              <a:rPr lang="en-US" altLang="zh-CN" sz="2800" dirty="0">
                <a:latin typeface="Times New Roman" pitchFamily="18" charset="0"/>
                <a:cs typeface="Times New Roman" pitchFamily="18" charset="0"/>
              </a:rPr>
              <a:t>Foreign Relations</a:t>
            </a:r>
            <a:endParaRPr lang="zh-CN" altLang="en-US" sz="28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Major Regional Groups and Agreements</a:t>
            </a:r>
            <a:endParaRPr lang="zh-CN" altLang="en-US" dirty="0"/>
          </a:p>
        </p:txBody>
      </p:sp>
      <p:sp>
        <p:nvSpPr>
          <p:cNvPr id="3" name="内容占位符 2"/>
          <p:cNvSpPr>
            <a:spLocks noGrp="1"/>
          </p:cNvSpPr>
          <p:nvPr>
            <p:ph idx="1"/>
          </p:nvPr>
        </p:nvSpPr>
        <p:spPr>
          <a:xfrm>
            <a:off x="179512" y="1844824"/>
            <a:ext cx="8784976" cy="4221163"/>
          </a:xfrm>
        </p:spPr>
        <p:txBody>
          <a:bodyPr/>
          <a:lstStyle/>
          <a:p>
            <a:pPr marL="0" indent="0">
              <a:buNone/>
            </a:pPr>
            <a:r>
              <a:rPr lang="en-US" altLang="zh-CN" sz="2800" b="1" dirty="0"/>
              <a:t>5</a:t>
            </a:r>
            <a:r>
              <a:rPr lang="en-US" altLang="zh-CN" sz="2800" b="1" dirty="0">
                <a:latin typeface="Times New Roman" pitchFamily="18" charset="0"/>
                <a:cs typeface="Times New Roman" pitchFamily="18" charset="0"/>
              </a:rPr>
              <a:t>.  The Trans-Pacific Partnership (TPP)</a:t>
            </a:r>
            <a:endParaRPr lang="zh-CN"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dirty="0">
                <a:latin typeface="Times New Roman" pitchFamily="18" charset="0"/>
                <a:cs typeface="Times New Roman" pitchFamily="18" charset="0"/>
              </a:rPr>
              <a:t>Formation: a potential free trade agreement (FTA) among 12, and perhaps more, countries </a:t>
            </a:r>
          </a:p>
          <a:p>
            <a:pPr>
              <a:buFont typeface="Wingdings" panose="05000000000000000000" pitchFamily="2" charset="2"/>
              <a:buChar char="n"/>
            </a:pPr>
            <a:r>
              <a:rPr lang="en-US" altLang="zh-CN" sz="2800" b="1" i="1" dirty="0">
                <a:latin typeface="Times New Roman" pitchFamily="18" charset="0"/>
                <a:cs typeface="Times New Roman" pitchFamily="18" charset="0"/>
              </a:rPr>
              <a:t> </a:t>
            </a:r>
            <a:r>
              <a:rPr lang="en-US" altLang="zh-CN" sz="2800" dirty="0">
                <a:latin typeface="Times New Roman" pitchFamily="18" charset="0"/>
                <a:cs typeface="Times New Roman" pitchFamily="18" charset="0"/>
              </a:rPr>
              <a:t>The Evolution of the TPP</a:t>
            </a:r>
            <a:endParaRPr lang="zh-CN"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i="1" dirty="0">
                <a:latin typeface="Times New Roman" pitchFamily="18" charset="0"/>
                <a:cs typeface="Times New Roman" pitchFamily="18" charset="0"/>
              </a:rPr>
              <a:t> </a:t>
            </a:r>
            <a:r>
              <a:rPr lang="en-US" altLang="zh-CN" sz="2800" dirty="0">
                <a:latin typeface="Times New Roman" pitchFamily="18" charset="0"/>
                <a:cs typeface="Times New Roman" pitchFamily="18" charset="0"/>
              </a:rPr>
              <a:t>The 2011 TPP Leaders Statement</a:t>
            </a:r>
            <a:endParaRPr lang="zh-CN"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i="1" dirty="0">
                <a:latin typeface="Times New Roman" pitchFamily="18" charset="0"/>
                <a:cs typeface="Times New Roman" pitchFamily="18" charset="0"/>
              </a:rPr>
              <a:t> </a:t>
            </a:r>
            <a:r>
              <a:rPr lang="en-US" altLang="zh-CN" sz="2800" dirty="0">
                <a:latin typeface="Times New Roman" pitchFamily="18" charset="0"/>
                <a:cs typeface="Times New Roman" pitchFamily="18" charset="0"/>
              </a:rPr>
              <a:t>Implications to the WTO and the Asia-Pacific Region</a:t>
            </a:r>
            <a:endParaRPr lang="zh-CN" altLang="en-US" sz="28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1752600"/>
            <a:ext cx="7772400" cy="1470025"/>
          </a:xfrm>
          <a:prstGeom prst="rect">
            <a:avLst/>
          </a:prstGeom>
          <a:noFill/>
          <a:ln w="9525">
            <a:noFill/>
            <a:miter lim="800000"/>
            <a:headEnd/>
            <a:tailEnd/>
          </a:ln>
        </p:spPr>
        <p:txBody>
          <a:bodyPr anchor="ctr"/>
          <a:lstStyle/>
          <a:p>
            <a:pPr algn="ctr"/>
            <a:r>
              <a:rPr lang="en-US" altLang="zh-CN" sz="4400" dirty="0">
                <a:solidFill>
                  <a:srgbClr val="990000"/>
                </a:solidFill>
                <a:latin typeface="Times New Roman" pitchFamily="18" charset="0"/>
                <a:cs typeface="Times New Roman" pitchFamily="18" charset="0"/>
              </a:rPr>
              <a:t>Study Questions</a:t>
            </a:r>
          </a:p>
        </p:txBody>
      </p:sp>
      <p:sp>
        <p:nvSpPr>
          <p:cNvPr id="15363" name="Rectangle 5"/>
          <p:cNvSpPr>
            <a:spLocks noChangeArrowheads="1"/>
          </p:cNvSpPr>
          <p:nvPr/>
        </p:nvSpPr>
        <p:spPr bwMode="auto">
          <a:xfrm>
            <a:off x="1371600" y="3733800"/>
            <a:ext cx="6400800" cy="1752600"/>
          </a:xfrm>
          <a:prstGeom prst="rect">
            <a:avLst/>
          </a:prstGeom>
          <a:noFill/>
          <a:ln w="9525">
            <a:noFill/>
            <a:miter lim="800000"/>
            <a:headEnd/>
            <a:tailEnd/>
          </a:ln>
        </p:spPr>
        <p:txBody>
          <a:bodyPr/>
          <a:lstStyle/>
          <a:p>
            <a:pPr algn="ctr">
              <a:spcBef>
                <a:spcPct val="20000"/>
              </a:spcBef>
            </a:pPr>
            <a:endParaRPr lang="en-US" altLang="zh-CN" sz="3200" dirty="0">
              <a:latin typeface="Century Gothic"/>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107504" y="1323047"/>
            <a:ext cx="8928992" cy="4221163"/>
          </a:xfrm>
        </p:spPr>
        <p:txBody>
          <a:bodyPr/>
          <a:lstStyle/>
          <a:p>
            <a:pPr marL="514350" indent="-514350">
              <a:buFont typeface="+mj-lt"/>
              <a:buAutoNum type="arabicPeriod"/>
            </a:pPr>
            <a:r>
              <a:rPr lang="en-US" altLang="zh-CN" sz="2400" dirty="0">
                <a:latin typeface="Times New Roman" panose="02020603050405020304" pitchFamily="18" charset="0"/>
                <a:cs typeface="Times New Roman" pitchFamily="18" charset="0"/>
              </a:rPr>
              <a:t>What are the different arrangements of regional economic integration? </a:t>
            </a:r>
            <a:endParaRPr lang="zh-CN" altLang="zh-CN" sz="2400" dirty="0">
              <a:latin typeface="Times New Roman" panose="02020603050405020304" pitchFamily="18" charset="0"/>
              <a:cs typeface="Times New Roman" pitchFamily="18" charset="0"/>
            </a:endParaRPr>
          </a:p>
          <a:p>
            <a:pPr marL="514350" indent="-514350">
              <a:buFont typeface="+mj-lt"/>
              <a:buAutoNum type="arabicPeriod"/>
            </a:pPr>
            <a:r>
              <a:rPr lang="en-US" altLang="zh-CN" sz="2400" dirty="0">
                <a:latin typeface="Times New Roman" panose="02020603050405020304" pitchFamily="18" charset="0"/>
                <a:cs typeface="Times New Roman" pitchFamily="18" charset="0"/>
              </a:rPr>
              <a:t>Discuss the positive and negative effects of regional economic integration.  </a:t>
            </a:r>
            <a:endParaRPr lang="zh-CN" altLang="zh-CN" sz="2400" dirty="0">
              <a:latin typeface="Times New Roman" panose="02020603050405020304" pitchFamily="18" charset="0"/>
              <a:cs typeface="Times New Roman" pitchFamily="18" charset="0"/>
            </a:endParaRPr>
          </a:p>
          <a:p>
            <a:pPr marL="514350" indent="-514350">
              <a:buFont typeface="+mj-lt"/>
              <a:buAutoNum type="arabicPeriod"/>
            </a:pPr>
            <a:r>
              <a:rPr lang="en-US" altLang="zh-CN" sz="2400" dirty="0">
                <a:latin typeface="Times New Roman" panose="02020603050405020304" pitchFamily="18" charset="0"/>
                <a:cs typeface="Times New Roman" pitchFamily="18" charset="0"/>
              </a:rPr>
              <a:t>Why have been the moves among many economies towards regional integration? Explain with some theoretical models.</a:t>
            </a:r>
          </a:p>
          <a:p>
            <a:pPr marL="514350" indent="-514350">
              <a:buFont typeface="+mj-lt"/>
              <a:buAutoNum type="arabicPeriod"/>
            </a:pPr>
            <a:r>
              <a:rPr lang="en-US" altLang="zh-CN" sz="2400" dirty="0">
                <a:latin typeface="Times New Roman" panose="02020603050405020304" pitchFamily="18" charset="0"/>
                <a:cs typeface="Times New Roman" pitchFamily="18" charset="0"/>
              </a:rPr>
              <a:t>What are the catalytic events for the regional integration in different continents? </a:t>
            </a:r>
          </a:p>
          <a:p>
            <a:pPr marL="514350" indent="-514350">
              <a:buFont typeface="+mj-lt"/>
              <a:buAutoNum type="arabicPeriod"/>
            </a:pPr>
            <a:r>
              <a:rPr lang="en-US" altLang="zh-CN" sz="2400" dirty="0">
                <a:latin typeface="Times New Roman" pitchFamily="18" charset="0"/>
                <a:cs typeface="Times New Roman" pitchFamily="18" charset="0"/>
              </a:rPr>
              <a:t>Why was the TPP agreement been initiated? What are the implications of TPP to the WTO and the Asia-Pacific Region?</a:t>
            </a:r>
          </a:p>
          <a:p>
            <a:pPr marL="514350" indent="-514350">
              <a:buFont typeface="+mj-lt"/>
              <a:buAutoNum type="arabicPeriod"/>
            </a:pPr>
            <a:r>
              <a:rPr lang="en-US" altLang="zh-CN" sz="2400" dirty="0">
                <a:latin typeface="Times New Roman" pitchFamily="18" charset="0"/>
                <a:cs typeface="Times New Roman" pitchFamily="18" charset="0"/>
              </a:rPr>
              <a:t>Why are some EU member countries not participating in the euro arrangement?</a:t>
            </a:r>
            <a:endParaRPr lang="zh-CN" altLang="zh-CN" sz="2400" dirty="0">
              <a:latin typeface="Times New Roman" pitchFamily="18" charset="0"/>
              <a:cs typeface="Times New Roman" pitchFamily="18" charset="0"/>
            </a:endParaRPr>
          </a:p>
          <a:p>
            <a:pPr marL="514350" indent="-514350">
              <a:buFont typeface="+mj-lt"/>
              <a:buAutoNum type="arabicPeriod"/>
            </a:pPr>
            <a:endParaRPr lang="zh-CN" altLang="en-US" sz="2400" dirty="0">
              <a:latin typeface="Times New Roman" panose="02020603050405020304"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c1a8b776871e61a4ed226613281fec83.jpg"/>
          <p:cNvPicPr>
            <a:picLocks noGrp="1" noChangeAspect="1"/>
          </p:cNvPicPr>
          <p:nvPr>
            <p:ph idx="1"/>
          </p:nvPr>
        </p:nvPicPr>
        <p:blipFill>
          <a:blip r:embed="rId2" cstate="print"/>
          <a:stretch>
            <a:fillRect/>
          </a:stretch>
        </p:blipFill>
        <p:spPr>
          <a:xfrm>
            <a:off x="467544" y="692696"/>
            <a:ext cx="8064896" cy="567231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Characteristics and Effects of Regional Synergy</a:t>
            </a:r>
            <a:endParaRPr lang="zh-CN" altLang="en-US" b="1" dirty="0"/>
          </a:p>
        </p:txBody>
      </p:sp>
      <p:sp>
        <p:nvSpPr>
          <p:cNvPr id="3" name="内容占位符 2"/>
          <p:cNvSpPr>
            <a:spLocks noGrp="1"/>
          </p:cNvSpPr>
          <p:nvPr>
            <p:ph idx="1"/>
          </p:nvPr>
        </p:nvSpPr>
        <p:spPr>
          <a:xfrm>
            <a:off x="107503" y="1669077"/>
            <a:ext cx="8856985" cy="5040560"/>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Regional Economic Integration</a:t>
            </a:r>
            <a:r>
              <a:rPr lang="en-US" altLang="zh-CN" sz="2800" dirty="0">
                <a:latin typeface="Times New Roman" pitchFamily="18" charset="0"/>
                <a:cs typeface="Times New Roman" pitchFamily="18" charset="0"/>
              </a:rPr>
              <a:t> occurs when a group of countries located in the same geographic proximity decide to cooperate based on agreements. </a:t>
            </a:r>
            <a:endParaRPr lang="zh-CN" altLang="en-US" sz="2800" dirty="0">
              <a:latin typeface="Times New Roman" pitchFamily="18" charset="0"/>
              <a:cs typeface="Times New Roman" pitchFamily="18" charset="0"/>
            </a:endParaRPr>
          </a:p>
          <a:p>
            <a:pPr>
              <a:buFont typeface="Wingdings" panose="05000000000000000000" pitchFamily="2" charset="2"/>
              <a:buChar char="n"/>
            </a:pPr>
            <a:r>
              <a:rPr lang="en-US" altLang="zh-CN" sz="2800" b="1" dirty="0">
                <a:latin typeface="Times New Roman" panose="02020603050405020304" pitchFamily="18" charset="0"/>
                <a:cs typeface="Times New Roman" panose="02020603050405020304" pitchFamily="18" charset="0"/>
              </a:rPr>
              <a:t>Evidence of regional synergy</a:t>
            </a:r>
          </a:p>
          <a:p>
            <a:pPr>
              <a:buFont typeface="Wingdings" panose="05000000000000000000" pitchFamily="2" charset="2"/>
              <a:buChar char="Ø"/>
            </a:pPr>
            <a:r>
              <a:rPr lang="en-US" altLang="zh-CN" sz="2800" dirty="0">
                <a:latin typeface="Times New Roman" pitchFamily="18" charset="0"/>
                <a:cs typeface="Times New Roman" pitchFamily="18" charset="0"/>
              </a:rPr>
              <a:t>North American Free Trade Agreement (NAFTA)</a:t>
            </a:r>
          </a:p>
          <a:p>
            <a:pPr>
              <a:buFont typeface="Wingdings" panose="05000000000000000000" pitchFamily="2" charset="2"/>
              <a:buChar char="Ø"/>
            </a:pPr>
            <a:r>
              <a:rPr lang="en-US" altLang="zh-CN" sz="2800" dirty="0">
                <a:latin typeface="Times New Roman" pitchFamily="18" charset="0"/>
                <a:cs typeface="Times New Roman" pitchFamily="18" charset="0"/>
              </a:rPr>
              <a:t>European Union (EU)</a:t>
            </a:r>
          </a:p>
          <a:p>
            <a:pPr>
              <a:buFont typeface="Wingdings" panose="05000000000000000000" pitchFamily="2" charset="2"/>
              <a:buChar char="Ø"/>
            </a:pPr>
            <a:r>
              <a:rPr lang="en-US" altLang="zh-CN" sz="2800" dirty="0">
                <a:latin typeface="Times New Roman" pitchFamily="18" charset="0"/>
                <a:cs typeface="Times New Roman" pitchFamily="18" charset="0"/>
              </a:rPr>
              <a:t>Southern Cone Common Market (SCCM) </a:t>
            </a:r>
          </a:p>
          <a:p>
            <a:pPr>
              <a:buFont typeface="Wingdings" panose="05000000000000000000" pitchFamily="2" charset="2"/>
              <a:buChar char="Ø"/>
            </a:pPr>
            <a:r>
              <a:rPr lang="en-US" altLang="zh-CN" sz="2800" dirty="0">
                <a:latin typeface="Times New Roman" pitchFamily="18" charset="0"/>
                <a:cs typeface="Times New Roman" pitchFamily="18" charset="0"/>
              </a:rPr>
              <a:t>Association of Southeast Asian Nations (ASEAN)</a:t>
            </a:r>
          </a:p>
          <a:p>
            <a:pPr>
              <a:buFont typeface="Wingdings" panose="05000000000000000000" pitchFamily="2" charset="2"/>
              <a:buChar char="Ø"/>
            </a:pPr>
            <a:r>
              <a:rPr lang="en-US" altLang="zh-CN" sz="2800" dirty="0">
                <a:latin typeface="Times New Roman" pitchFamily="18" charset="0"/>
                <a:cs typeface="Times New Roman" pitchFamily="18" charset="0"/>
              </a:rPr>
              <a:t>Southern Common Market Treaty (MERCOSUR)</a:t>
            </a:r>
          </a:p>
          <a:p>
            <a:pPr>
              <a:buFont typeface="Wingdings" panose="05000000000000000000" pitchFamily="2" charset="2"/>
              <a:buChar char="Ø"/>
            </a:pPr>
            <a:r>
              <a:rPr lang="en-US" altLang="zh-CN" sz="2800" dirty="0">
                <a:latin typeface="Times New Roman" pitchFamily="18" charset="0"/>
                <a:cs typeface="Times New Roman" pitchFamily="18" charset="0"/>
              </a:rPr>
              <a:t>Southern African Development Community (SFDC)</a:t>
            </a:r>
            <a:endParaRPr lang="zh-CN" altLang="en-US"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Characteristics and Effects of Regional Synergy</a:t>
            </a:r>
            <a:endParaRPr lang="zh-CN" altLang="en-US" dirty="0"/>
          </a:p>
        </p:txBody>
      </p:sp>
      <p:sp>
        <p:nvSpPr>
          <p:cNvPr id="3" name="内容占位符 2"/>
          <p:cNvSpPr>
            <a:spLocks noGrp="1"/>
          </p:cNvSpPr>
          <p:nvPr>
            <p:ph idx="1"/>
          </p:nvPr>
        </p:nvSpPr>
        <p:spPr>
          <a:xfrm>
            <a:off x="53752" y="1772816"/>
            <a:ext cx="9036496" cy="4221163"/>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The classic schema of regional integration ranks integration arrangements according to the depth of integration</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Preferential trade area</a:t>
            </a:r>
          </a:p>
          <a:p>
            <a:pPr>
              <a:buFont typeface="Wingdings" panose="05000000000000000000" pitchFamily="2" charset="2"/>
              <a:buChar char="Ø"/>
            </a:pPr>
            <a:r>
              <a:rPr lang="en-US" altLang="zh-CN" sz="2800" dirty="0">
                <a:latin typeface="Times New Roman" pitchFamily="18" charset="0"/>
                <a:cs typeface="Times New Roman" pitchFamily="18" charset="0"/>
              </a:rPr>
              <a:t>Free trade area, customs union, common market, economic union, economic and monetary union </a:t>
            </a:r>
          </a:p>
          <a:p>
            <a:pPr>
              <a:buFont typeface="Wingdings" panose="05000000000000000000" pitchFamily="2" charset="2"/>
              <a:buChar char="Ø"/>
            </a:pPr>
            <a:r>
              <a:rPr lang="en-US" altLang="zh-CN" sz="2800" dirty="0">
                <a:latin typeface="Times New Roman" pitchFamily="18" charset="0"/>
                <a:cs typeface="Times New Roman" pitchFamily="18" charset="0"/>
              </a:rPr>
              <a:t>Total economic integration.</a:t>
            </a:r>
            <a:endParaRPr lang="zh-CN" alt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Characteristics and Effects of Regional Synergy</a:t>
            </a:r>
            <a:endParaRPr lang="zh-CN" altLang="en-US" dirty="0"/>
          </a:p>
        </p:txBody>
      </p:sp>
      <p:sp>
        <p:nvSpPr>
          <p:cNvPr id="3" name="内容占位符 2"/>
          <p:cNvSpPr>
            <a:spLocks noGrp="1"/>
          </p:cNvSpPr>
          <p:nvPr>
            <p:ph idx="1"/>
          </p:nvPr>
        </p:nvSpPr>
        <p:spPr>
          <a:xfrm>
            <a:off x="179512" y="1844824"/>
            <a:ext cx="8784976"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Two kinds of effects: static and dynamic</a:t>
            </a:r>
          </a:p>
          <a:p>
            <a:pPr>
              <a:buFont typeface="Wingdings" panose="05000000000000000000" pitchFamily="2" charset="2"/>
              <a:buChar char="l"/>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Static effects involve trade creation and trade diversion.</a:t>
            </a:r>
          </a:p>
          <a:p>
            <a:pPr>
              <a:buFont typeface="Wingdings" panose="05000000000000000000" pitchFamily="2" charset="2"/>
              <a:buChar char="Ø"/>
            </a:pPr>
            <a:r>
              <a:rPr lang="en-US" altLang="zh-CN" sz="2800" dirty="0">
                <a:latin typeface="Times New Roman" pitchFamily="18" charset="0"/>
                <a:cs typeface="Times New Roman" pitchFamily="18" charset="0"/>
              </a:rPr>
              <a:t>The dynamic effects</a:t>
            </a:r>
            <a:r>
              <a:rPr lang="zh-CN" altLang="en-US" sz="2800" dirty="0">
                <a:latin typeface="Times New Roman" panose="02020603050405020304" pitchFamily="18" charset="0"/>
                <a:cs typeface="Times New Roman" pitchFamily="18" charset="0"/>
              </a:rPr>
              <a:t>：</a:t>
            </a:r>
            <a:r>
              <a:rPr lang="en-US" altLang="zh-CN" sz="2800" dirty="0">
                <a:latin typeface="Times New Roman" panose="02020603050405020304" pitchFamily="18" charset="0"/>
                <a:cs typeface="Times New Roman" pitchFamily="18" charset="0"/>
              </a:rPr>
              <a:t>competitiveness, technological development, scale economies, resource allocation and investment.</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Characteristics and Effects of Regional Synergy</a:t>
            </a:r>
            <a:endParaRPr lang="zh-CN" altLang="en-US" dirty="0"/>
          </a:p>
        </p:txBody>
      </p:sp>
      <p:sp>
        <p:nvSpPr>
          <p:cNvPr id="3" name="内容占位符 2"/>
          <p:cNvSpPr>
            <a:spLocks noGrp="1"/>
          </p:cNvSpPr>
          <p:nvPr>
            <p:ph idx="1"/>
          </p:nvPr>
        </p:nvSpPr>
        <p:spPr>
          <a:xfrm>
            <a:off x="179512" y="1905000"/>
            <a:ext cx="8856984" cy="4221163"/>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Beneficial influence of </a:t>
            </a:r>
            <a:r>
              <a:rPr lang="en-US" altLang="zh-CN" sz="2800" b="1" dirty="0">
                <a:latin typeface="Times New Roman" pitchFamily="18" charset="0"/>
                <a:cs typeface="Times New Roman" pitchFamily="18" charset="0"/>
              </a:rPr>
              <a:t>regional synergy</a:t>
            </a:r>
            <a:r>
              <a:rPr lang="zh-CN" altLang="en-US" sz="2800" b="1" dirty="0">
                <a:latin typeface="Times New Roman" pitchFamily="18" charset="0"/>
                <a:cs typeface="Times New Roman" pitchFamily="18" charset="0"/>
              </a:rPr>
              <a:t>：</a:t>
            </a:r>
            <a:endParaRPr lang="en-US" altLang="zh-CN" sz="2800" b="1"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allows several different countries to come together and form common markets</a:t>
            </a:r>
            <a:r>
              <a:rPr lang="zh-CN" altLang="en-US" sz="2800" dirty="0">
                <a:latin typeface="Times New Roman" pitchFamily="18" charset="0"/>
                <a:cs typeface="Times New Roman" pitchFamily="18" charset="0"/>
              </a:rPr>
              <a:t> </a:t>
            </a: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effect of a larger market not only allows the internal economic output within the regional block to increase, it also puts the block at an advantage in relation to other countries around the world.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Characteristics and Effects of Regional Synergy</a:t>
            </a:r>
            <a:endParaRPr lang="zh-CN" altLang="en-US" dirty="0"/>
          </a:p>
        </p:txBody>
      </p:sp>
      <p:sp>
        <p:nvSpPr>
          <p:cNvPr id="3" name="内容占位符 2"/>
          <p:cNvSpPr>
            <a:spLocks noGrp="1"/>
          </p:cNvSpPr>
          <p:nvPr>
            <p:ph idx="1"/>
          </p:nvPr>
        </p:nvSpPr>
        <p:spPr>
          <a:xfrm>
            <a:off x="377468" y="2060848"/>
            <a:ext cx="8748464"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Notable advantages of regional integration: </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larger markets </a:t>
            </a:r>
          </a:p>
          <a:p>
            <a:pPr>
              <a:buFont typeface="Wingdings" panose="05000000000000000000" pitchFamily="2" charset="2"/>
              <a:buChar char="Ø"/>
            </a:pPr>
            <a:r>
              <a:rPr lang="en-US" altLang="zh-CN" sz="2800" dirty="0">
                <a:latin typeface="Times New Roman" panose="02020603050405020304" pitchFamily="18" charset="0"/>
                <a:cs typeface="Times New Roman" panose="02020603050405020304" pitchFamily="18" charset="0"/>
              </a:rPr>
              <a:t>increased global competitiveness</a:t>
            </a:r>
          </a:p>
          <a:p>
            <a:endParaRPr lang="en-US" altLang="zh-CN" sz="2800" dirty="0">
              <a:latin typeface="Times New Roman" panose="02020603050405020304" pitchFamily="18" charset="0"/>
              <a:cs typeface="Times New Roman" pitchFamily="18" charset="0"/>
            </a:endParaRPr>
          </a:p>
          <a:p>
            <a:pPr>
              <a:buFont typeface="Wingdings" panose="05000000000000000000" pitchFamily="2" charset="2"/>
              <a:buChar char="n"/>
            </a:pPr>
            <a:r>
              <a:rPr lang="en-US" altLang="zh-CN" sz="2800" b="1" dirty="0">
                <a:latin typeface="Times New Roman" panose="02020603050405020304" pitchFamily="18" charset="0"/>
                <a:cs typeface="Times New Roman" pitchFamily="18" charset="0"/>
              </a:rPr>
              <a:t>negative effects of regional integration:</a:t>
            </a:r>
          </a:p>
          <a:p>
            <a:pPr>
              <a:buFont typeface="Wingdings" panose="05000000000000000000" pitchFamily="2" charset="2"/>
              <a:buChar char="Ø"/>
            </a:pPr>
            <a:r>
              <a:rPr lang="en-US" altLang="zh-CN" sz="2800" dirty="0">
                <a:latin typeface="Times New Roman" pitchFamily="18" charset="0"/>
                <a:cs typeface="Times New Roman" pitchFamily="18" charset="0"/>
              </a:rPr>
              <a:t>loss of sovereignty </a:t>
            </a:r>
          </a:p>
          <a:p>
            <a:pPr>
              <a:buFont typeface="Wingdings" panose="05000000000000000000" pitchFamily="2" charset="2"/>
              <a:buChar char="Ø"/>
            </a:pPr>
            <a:r>
              <a:rPr lang="en-US" altLang="zh-CN" sz="2800" dirty="0">
                <a:latin typeface="Times New Roman" pitchFamily="18" charset="0"/>
                <a:cs typeface="Times New Roman" pitchFamily="18" charset="0"/>
              </a:rPr>
              <a:t>loss of flexibility</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Driving Factors for Regional Integration</a:t>
            </a:r>
            <a:endParaRPr lang="zh-CN" altLang="en-US" dirty="0"/>
          </a:p>
        </p:txBody>
      </p:sp>
      <p:sp>
        <p:nvSpPr>
          <p:cNvPr id="3" name="内容占位符 2"/>
          <p:cNvSpPr>
            <a:spLocks noGrp="1"/>
          </p:cNvSpPr>
          <p:nvPr>
            <p:ph idx="1"/>
          </p:nvPr>
        </p:nvSpPr>
        <p:spPr>
          <a:xfrm>
            <a:off x="117848" y="1700808"/>
            <a:ext cx="8990656" cy="5004792"/>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Theoretical explanations for regional integration:</a:t>
            </a:r>
          </a:p>
          <a:p>
            <a:pPr>
              <a:buFont typeface="Wingdings" panose="05000000000000000000" pitchFamily="2" charset="2"/>
              <a:buChar char="Ø"/>
            </a:pPr>
            <a:r>
              <a:rPr lang="en-US" altLang="zh-CN" sz="2800" b="1" dirty="0">
                <a:latin typeface="Times New Roman" pitchFamily="18" charset="0"/>
                <a:cs typeface="Times New Roman" pitchFamily="18" charset="0"/>
              </a:rPr>
              <a:t>Gravity model</a:t>
            </a:r>
            <a:r>
              <a:rPr lang="en-US" altLang="zh-CN" sz="2800" dirty="0">
                <a:latin typeface="Times New Roman" pitchFamily="18" charset="0"/>
                <a:cs typeface="Times New Roman" pitchFamily="18" charset="0"/>
              </a:rPr>
              <a:t> focuses on both tangible and intangible factors, with an emphasis of the importance of proximity and the relative economic size of partners in accounting for international trade patterns.</a:t>
            </a:r>
          </a:p>
          <a:p>
            <a:pPr>
              <a:buFont typeface="Wingdings" panose="05000000000000000000" pitchFamily="2" charset="2"/>
              <a:buChar char="Ø"/>
            </a:pPr>
            <a:r>
              <a:rPr lang="en-US" altLang="zh-CN" sz="2800" b="1" dirty="0">
                <a:latin typeface="Times New Roman" pitchFamily="18" charset="0"/>
                <a:cs typeface="Times New Roman" pitchFamily="18" charset="0"/>
              </a:rPr>
              <a:t>Optimum currency area theory </a:t>
            </a:r>
            <a:r>
              <a:rPr lang="en-US" altLang="zh-CN" sz="2800" dirty="0">
                <a:latin typeface="Times New Roman" pitchFamily="18" charset="0"/>
                <a:cs typeface="Times New Roman" pitchFamily="18" charset="0"/>
              </a:rPr>
              <a:t>seeks to gauge the economic and financial linkages among countries with the objective of identifying groups suited to monetary integration. Indeed, trade and common currency are keys to becoming economically integrated. </a:t>
            </a:r>
            <a:endParaRPr lang="zh-CN" altLang="en-US" sz="2800" dirty="0">
              <a:latin typeface="Times New Roman" pitchFamily="18" charset="0"/>
              <a:cs typeface="Times New Roman" pitchFamily="18" charset="0"/>
            </a:endParaRPr>
          </a:p>
          <a:p>
            <a:endParaRPr lang="zh-CN" altLang="en-US"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Driving Factors for Regional Integration</a:t>
            </a:r>
            <a:endParaRPr lang="zh-CN" altLang="en-US" dirty="0"/>
          </a:p>
        </p:txBody>
      </p:sp>
      <p:sp>
        <p:nvSpPr>
          <p:cNvPr id="3" name="内容占位符 2"/>
          <p:cNvSpPr>
            <a:spLocks noGrp="1"/>
          </p:cNvSpPr>
          <p:nvPr>
            <p:ph idx="1"/>
          </p:nvPr>
        </p:nvSpPr>
        <p:spPr>
          <a:xfrm>
            <a:off x="179512" y="1772816"/>
            <a:ext cx="8136904"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Examples of regional integration</a:t>
            </a:r>
          </a:p>
          <a:p>
            <a:pPr>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Europe, North America, Asia:</a:t>
            </a:r>
          </a:p>
          <a:p>
            <a:pPr>
              <a:buFont typeface="Wingdings" panose="05000000000000000000" pitchFamily="2" charset="2"/>
              <a:buChar char="Ø"/>
            </a:pPr>
            <a:r>
              <a:rPr lang="en-US" altLang="zh-CN" sz="2400" dirty="0">
                <a:latin typeface="Times New Roman" pitchFamily="18" charset="0"/>
                <a:cs typeface="Times New Roman" pitchFamily="18" charset="0"/>
              </a:rPr>
              <a:t>European Union (EU)</a:t>
            </a:r>
          </a:p>
          <a:p>
            <a:pPr>
              <a:buFont typeface="Wingdings" panose="05000000000000000000" pitchFamily="2" charset="2"/>
              <a:buChar char="Ø"/>
            </a:pPr>
            <a:r>
              <a:rPr lang="en-US" altLang="zh-CN" sz="2400" dirty="0">
                <a:latin typeface="Times New Roman" pitchFamily="18" charset="0"/>
                <a:cs typeface="Times New Roman" pitchFamily="18" charset="0"/>
              </a:rPr>
              <a:t>Commonwealth of Independent States (CIS)</a:t>
            </a:r>
          </a:p>
          <a:p>
            <a:pPr>
              <a:buFont typeface="Wingdings" panose="05000000000000000000" pitchFamily="2" charset="2"/>
              <a:buChar char="Ø"/>
            </a:pPr>
            <a:r>
              <a:rPr lang="en-US" altLang="zh-CN" sz="2400" dirty="0">
                <a:latin typeface="Times New Roman" pitchFamily="18" charset="0"/>
                <a:cs typeface="Times New Roman" pitchFamily="18" charset="0"/>
              </a:rPr>
              <a:t>North American Free Trade Agreement (NAFTA)</a:t>
            </a:r>
          </a:p>
          <a:p>
            <a:pPr>
              <a:buFont typeface="Wingdings" panose="05000000000000000000" pitchFamily="2" charset="2"/>
              <a:buChar char="Ø"/>
            </a:pPr>
            <a:r>
              <a:rPr lang="en-US" altLang="zh-CN" sz="2400" dirty="0">
                <a:latin typeface="Times New Roman" pitchFamily="18" charset="0"/>
                <a:cs typeface="Times New Roman" pitchFamily="18" charset="0"/>
              </a:rPr>
              <a:t>ASEAN Free Trade Area (AFTA) </a:t>
            </a:r>
          </a:p>
          <a:p>
            <a:pPr>
              <a:buFont typeface="Wingdings" panose="05000000000000000000" pitchFamily="2" charset="2"/>
              <a:buChar char="Ø"/>
            </a:pPr>
            <a:r>
              <a:rPr lang="en-US" altLang="zh-CN" sz="2400" dirty="0">
                <a:latin typeface="Times New Roman" pitchFamily="18" charset="0"/>
                <a:cs typeface="Times New Roman" pitchFamily="18" charset="0"/>
              </a:rPr>
              <a:t>Association of Southeast Asian Nations (ASEAN)</a:t>
            </a:r>
          </a:p>
          <a:p>
            <a:pPr>
              <a:buFont typeface="Wingdings" panose="05000000000000000000" pitchFamily="2" charset="2"/>
              <a:buChar char="Ø"/>
            </a:pPr>
            <a:r>
              <a:rPr lang="en-US" altLang="zh-CN" sz="2400" dirty="0">
                <a:latin typeface="Times New Roman" pitchFamily="18" charset="0"/>
                <a:cs typeface="Times New Roman" pitchFamily="18" charset="0"/>
              </a:rPr>
              <a:t>Gulf Cooperation Council (GCC)</a:t>
            </a:r>
          </a:p>
          <a:p>
            <a:pPr>
              <a:buFont typeface="Wingdings" panose="05000000000000000000" pitchFamily="2" charset="2"/>
              <a:buChar char="Ø"/>
            </a:pPr>
            <a:r>
              <a:rPr lang="en-US" altLang="zh-CN" sz="2400" dirty="0">
                <a:latin typeface="Times New Roman" pitchFamily="18" charset="0"/>
                <a:cs typeface="Times New Roman" pitchFamily="18" charset="0"/>
              </a:rPr>
              <a:t>Asia-Pacific Economic Cooperation (APEC)</a:t>
            </a:r>
            <a:endParaRPr lang="zh-CN" altLang="en-US" sz="2400" dirty="0">
              <a:latin typeface="Times New Roman" pitchFamily="18" charset="0"/>
              <a:cs typeface="Times New Roman" pitchFamily="18" charset="0"/>
            </a:endParaRPr>
          </a:p>
          <a:p>
            <a:pPr>
              <a:buFont typeface="Wingdings" panose="05000000000000000000" pitchFamily="2" charset="2"/>
              <a:buChar char="Ø"/>
            </a:pPr>
            <a:endParaRPr lang="zh-CN" altLang="en-US" sz="24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locker_lif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locker_life</Template>
  <TotalTime>276</TotalTime>
  <Words>1301</Words>
  <Application>Microsoft Office PowerPoint</Application>
  <PresentationFormat>全屏显示(4:3)</PresentationFormat>
  <Paragraphs>163</Paragraphs>
  <Slides>27</Slides>
  <Notes>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27</vt:i4>
      </vt:variant>
    </vt:vector>
  </HeadingPairs>
  <TitlesOfParts>
    <vt:vector size="34" baseType="lpstr">
      <vt:lpstr>等线</vt:lpstr>
      <vt:lpstr>宋体</vt:lpstr>
      <vt:lpstr>Arial</vt:lpstr>
      <vt:lpstr>Century Gothic</vt:lpstr>
      <vt:lpstr>Times New Roman</vt:lpstr>
      <vt:lpstr>Wingdings</vt:lpstr>
      <vt:lpstr>locker_life</vt:lpstr>
      <vt:lpstr>Regional Economic Integration</vt:lpstr>
      <vt:lpstr>In this chapter, we’ll cover:</vt:lpstr>
      <vt:lpstr>Characteristics and Effects of Regional Synergy</vt:lpstr>
      <vt:lpstr>Characteristics and Effects of Regional Synergy</vt:lpstr>
      <vt:lpstr>Characteristics and Effects of Regional Synergy</vt:lpstr>
      <vt:lpstr>Characteristics and Effects of Regional Synergy</vt:lpstr>
      <vt:lpstr>Characteristics and Effects of Regional Synergy</vt:lpstr>
      <vt:lpstr>Driving Factors for Regional Integration</vt:lpstr>
      <vt:lpstr>Driving Factors for Regional Integration</vt:lpstr>
      <vt:lpstr>Driving Factors for Regional Integration</vt:lpstr>
      <vt:lpstr>Driving Factors for Regional Integration</vt:lpstr>
      <vt:lpstr>Growing Complexity of Regional Integration</vt:lpstr>
      <vt:lpstr>Growing Complexity of Regional Integration</vt:lpstr>
      <vt:lpstr>Major Regional Groups and Agreements</vt:lpstr>
      <vt:lpstr>Major Regional Groups and Agreements</vt:lpstr>
      <vt:lpstr>Major Regional Groups and Agreements</vt:lpstr>
      <vt:lpstr>Major Regional Groups and Agreements</vt:lpstr>
      <vt:lpstr>Major Regional Groups and Agreements</vt:lpstr>
      <vt:lpstr>Major Regional Groups and Agreements</vt:lpstr>
      <vt:lpstr>Major Regional Groups and Agreements</vt:lpstr>
      <vt:lpstr>Major Regional Groups and Agreements</vt:lpstr>
      <vt:lpstr>Major Regional Groups and Agreements</vt:lpstr>
      <vt:lpstr>Major Regional Groups and Agreements</vt:lpstr>
      <vt:lpstr>Major Regional Groups and Agreements</vt:lpstr>
      <vt:lpstr>PowerPoint 演示文稿</vt:lpstr>
      <vt:lpstr>Study Questions</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Locker Life</dc:title>
  <dc:creator>微软中国</dc:creator>
  <cp:lastModifiedBy>付美榕</cp:lastModifiedBy>
  <cp:revision>58</cp:revision>
  <dcterms:created xsi:type="dcterms:W3CDTF">2014-01-09T07:29:04Z</dcterms:created>
  <dcterms:modified xsi:type="dcterms:W3CDTF">2025-02-17T09:55:39Z</dcterms:modified>
</cp:coreProperties>
</file>